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4" r:id="rId4"/>
  </p:sldMasterIdLst>
  <p:notesMasterIdLst>
    <p:notesMasterId r:id="rId45"/>
  </p:notesMasterIdLst>
  <p:handoutMasterIdLst>
    <p:handoutMasterId r:id="rId46"/>
  </p:handoutMasterIdLst>
  <p:sldIdLst>
    <p:sldId id="295" r:id="rId5"/>
    <p:sldId id="4430" r:id="rId6"/>
    <p:sldId id="4431" r:id="rId7"/>
    <p:sldId id="4432" r:id="rId8"/>
    <p:sldId id="2341" r:id="rId9"/>
    <p:sldId id="4433" r:id="rId10"/>
    <p:sldId id="1642" r:id="rId11"/>
    <p:sldId id="2323" r:id="rId12"/>
    <p:sldId id="1685" r:id="rId13"/>
    <p:sldId id="386" r:id="rId14"/>
    <p:sldId id="4439" r:id="rId15"/>
    <p:sldId id="1762" r:id="rId16"/>
    <p:sldId id="2342" r:id="rId17"/>
    <p:sldId id="2330" r:id="rId18"/>
    <p:sldId id="4434" r:id="rId19"/>
    <p:sldId id="1641" r:id="rId20"/>
    <p:sldId id="2327" r:id="rId21"/>
    <p:sldId id="4435" r:id="rId22"/>
    <p:sldId id="2331" r:id="rId23"/>
    <p:sldId id="4436" r:id="rId24"/>
    <p:sldId id="4437" r:id="rId25"/>
    <p:sldId id="385" r:id="rId26"/>
    <p:sldId id="1660" r:id="rId27"/>
    <p:sldId id="4438" r:id="rId28"/>
    <p:sldId id="1664" r:id="rId29"/>
    <p:sldId id="312" r:id="rId30"/>
    <p:sldId id="1658" r:id="rId31"/>
    <p:sldId id="1659" r:id="rId32"/>
    <p:sldId id="2332" r:id="rId33"/>
    <p:sldId id="2338" r:id="rId34"/>
    <p:sldId id="1665" r:id="rId35"/>
    <p:sldId id="1669" r:id="rId36"/>
    <p:sldId id="2340" r:id="rId37"/>
    <p:sldId id="2339" r:id="rId38"/>
    <p:sldId id="395" r:id="rId39"/>
    <p:sldId id="2333" r:id="rId40"/>
    <p:sldId id="1662" r:id="rId41"/>
    <p:sldId id="2334" r:id="rId42"/>
    <p:sldId id="1661" r:id="rId43"/>
    <p:sldId id="349" r:id="rId44"/>
  </p:sldIdLst>
  <p:sldSz cx="12436475" cy="6994525"/>
  <p:notesSz cx="6934200" cy="92202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BE86C8-554D-4999-8BF9-270E153AA1A7}">
          <p14:sldIdLst>
            <p14:sldId id="295"/>
            <p14:sldId id="4430"/>
            <p14:sldId id="4431"/>
            <p14:sldId id="4432"/>
            <p14:sldId id="2341"/>
            <p14:sldId id="4433"/>
            <p14:sldId id="1642"/>
            <p14:sldId id="2323"/>
            <p14:sldId id="1685"/>
            <p14:sldId id="386"/>
            <p14:sldId id="4439"/>
            <p14:sldId id="1762"/>
            <p14:sldId id="2342"/>
            <p14:sldId id="2330"/>
            <p14:sldId id="4434"/>
            <p14:sldId id="1641"/>
            <p14:sldId id="2327"/>
            <p14:sldId id="4435"/>
            <p14:sldId id="2331"/>
            <p14:sldId id="4436"/>
            <p14:sldId id="4437"/>
            <p14:sldId id="385"/>
            <p14:sldId id="1660"/>
            <p14:sldId id="4438"/>
            <p14:sldId id="1664"/>
            <p14:sldId id="312"/>
            <p14:sldId id="1658"/>
            <p14:sldId id="1659"/>
            <p14:sldId id="2332"/>
            <p14:sldId id="2338"/>
            <p14:sldId id="1665"/>
            <p14:sldId id="1669"/>
            <p14:sldId id="2340"/>
            <p14:sldId id="2339"/>
            <p14:sldId id="395"/>
            <p14:sldId id="2333"/>
            <p14:sldId id="1662"/>
            <p14:sldId id="2334"/>
            <p14:sldId id="1661"/>
            <p14:sldId id="34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shvin Sanghvi" initials="AjS" lastIdx="6" clrIdx="6">
    <p:extLst>
      <p:ext uri="{19B8F6BF-5375-455C-9EA6-DF929625EA0E}">
        <p15:presenceInfo xmlns:p15="http://schemas.microsoft.com/office/powerpoint/2012/main" userId="Ashvin Sanghvi" providerId="None"/>
      </p:ext>
    </p:extLst>
  </p:cmAuthor>
  <p:cmAuthor id="1" name="Wayne Meyer" initials="WM" lastIdx="4" clrIdx="0">
    <p:extLst/>
  </p:cmAuthor>
  <p:cmAuthor id="8" name="Tim Callan" initials="TC [2]" lastIdx="6" clrIdx="7">
    <p:extLst>
      <p:ext uri="{19B8F6BF-5375-455C-9EA6-DF929625EA0E}">
        <p15:presenceInfo xmlns:p15="http://schemas.microsoft.com/office/powerpoint/2012/main" userId="S::tim@callan-consulting.com::8f0c3245-3747-40fb-8052-30b9b0771134" providerId="AD"/>
      </p:ext>
    </p:extLst>
  </p:cmAuthor>
  <p:cmAuthor id="2" name="Nicolette Sharp (Prime 8)" initials="NS(8" lastIdx="4" clrIdx="1">
    <p:extLst/>
  </p:cmAuthor>
  <p:cmAuthor id="3" name="Adam Fleischer" initials="AF" lastIdx="11" clrIdx="2">
    <p:extLst>
      <p:ext uri="{19B8F6BF-5375-455C-9EA6-DF929625EA0E}">
        <p15:presenceInfo xmlns:p15="http://schemas.microsoft.com/office/powerpoint/2012/main" userId="c4d29400371166f8" providerId="Windows Live"/>
      </p:ext>
    </p:extLst>
  </p:cmAuthor>
  <p:cmAuthor id="4" name="Allan Adler" initials="AA" lastIdx="15" clrIdx="3">
    <p:extLst>
      <p:ext uri="{19B8F6BF-5375-455C-9EA6-DF929625EA0E}">
        <p15:presenceInfo xmlns:p15="http://schemas.microsoft.com/office/powerpoint/2012/main" userId="13f6d844-9fbf-4375-a626-cdfa04df50b0" providerId="Windows Live"/>
      </p:ext>
    </p:extLst>
  </p:cmAuthor>
  <p:cmAuthor id="5" name="Allan Adler" initials="AA [2]" lastIdx="1" clrIdx="4">
    <p:extLst>
      <p:ext uri="{19B8F6BF-5375-455C-9EA6-DF929625EA0E}">
        <p15:presenceInfo xmlns:p15="http://schemas.microsoft.com/office/powerpoint/2012/main" userId="S::allan@digitalbridgepartners.com::13f6d844-9fbf-4375-a626-cdfa04df50b0" providerId="AD"/>
      </p:ext>
    </p:extLst>
  </p:cmAuthor>
  <p:cmAuthor id="6" name="Tim Callan" initials="TC" lastIdx="3" clrIdx="5">
    <p:extLst>
      <p:ext uri="{19B8F6BF-5375-455C-9EA6-DF929625EA0E}">
        <p15:presenceInfo xmlns:p15="http://schemas.microsoft.com/office/powerpoint/2012/main" userId="S-1-5-21-279469272-599459551-1948514194-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505050"/>
    <a:srgbClr val="737373"/>
    <a:srgbClr val="D2D2D2"/>
    <a:srgbClr val="E6E6E6"/>
    <a:srgbClr val="15BCF3"/>
    <a:srgbClr val="E2E3E2"/>
    <a:srgbClr val="0078D7"/>
    <a:srgbClr val="E5E6E4"/>
    <a:srgbClr val="0072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75" autoAdjust="0"/>
    <p:restoredTop sz="87135" autoAdjust="0"/>
  </p:normalViewPr>
  <p:slideViewPr>
    <p:cSldViewPr snapToGrid="0">
      <p:cViewPr varScale="1">
        <p:scale>
          <a:sx n="102" d="100"/>
          <a:sy n="102" d="100"/>
        </p:scale>
        <p:origin x="966" y="102"/>
      </p:cViewPr>
      <p:guideLst/>
    </p:cSldViewPr>
  </p:slideViewPr>
  <p:outlineViewPr>
    <p:cViewPr>
      <p:scale>
        <a:sx n="33" d="100"/>
        <a:sy n="33" d="100"/>
      </p:scale>
      <p:origin x="0" y="-2712"/>
    </p:cViewPr>
  </p:outlineViewPr>
  <p:notesTextViewPr>
    <p:cViewPr>
      <p:scale>
        <a:sx n="75" d="100"/>
        <a:sy n="75" d="100"/>
      </p:scale>
      <p:origin x="0" y="0"/>
    </p:cViewPr>
  </p:notesTextViewPr>
  <p:sorterViewPr>
    <p:cViewPr>
      <p:scale>
        <a:sx n="50" d="100"/>
        <a:sy n="50" d="100"/>
      </p:scale>
      <p:origin x="0" y="0"/>
    </p:cViewPr>
  </p:sorterViewPr>
  <p:notesViewPr>
    <p:cSldViewPr snapToGrid="0">
      <p:cViewPr varScale="1">
        <p:scale>
          <a:sx n="86" d="100"/>
          <a:sy n="86" d="100"/>
        </p:scale>
        <p:origin x="2704" y="22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Dearing" userId="168cf275-aa0e-4920-a1f0-e58435b5ab1a" providerId="ADAL" clId="{E303C3B2-5314-48DD-961B-E71FD2C8C371}"/>
    <pc:docChg chg="delSld modSection">
      <pc:chgData name="Chris Dearing" userId="168cf275-aa0e-4920-a1f0-e58435b5ab1a" providerId="ADAL" clId="{E303C3B2-5314-48DD-961B-E71FD2C8C371}" dt="2019-03-05T18:11:27.672" v="0" actId="2696"/>
      <pc:docMkLst>
        <pc:docMk/>
      </pc:docMkLst>
      <pc:sldChg chg="del">
        <pc:chgData name="Chris Dearing" userId="168cf275-aa0e-4920-a1f0-e58435b5ab1a" providerId="ADAL" clId="{E303C3B2-5314-48DD-961B-E71FD2C8C371}" dt="2019-03-05T18:11:27.672" v="0" actId="2696"/>
        <pc:sldMkLst>
          <pc:docMk/>
          <pc:sldMk cId="409992094" sldId="27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3/5/2019</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3/5/2019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image" Target="../media/image23.png"/></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zure.microsoft.com/en-us/services/active-directory/"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en-us/services/active-directory/"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1895855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Azure, we’re invested to give</a:t>
            </a:r>
            <a:r>
              <a:rPr lang="en-US" baseline="0" dirty="0"/>
              <a:t> you highly scalable and performant infrastructure if you’re embarking on HANA. </a:t>
            </a:r>
          </a:p>
          <a:p>
            <a:endParaRPr lang="en-US" baseline="0" dirty="0"/>
          </a:p>
          <a:p>
            <a:r>
              <a:rPr lang="en-US" baseline="0" dirty="0"/>
              <a:t>Azure has virtual machines for dev/test, POCs as well as certified by SAP for production. They provide pay-as-you-go infrastructure with full certification for HANA and support upto ½ TB of RAM. </a:t>
            </a:r>
          </a:p>
          <a:p>
            <a:endParaRPr lang="en-US" baseline="0" dirty="0"/>
          </a:p>
          <a:p>
            <a:r>
              <a:rPr lang="en-US" baseline="0" dirty="0"/>
              <a:t>But we know SAP HANA systems can explode pretty quickly. So we’ve built specific hardware to give you unparalleled scale and performance. Called SAP HANA Large Instances they’re based on purpose-built infrastructure for HANA, are fully managed with 99.99% SLA and have up to 20 TB RAM per node for Scale-up OLTP workloads such as S/4HANA, Suite on HANA. Currently available for production in the US, EU and Australia. We are the only hyperscale public cloud provider that can offer up to 20 TB HANA certified instances. These instances can also support up to 60 TB for scale-out OLAP scenarios such as SAP Business Warehouse.</a:t>
            </a:r>
          </a:p>
          <a:p>
            <a:endParaRPr lang="en-US" baseline="0" dirty="0"/>
          </a:p>
          <a:p>
            <a:r>
              <a:rPr lang="en-US" baseline="0" dirty="0"/>
              <a:t>We’re also investing in VMs that are capable of handling large HANA workloads. We expect M-series VMs to be certified by SAP by end 2017, which will then sport up to 3.8TiB RAM per node. M-Series VMs will soon be Generally available in the US for Dev/Test workloads and we expect HANA certification to complete by end of CY17. We will also be launching M-Series in the coming months in EU, India and Japan regions soon. </a:t>
            </a:r>
          </a:p>
          <a:p>
            <a:endParaRPr lang="en-US" baseline="0" dirty="0"/>
          </a:p>
          <a:p>
            <a:r>
              <a:rPr lang="en-US" baseline="0" dirty="0"/>
              <a:t>Please refer to the NDA roadmap for details on launch timelines.</a:t>
            </a:r>
            <a:endParaRPr lang="en-US" dirty="0"/>
          </a:p>
          <a:p>
            <a:endParaRPr lang="en-US" dirty="0"/>
          </a:p>
        </p:txBody>
      </p:sp>
      <p:sp>
        <p:nvSpPr>
          <p:cNvPr id="4" name="Slide Number Placeholder 3"/>
          <p:cNvSpPr>
            <a:spLocks noGrp="1"/>
          </p:cNvSpPr>
          <p:nvPr>
            <p:ph type="sldNum" sz="quarter" idx="10"/>
          </p:nvPr>
        </p:nvSpPr>
        <p:spPr/>
        <p:txBody>
          <a:bodyPr/>
          <a:lstStyle/>
          <a:p>
            <a:fld id="{BDCA736C-07C6-423F-9230-7C5E3D520112}" type="slidenum">
              <a:rPr lang="en-US" smtClean="0"/>
              <a:t>17</a:t>
            </a:fld>
            <a:endParaRPr lang="en-US" dirty="0"/>
          </a:p>
        </p:txBody>
      </p:sp>
    </p:spTree>
    <p:extLst>
      <p:ext uri="{BB962C8B-B14F-4D97-AF65-F5344CB8AC3E}">
        <p14:creationId xmlns:p14="http://schemas.microsoft.com/office/powerpoint/2010/main" val="1465668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3/5/2019 10:09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049938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3/5/2019 10:09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203281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pic>
        <p:nvPicPr>
          <p:cNvPr id="5" name="Picture 4">
            <a:extLst>
              <a:ext uri="{FF2B5EF4-FFF2-40B4-BE49-F238E27FC236}">
                <a16:creationId xmlns:a16="http://schemas.microsoft.com/office/drawing/2014/main" id="{39D50DF3-6453-4E4A-B8F6-9F1378CE0919}"/>
              </a:ext>
            </a:extLst>
          </p:cNvPr>
          <p:cNvPicPr>
            <a:picLocks noChangeAspect="1"/>
          </p:cNvPicPr>
          <p:nvPr/>
        </p:nvPicPr>
        <p:blipFill>
          <a:blip r:embed="rId3"/>
          <a:stretch>
            <a:fillRect/>
          </a:stretch>
        </p:blipFill>
        <p:spPr>
          <a:xfrm>
            <a:off x="312167" y="6482621"/>
            <a:ext cx="3927775" cy="2250033"/>
          </a:xfrm>
          <a:prstGeom prst="rect">
            <a:avLst/>
          </a:prstGeom>
        </p:spPr>
      </p:pic>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D74601A5-3025-480D-913C-0C5C38C2BE57}"/>
              </a:ext>
            </a:extLst>
          </p:cNvPr>
          <p:cNvPicPr/>
          <p:nvPr/>
        </p:nvPicPr>
        <p:blipFill>
          <a:blip r:embed="rId4"/>
          <a:stretch>
            <a:fillRect/>
          </a:stretch>
        </p:blipFill>
        <p:spPr>
          <a:xfrm>
            <a:off x="2806459" y="6914372"/>
            <a:ext cx="3360420" cy="1827530"/>
          </a:xfrm>
          <a:prstGeom prst="rect">
            <a:avLst/>
          </a:prstGeom>
        </p:spPr>
      </p:pic>
    </p:spTree>
    <p:extLst>
      <p:ext uri="{BB962C8B-B14F-4D97-AF65-F5344CB8AC3E}">
        <p14:creationId xmlns:p14="http://schemas.microsoft.com/office/powerpoint/2010/main" val="843372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a:t>
            </a:r>
            <a:r>
              <a:rPr lang="en-US" baseline="0" dirty="0"/>
              <a:t> about one company that’s going through such a transformation – Coats and Clarke.</a:t>
            </a: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Founded in 1700s during industrial revolution, it has stayed relevant for 265 years. Today, </a:t>
            </a:r>
            <a:r>
              <a:rPr lang="en-US" sz="900" kern="1200" dirty="0">
                <a:solidFill>
                  <a:schemeClr val="tx1"/>
                </a:solidFill>
                <a:effectLst/>
                <a:latin typeface="Segoe UI Light" pitchFamily="34" charset="0"/>
                <a:ea typeface="+mn-ea"/>
                <a:cs typeface="+mn-cs"/>
              </a:rPr>
              <a:t>7,000 information workers spread across 160 worldwide locations and 70 manufacturing facilities. Interesting fact about Coats that I learnt: Most of you might be coffee drinkers, but I’m more of a tea person. It was fascinating to find out every week, coats threads are used for 1 billion tea bags. They make enough thread in a year to go into the equivalent of 8 billion pair of jeans. Clearly, you can imagine the scale of their manufacturing operations. </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Problem: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Coats had state-of-the-art factories around the world, but manufacturing was siloed geographically; products that were manufactured in one country were sold in that country.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Coats wanted a more unified view and flexible use of its global manufacturing capacity.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could not easily produce reports across 60 different factories, which means that they could not get a holistic view of the business.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The SAP reports took hours to generate, which created delays of up to 48 hours in business decisions.</a:t>
            </a:r>
          </a:p>
          <a:p>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Additionally, the company’s datacenter infrastructure was not agile enough to serve the dynamics of modern markets.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Coats needed to spin up customer demonstration environments in hours and to launch test environments so that software developers could play with a new application.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But it took weeks to order and provision servers, and it was impossible to scale infrastructure selectively in various locations.</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For example, the company was experiencing dynamic growth in China but couldn’t deliver enough web performance for web visitors in China to play online product demonstration videos.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Expanding in China also meant offering secure e-commerce services, which was difficult to do.</a:t>
            </a:r>
            <a:endParaRPr lang="en-US" sz="900" b="1" kern="1200" dirty="0">
              <a:solidFill>
                <a:schemeClr val="tx1"/>
              </a:solidFill>
              <a:effectLst/>
              <a:latin typeface="Segoe UI Light" pitchFamily="34" charset="0"/>
              <a:ea typeface="+mn-ea"/>
              <a:cs typeface="+mn-cs"/>
            </a:endParaRPr>
          </a:p>
          <a:p>
            <a:endParaRPr lang="en-US" sz="900" kern="1200" baseline="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Solution: </a:t>
            </a:r>
          </a:p>
          <a:p>
            <a:r>
              <a:rPr lang="en-US" sz="900" b="0" i="0" kern="1200" dirty="0">
                <a:solidFill>
                  <a:schemeClr val="tx1"/>
                </a:solidFill>
                <a:effectLst/>
                <a:latin typeface="Segoe UI Light" pitchFamily="34" charset="0"/>
                <a:ea typeface="+mn-ea"/>
                <a:cs typeface="+mn-cs"/>
              </a:rPr>
              <a:t>Coats made a strategic decision to embrace cloud computing so it could gain the infrastructure elasticity and resilience it needed to run a global business and minimize the time its staff spent on datacenter tasks. </a:t>
            </a:r>
          </a:p>
          <a:p>
            <a:r>
              <a:rPr lang="en-US" sz="900" b="0" i="0" kern="1200" dirty="0">
                <a:solidFill>
                  <a:schemeClr val="tx1"/>
                </a:solidFill>
                <a:effectLst/>
                <a:latin typeface="Segoe UI Light" pitchFamily="34" charset="0"/>
                <a:ea typeface="+mn-ea"/>
                <a:cs typeface="+mn-cs"/>
              </a:rPr>
              <a:t>“Deploying servers and managing email are not our core competencies,” says Groothedde. “Let someone else take care of that.”</a:t>
            </a:r>
            <a:endParaRPr lang="en-US" sz="900" kern="1200" baseline="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HANA journey</a:t>
            </a:r>
            <a:r>
              <a:rPr lang="en-US" sz="900" kern="1200" dirty="0">
                <a:solidFill>
                  <a:schemeClr val="tx1"/>
                </a:solidFill>
                <a:effectLst/>
                <a:latin typeface="Segoe UI Light" pitchFamily="34" charset="0"/>
                <a:ea typeface="+mn-ea"/>
                <a:cs typeface="+mn-cs"/>
              </a:rPr>
              <a:t>: For years, Coats used the Oracle database with its SAP applications. However, to improve SAP performance, it decided to switch to the SAP HANA database, which features high-performance in-memory technology. </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Why Microsoft?</a:t>
            </a:r>
          </a:p>
          <a:p>
            <a:r>
              <a:rPr lang="en-US" sz="900" b="0" i="0" kern="1200" dirty="0">
                <a:solidFill>
                  <a:schemeClr val="tx1"/>
                </a:solidFill>
                <a:effectLst/>
                <a:latin typeface="Segoe UI Light" pitchFamily="34" charset="0"/>
                <a:ea typeface="+mn-ea"/>
                <a:cs typeface="+mn-cs"/>
              </a:rPr>
              <a:t>Coats evaluated all the major cloud providers—Amazon, Google, and Microsoft—and felt that Microsoft was the best partner to complement its existing service portfolio and strategic technology direction. “The breadth and scale of the Microsoft cloud was impressive,” says Cammish. </a:t>
            </a:r>
          </a:p>
          <a:p>
            <a:r>
              <a:rPr lang="en-US" sz="900" b="0" i="0" kern="1200" dirty="0">
                <a:solidFill>
                  <a:schemeClr val="tx1"/>
                </a:solidFill>
                <a:effectLst/>
                <a:latin typeface="Segoe UI Light" pitchFamily="34" charset="0"/>
                <a:ea typeface="+mn-ea"/>
                <a:cs typeface="+mn-cs"/>
              </a:rPr>
              <a:t>“It had Office 365 on the desktop productivity side and Azure on the datacenter side. We could use </a:t>
            </a:r>
            <a:r>
              <a:rPr lang="en-US" sz="900" b="0" i="0" u="none" strike="noStrike" kern="1200" dirty="0">
                <a:solidFill>
                  <a:schemeClr val="tx1"/>
                </a:solidFill>
                <a:effectLst/>
                <a:latin typeface="Segoe UI Light" pitchFamily="34" charset="0"/>
                <a:ea typeface="+mn-ea"/>
                <a:cs typeface="+mn-cs"/>
                <a:hlinkClick r:id="rId3"/>
              </a:rPr>
              <a:t>Azure Active Directory Premium</a:t>
            </a:r>
            <a:r>
              <a:rPr lang="en-US" sz="900" b="0" i="0" kern="1200" dirty="0">
                <a:solidFill>
                  <a:schemeClr val="tx1"/>
                </a:solidFill>
                <a:effectLst/>
                <a:latin typeface="Segoe UI Light" pitchFamily="34" charset="0"/>
                <a:ea typeface="+mn-ea"/>
                <a:cs typeface="+mn-cs"/>
              </a:rPr>
              <a:t> to provide single sign-on for all applications, from email to SAP, which would support our ‘invisible technology’ objective.”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Azure provided security far in excess of what they could of achieved on premise with direct integration to AD and O365</a:t>
            </a:r>
            <a:endParaRPr lang="en-US" sz="900" kern="1200" dirty="0">
              <a:solidFill>
                <a:schemeClr val="tx1"/>
              </a:solidFill>
              <a:effectLst/>
              <a:latin typeface="Segoe UI Light" pitchFamily="34" charset="0"/>
              <a:ea typeface="+mn-ea"/>
              <a:cs typeface="+mn-cs"/>
            </a:endParaRPr>
          </a:p>
          <a:p>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HANA Journey</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Coats was one of the early customers to work with us on running SAP HANA on Azure.  They run on G series VMs, HANA Large Instances, Azure Storage, Azure ExpressRoute, for high-performance connectivity between Coats and global Azure datacenters and AD for Single Signon.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t>Moved over 180 Servers into Azure and our entire SAP environment in 3 months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Segoe UI Light" pitchFamily="34" charset="0"/>
                <a:ea typeface="+mn-ea"/>
                <a:cs typeface="+mn-cs"/>
              </a:rPr>
              <a:t>Results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The performance boosts from running SAP on HANA in Azure have been eye-popping. Transactions that previously took 12 hours now take 12 minutes. Reports that previously took 6 hours to produce now take 6 minutes. 600% improvement.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By speeding up SAP, they’ve sped up the whole business.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They can do same-day factory production planning versus having to run scheduling jobs overnight.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You can insert rush orders into the production schedule the same day versus waiting 24 to 48 hours. The whole production engine has sped 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The company is moving into the services business, advising customers on their manufacturing processes and helping them predict how much thread they’ll need to manufacture particular garments.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Crunching massive amounts of data becomes very complex very fast, and the ability to scale Azure resources on demand lets Coats meet more customer needs.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kern="1200" dirty="0">
                <a:solidFill>
                  <a:schemeClr val="tx1"/>
                </a:solidFill>
                <a:effectLst/>
                <a:latin typeface="Segoe UI Light" pitchFamily="34" charset="0"/>
                <a:ea typeface="+mn-ea"/>
                <a:cs typeface="+mn-cs"/>
              </a:rPr>
              <a:t>They use PowerBI for visualization and SAP BusinessObjects </a:t>
            </a:r>
            <a:r>
              <a:rPr lang="en-US" sz="900" b="1" i="0" kern="1200" dirty="0">
                <a:solidFill>
                  <a:schemeClr val="tx1"/>
                </a:solidFill>
                <a:effectLst/>
                <a:latin typeface="Segoe UI Light" pitchFamily="34" charset="0"/>
                <a:ea typeface="+mn-ea"/>
                <a:cs typeface="+mn-cs"/>
              </a:rPr>
              <a:t>to instantly see data from multiple sources as graphical dashboard-style reports.</a:t>
            </a:r>
            <a:endParaRPr lang="en-US" sz="900" b="1"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fontAlgn="ctr"/>
            <a:endParaRPr lang="en-US" sz="900" dirty="0"/>
          </a:p>
          <a:p>
            <a:pPr fontAlgn="ctr"/>
            <a:endParaRPr lang="en-US" sz="900" dirty="0"/>
          </a:p>
          <a:p>
            <a:pPr marL="171450" indent="-171450" fontAlgn="ctr">
              <a:buFont typeface="Arial" panose="020B0604020202020204" pitchFamily="34" charset="0"/>
              <a:buChar char="•"/>
            </a:pPr>
            <a:r>
              <a:rPr lang="en-US" sz="900" dirty="0"/>
              <a:t>Data is know be integrated into Azure IOT Hub, DW, Hadoop and visualized and analyzed by Azure 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n-US" baseline="0"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3/5/2019 10:09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81547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10:09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278010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Let’s talk</a:t>
            </a:r>
            <a:r>
              <a:rPr lang="en-US" sz="900" baseline="0" dirty="0"/>
              <a:t> about one company that’s going through such a transformation – Coats and Clarke.</a:t>
            </a: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Founded in 1700s during industrial revolution, it has stayed relevant for 265 years. Today, </a:t>
            </a:r>
            <a:r>
              <a:rPr lang="en-US" sz="900" kern="1200" dirty="0">
                <a:solidFill>
                  <a:schemeClr val="tx1"/>
                </a:solidFill>
                <a:effectLst/>
                <a:latin typeface="Segoe UI Light" pitchFamily="34" charset="0"/>
                <a:ea typeface="+mn-ea"/>
                <a:cs typeface="+mn-cs"/>
              </a:rPr>
              <a:t>7,000 information workers spread across 160 worldwide locations and 70 manufacturing facilities. Interesting fact about Coats that I learnt: Most of you might be coffee drinkers, but I’m more of a tea person. It was fascinating to find out every week, coats threads are used for 1 billion tea bags. They make enough thread in a year to go into the equivalent of 8 billion pair of jeans. Clearly, you can imagine the scale of their manufacturing operations. </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Problem: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Coats had state-of-the-art factories around the world, but manufacturing was siloed geographically; products that were manufactured in one country were sold in that country.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Coats wanted a more unified view and flexible use of its global manufacturing capacity.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could not easily produce reports across 60 different factories, which means that they could not get a holistic view of the business.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The SAP reports took hours to generate, which created delays of up to 48 hours in business decisions.</a:t>
            </a:r>
          </a:p>
          <a:p>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Additionally, the company’s datacenter infrastructure was not agile enough to serve the dynamics of modern markets.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Coats needed to spin up customer demonstration environments in hours and to launch test environments so that software developers could play with a new application.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But it took weeks to order and provision servers, and it was impossible to scale infrastructure selectively in various locations.</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For example, the company was experiencing dynamic growth in China but couldn’t deliver enough web performance for web visitors in China to play online product demonstration videos.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Expanding in China also meant offering secure e-commerce services, which was difficult to do.</a:t>
            </a:r>
            <a:endParaRPr lang="en-US" sz="900" b="1" kern="1200" dirty="0">
              <a:solidFill>
                <a:schemeClr val="tx1"/>
              </a:solidFill>
              <a:effectLst/>
              <a:latin typeface="Segoe UI Light" pitchFamily="34" charset="0"/>
              <a:ea typeface="+mn-ea"/>
              <a:cs typeface="+mn-cs"/>
            </a:endParaRPr>
          </a:p>
          <a:p>
            <a:endParaRPr lang="en-US" sz="900" kern="1200" baseline="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Solution: </a:t>
            </a:r>
          </a:p>
          <a:p>
            <a:r>
              <a:rPr lang="en-US" sz="900" b="0" i="0" kern="1200" dirty="0">
                <a:solidFill>
                  <a:schemeClr val="tx1"/>
                </a:solidFill>
                <a:effectLst/>
                <a:latin typeface="Segoe UI Light" pitchFamily="34" charset="0"/>
                <a:ea typeface="+mn-ea"/>
                <a:cs typeface="+mn-cs"/>
              </a:rPr>
              <a:t>Coats made a strategic decision to embrace cloud computing so it could gain the infrastructure elasticity and resilience it needed to run a global business and minimize the time its staff spent on datacenter tasks. </a:t>
            </a:r>
          </a:p>
          <a:p>
            <a:r>
              <a:rPr lang="en-US" sz="900" b="0" i="0" kern="1200" dirty="0">
                <a:solidFill>
                  <a:schemeClr val="tx1"/>
                </a:solidFill>
                <a:effectLst/>
                <a:latin typeface="Segoe UI Light" pitchFamily="34" charset="0"/>
                <a:ea typeface="+mn-ea"/>
                <a:cs typeface="+mn-cs"/>
              </a:rPr>
              <a:t>“Deploying servers and managing email are not our core competencies,” says </a:t>
            </a:r>
            <a:r>
              <a:rPr lang="en-US" sz="900" b="0" i="0" kern="1200" dirty="0" err="1">
                <a:solidFill>
                  <a:schemeClr val="tx1"/>
                </a:solidFill>
                <a:effectLst/>
                <a:latin typeface="Segoe UI Light" pitchFamily="34" charset="0"/>
                <a:ea typeface="+mn-ea"/>
                <a:cs typeface="+mn-cs"/>
              </a:rPr>
              <a:t>Groothedde</a:t>
            </a:r>
            <a:r>
              <a:rPr lang="en-US" sz="900" b="0" i="0" kern="1200" dirty="0">
                <a:solidFill>
                  <a:schemeClr val="tx1"/>
                </a:solidFill>
                <a:effectLst/>
                <a:latin typeface="Segoe UI Light" pitchFamily="34" charset="0"/>
                <a:ea typeface="+mn-ea"/>
                <a:cs typeface="+mn-cs"/>
              </a:rPr>
              <a:t>. “Let someone else take care of that.”</a:t>
            </a:r>
            <a:endParaRPr lang="en-US" sz="900" kern="1200" baseline="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HANA journey</a:t>
            </a:r>
            <a:r>
              <a:rPr lang="en-US" sz="900" kern="1200" dirty="0">
                <a:solidFill>
                  <a:schemeClr val="tx1"/>
                </a:solidFill>
                <a:effectLst/>
                <a:latin typeface="Segoe UI Light" pitchFamily="34" charset="0"/>
                <a:ea typeface="+mn-ea"/>
                <a:cs typeface="+mn-cs"/>
              </a:rPr>
              <a:t>: For years, Coats used the Oracle database with its SAP applications. However, to improve SAP performance, it decided to switch to the SAP HANA database, which features high-performance in-memory technology. </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Why Microsoft?</a:t>
            </a:r>
          </a:p>
          <a:p>
            <a:r>
              <a:rPr lang="en-US" sz="900" b="0" i="0" kern="1200" dirty="0">
                <a:solidFill>
                  <a:schemeClr val="tx1"/>
                </a:solidFill>
                <a:effectLst/>
                <a:latin typeface="Segoe UI Light" pitchFamily="34" charset="0"/>
                <a:ea typeface="+mn-ea"/>
                <a:cs typeface="+mn-cs"/>
              </a:rPr>
              <a:t>Coats evaluated all the major cloud providers—Amazon, Google, and Microsoft—and felt that Microsoft was the best partner to complement its existing service portfolio and strategic technology direction. “The breadth and scale of the Microsoft cloud was impressive,” says </a:t>
            </a:r>
            <a:r>
              <a:rPr lang="en-US" sz="900" b="0" i="0" kern="1200" dirty="0" err="1">
                <a:solidFill>
                  <a:schemeClr val="tx1"/>
                </a:solidFill>
                <a:effectLst/>
                <a:latin typeface="Segoe UI Light" pitchFamily="34" charset="0"/>
                <a:ea typeface="+mn-ea"/>
                <a:cs typeface="+mn-cs"/>
              </a:rPr>
              <a:t>Cammish</a:t>
            </a:r>
            <a:r>
              <a:rPr lang="en-US" sz="900" b="0" i="0" kern="1200" dirty="0">
                <a:solidFill>
                  <a:schemeClr val="tx1"/>
                </a:solidFill>
                <a:effectLst/>
                <a:latin typeface="Segoe UI Light" pitchFamily="34" charset="0"/>
                <a:ea typeface="+mn-ea"/>
                <a:cs typeface="+mn-cs"/>
              </a:rPr>
              <a:t>. </a:t>
            </a:r>
          </a:p>
          <a:p>
            <a:r>
              <a:rPr lang="en-US" sz="900" b="0" i="0" kern="1200" dirty="0">
                <a:solidFill>
                  <a:schemeClr val="tx1"/>
                </a:solidFill>
                <a:effectLst/>
                <a:latin typeface="Segoe UI Light" pitchFamily="34" charset="0"/>
                <a:ea typeface="+mn-ea"/>
                <a:cs typeface="+mn-cs"/>
              </a:rPr>
              <a:t>“It had Office 365 on the desktop productivity side and Azure on the datacenter side. We could use </a:t>
            </a:r>
            <a:r>
              <a:rPr lang="en-US" sz="900" b="0" i="0" u="none" strike="noStrike" kern="1200" dirty="0">
                <a:solidFill>
                  <a:schemeClr val="tx1"/>
                </a:solidFill>
                <a:effectLst/>
                <a:latin typeface="Segoe UI Light" pitchFamily="34" charset="0"/>
                <a:ea typeface="+mn-ea"/>
                <a:cs typeface="+mn-cs"/>
                <a:hlinkClick r:id="rId3"/>
              </a:rPr>
              <a:t>Azure Active Directory Premium</a:t>
            </a:r>
            <a:r>
              <a:rPr lang="en-US" sz="900" b="0" i="0" kern="1200" dirty="0">
                <a:solidFill>
                  <a:schemeClr val="tx1"/>
                </a:solidFill>
                <a:effectLst/>
                <a:latin typeface="Segoe UI Light" pitchFamily="34" charset="0"/>
                <a:ea typeface="+mn-ea"/>
                <a:cs typeface="+mn-cs"/>
              </a:rPr>
              <a:t> to provide single sign-on for all applications, from email to SAP, which would support our ‘invisible technology’ objective.”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Azure provided security far in excess of what they could of achieved on premise with direct integration to AD and O365</a:t>
            </a:r>
            <a:endParaRPr lang="en-US" sz="900" kern="1200" dirty="0">
              <a:solidFill>
                <a:schemeClr val="tx1"/>
              </a:solidFill>
              <a:effectLst/>
              <a:latin typeface="Segoe UI Light" pitchFamily="34" charset="0"/>
              <a:ea typeface="+mn-ea"/>
              <a:cs typeface="+mn-cs"/>
            </a:endParaRPr>
          </a:p>
          <a:p>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HANA Journey</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Coats was one of the early customers to work with us on running SAP HANA on Azure.  They run on G series VMs, HANA Large Instances, Azure Storage, Azure ExpressRoute, for high-performance connectivity between Coats and global Azure datacenters and AD for Single </a:t>
            </a:r>
            <a:r>
              <a:rPr lang="en-US" sz="900" kern="1200" dirty="0" err="1">
                <a:solidFill>
                  <a:schemeClr val="tx1"/>
                </a:solidFill>
                <a:effectLst/>
                <a:latin typeface="Segoe UI Light" pitchFamily="34" charset="0"/>
                <a:ea typeface="+mn-ea"/>
                <a:cs typeface="+mn-cs"/>
              </a:rPr>
              <a:t>Signon</a:t>
            </a:r>
            <a:r>
              <a:rPr lang="en-US" sz="900" kern="1200" dirty="0">
                <a:solidFill>
                  <a:schemeClr val="tx1"/>
                </a:solidFill>
                <a:effectLst/>
                <a:latin typeface="Segoe UI Light" pitchFamily="34" charset="0"/>
                <a:ea typeface="+mn-ea"/>
                <a:cs typeface="+mn-cs"/>
              </a:rPr>
              <a: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t>Moved over 180 Servers into Azure and our entire SAP environment in 3 months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Segoe UI Light" pitchFamily="34" charset="0"/>
                <a:ea typeface="+mn-ea"/>
                <a:cs typeface="+mn-cs"/>
              </a:rPr>
              <a:t>Results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The performance boosts from running SAP on HANA in Azure have been eye-popping. Transactions that previously took 12 hours now take 12 minutes. Reports that previously took 6 hours to produce now take 6 minutes. 600% improvement.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By speeding up SAP, they’ve sped up the whole business.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They can do same-day factory production planning versus having to run scheduling jobs overnight.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You can insert rush orders into the production schedule the same day versus waiting 24 to 48 hours. The whole production engine has sped 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The company is moving into the services business, advising customers on their manufacturing processes and helping them predict how much thread they’ll need to manufacture particular garments.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Crunching massive amounts of data becomes very complex very fast, and the ability to scale Azure resources on demand lets Coats meet more customer needs.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kern="1200" dirty="0">
                <a:solidFill>
                  <a:schemeClr val="tx1"/>
                </a:solidFill>
                <a:effectLst/>
                <a:latin typeface="Segoe UI Light" pitchFamily="34" charset="0"/>
                <a:ea typeface="+mn-ea"/>
                <a:cs typeface="+mn-cs"/>
              </a:rPr>
              <a:t>They use </a:t>
            </a:r>
            <a:r>
              <a:rPr lang="en-US" sz="900" b="1" kern="1200" dirty="0" err="1">
                <a:solidFill>
                  <a:schemeClr val="tx1"/>
                </a:solidFill>
                <a:effectLst/>
                <a:latin typeface="Segoe UI Light" pitchFamily="34" charset="0"/>
                <a:ea typeface="+mn-ea"/>
                <a:cs typeface="+mn-cs"/>
              </a:rPr>
              <a:t>PowerBI</a:t>
            </a:r>
            <a:r>
              <a:rPr lang="en-US" sz="900" b="1" kern="1200" dirty="0">
                <a:solidFill>
                  <a:schemeClr val="tx1"/>
                </a:solidFill>
                <a:effectLst/>
                <a:latin typeface="Segoe UI Light" pitchFamily="34" charset="0"/>
                <a:ea typeface="+mn-ea"/>
                <a:cs typeface="+mn-cs"/>
              </a:rPr>
              <a:t> for visualization and SAP BusinessObjects </a:t>
            </a:r>
            <a:r>
              <a:rPr lang="en-US" sz="900" b="1" i="0" kern="1200" dirty="0">
                <a:solidFill>
                  <a:schemeClr val="tx1"/>
                </a:solidFill>
                <a:effectLst/>
                <a:latin typeface="Segoe UI Light" pitchFamily="34" charset="0"/>
                <a:ea typeface="+mn-ea"/>
                <a:cs typeface="+mn-cs"/>
              </a:rPr>
              <a:t>to instantly see data from multiple sources as graphical dashboard-style reports.</a:t>
            </a:r>
            <a:endParaRPr lang="en-US" sz="900" b="1"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fontAlgn="ctr"/>
            <a:endParaRPr lang="en-US" sz="900" dirty="0"/>
          </a:p>
          <a:p>
            <a:pPr fontAlgn="ctr"/>
            <a:endParaRPr lang="en-US" sz="900" dirty="0"/>
          </a:p>
          <a:p>
            <a:pPr marL="171450" indent="-171450" fontAlgn="ctr">
              <a:buFont typeface="Arial" panose="020B0604020202020204" pitchFamily="34" charset="0"/>
              <a:buChar char="•"/>
            </a:pPr>
            <a:r>
              <a:rPr lang="en-US" sz="900" dirty="0"/>
              <a:t>Data is know be integrated into Azure IOT Hub, DW, Hadoop and visualized and analyzed by Azure 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n-US" sz="900" baseline="0" dirty="0"/>
          </a:p>
          <a:p>
            <a:endParaRPr lang="en-US" sz="900" dirty="0"/>
          </a:p>
          <a:p>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3/5/2019 10:09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717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 bit about</a:t>
            </a:r>
            <a:r>
              <a:rPr lang="en-US" baseline="0" dirty="0"/>
              <a:t> </a:t>
            </a:r>
            <a:r>
              <a:rPr lang="en-US" dirty="0"/>
              <a:t>Azure provides a solid infra foundation so</a:t>
            </a:r>
            <a:r>
              <a:rPr lang="en-US" baseline="0" dirty="0"/>
              <a:t> you can quickly get started with your SAP workloads. Let’s now shift our attention to how you drive some meaningful DT.</a:t>
            </a:r>
          </a:p>
          <a:p>
            <a:endParaRPr lang="en-US" baseline="0" dirty="0"/>
          </a:p>
          <a:p>
            <a:r>
              <a:rPr lang="en-US" baseline="0" dirty="0"/>
              <a:t>50-60% of data for SAP customers sits in non SAP environments. Not to mention with IoT new sensor data that flows in. You need a platform that can combine all of these source, give you powerful visualization, help you in the analysis, and then take meaningful action. Azure has a rich set of services – we collectively call Cortana Intelligence suite – that does just that. You can use services such as HDInsight for Big Data, Power BI for visualizing, and Azure ML for analyzing and building predictive models. And once you have meaningful insight, you can drive projects to take action on Azure as well – you can build apps, bots and so on … all inside of Azure.</a:t>
            </a:r>
          </a:p>
          <a:p>
            <a:endParaRPr lang="en-US" baseline="0" dirty="0"/>
          </a:p>
          <a:p>
            <a:r>
              <a:rPr lang="en-US" baseline="0" dirty="0"/>
              <a:t>So Azure not only provides you a solid infra foundation for your SAP applications, but also provides an intelligent cloud to get the most out of your SAP investments.</a:t>
            </a:r>
          </a:p>
          <a:p>
            <a:endParaRPr lang="en-US" baseline="0" dirty="0"/>
          </a:p>
          <a:p>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A736C-07C6-423F-9230-7C5E3D5201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48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34</a:t>
            </a:fld>
            <a:endParaRPr lang="en-US"/>
          </a:p>
        </p:txBody>
      </p:sp>
    </p:spTree>
    <p:extLst>
      <p:ext uri="{BB962C8B-B14F-4D97-AF65-F5344CB8AC3E}">
        <p14:creationId xmlns:p14="http://schemas.microsoft.com/office/powerpoint/2010/main" val="2447071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some visuals that are industry specific and logos based on that.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3/5/2019 10:09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485766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24" kern="1200" dirty="0">
                <a:solidFill>
                  <a:schemeClr val="tx1"/>
                </a:solidFill>
                <a:effectLst/>
                <a:latin typeface="+mn-lt"/>
                <a:ea typeface="+mn-ea"/>
                <a:cs typeface="+mn-cs"/>
              </a:rPr>
              <a:t>Now, what are some challenges with driving business transformation if you’re currently running on-premises or in hosted environments?</a:t>
            </a:r>
          </a:p>
          <a:p>
            <a:endParaRPr lang="en-US" sz="1224" kern="1200" dirty="0">
              <a:solidFill>
                <a:schemeClr val="tx1"/>
              </a:solidFill>
              <a:effectLst/>
              <a:latin typeface="+mn-lt"/>
              <a:ea typeface="+mn-ea"/>
              <a:cs typeface="+mn-cs"/>
            </a:endParaRPr>
          </a:p>
          <a:p>
            <a:r>
              <a:rPr lang="en-US" sz="1224" kern="1200" dirty="0">
                <a:solidFill>
                  <a:schemeClr val="tx1"/>
                </a:solidFill>
                <a:effectLst/>
                <a:latin typeface="+mn-lt"/>
                <a:ea typeface="+mn-ea"/>
                <a:cs typeface="+mn-cs"/>
              </a:rPr>
              <a:t>First, data sources are now varied and no longer just in your ERP. Data can be unstructured from social and web along with newer mechanism such as IOT in addition to applications that might be on non SAP stack. As a business leader, you’re asked to deliver insights across the entire organization which means bridging these silos. We often hear customers still working with hours of manual excel wrangling to get to this type of insight or working with complex customer solutions that require long project cycles to implement at a significantly high cost to implement.</a:t>
            </a:r>
          </a:p>
          <a:p>
            <a:endParaRPr lang="en-US" sz="1224" kern="1200" dirty="0">
              <a:solidFill>
                <a:schemeClr val="tx1"/>
              </a:solidFill>
              <a:effectLst/>
              <a:latin typeface="+mn-lt"/>
              <a:ea typeface="+mn-ea"/>
              <a:cs typeface="+mn-cs"/>
            </a:endParaRPr>
          </a:p>
          <a:p>
            <a:r>
              <a:rPr lang="en-US" sz="1224" kern="1200" dirty="0">
                <a:solidFill>
                  <a:schemeClr val="tx1"/>
                </a:solidFill>
                <a:effectLst/>
                <a:latin typeface="+mn-lt"/>
                <a:ea typeface="+mn-ea"/>
                <a:cs typeface="+mn-cs"/>
              </a:rPr>
              <a:t>Current infrastructure on-premises or hosted is highly pre-planned with 3-5 year planning cycles and not ready for today’s fast paced innovation cycles to launch and learn new applications or business processes in weeks. </a:t>
            </a:r>
          </a:p>
          <a:p>
            <a:endParaRPr lang="en-US" sz="1224" kern="1200" dirty="0">
              <a:solidFill>
                <a:schemeClr val="tx1"/>
              </a:solidFill>
              <a:effectLst/>
              <a:latin typeface="+mn-lt"/>
              <a:ea typeface="+mn-ea"/>
              <a:cs typeface="+mn-cs"/>
            </a:endParaRPr>
          </a:p>
          <a:p>
            <a:r>
              <a:rPr lang="en-US" sz="1224" kern="1200" dirty="0">
                <a:solidFill>
                  <a:schemeClr val="tx1"/>
                </a:solidFill>
                <a:effectLst/>
                <a:latin typeface="+mn-lt"/>
                <a:ea typeface="+mn-ea"/>
                <a:cs typeface="+mn-cs"/>
              </a:rPr>
              <a:t>We also hear that many business processes in legacy SAP ERP systems are still manual. For example, some of you might have staff dedicated to optimizing supply chain or reconciling data between ERP and other systems.</a:t>
            </a:r>
          </a:p>
          <a:p>
            <a:endParaRPr lang="en-US" dirty="0"/>
          </a:p>
          <a:p>
            <a:endParaRPr lang="en-IN" dirty="0"/>
          </a:p>
        </p:txBody>
      </p:sp>
      <p:sp>
        <p:nvSpPr>
          <p:cNvPr id="4" name="Slide Number Placeholder 3"/>
          <p:cNvSpPr>
            <a:spLocks noGrp="1"/>
          </p:cNvSpPr>
          <p:nvPr>
            <p:ph type="sldNum" sz="quarter" idx="10"/>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1485245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CA736C-07C6-423F-9230-7C5E3D520112}" type="slidenum">
              <a:rPr lang="en-US" smtClean="0"/>
              <a:t>37</a:t>
            </a:fld>
            <a:endParaRPr lang="en-US" dirty="0"/>
          </a:p>
        </p:txBody>
      </p:sp>
    </p:spTree>
    <p:extLst>
      <p:ext uri="{BB962C8B-B14F-4D97-AF65-F5344CB8AC3E}">
        <p14:creationId xmlns:p14="http://schemas.microsoft.com/office/powerpoint/2010/main" val="2637513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61B1BC-B8CF-4ED8-94EF-860CA2E37B0C}" type="slidenum">
              <a:rPr lang="en-US" smtClean="0"/>
              <a:t>38</a:t>
            </a:fld>
            <a:endParaRPr lang="en-US" dirty="0"/>
          </a:p>
        </p:txBody>
      </p:sp>
    </p:spTree>
    <p:extLst>
      <p:ext uri="{BB962C8B-B14F-4D97-AF65-F5344CB8AC3E}">
        <p14:creationId xmlns:p14="http://schemas.microsoft.com/office/powerpoint/2010/main" val="3351578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2BF7EA1-2EE9-444E-84BA-5848112E59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7245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40</a:t>
            </a:fld>
            <a:endParaRPr lang="en-US"/>
          </a:p>
        </p:txBody>
      </p:sp>
    </p:spTree>
    <p:extLst>
      <p:ext uri="{BB962C8B-B14F-4D97-AF65-F5344CB8AC3E}">
        <p14:creationId xmlns:p14="http://schemas.microsoft.com/office/powerpoint/2010/main" val="1528714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24" kern="1200" dirty="0">
                <a:solidFill>
                  <a:schemeClr val="tx1"/>
                </a:solidFill>
                <a:effectLst/>
                <a:latin typeface="+mn-lt"/>
                <a:ea typeface="+mn-ea"/>
                <a:cs typeface="+mn-cs"/>
              </a:rPr>
              <a:t>The solution is to adopt SAP’s new digital core, S/4HANA running on an agile cloud platform such as Azure to power your innovation and insights. </a:t>
            </a:r>
          </a:p>
          <a:p>
            <a:endParaRPr lang="en-US" sz="1224" kern="1200" dirty="0">
              <a:solidFill>
                <a:schemeClr val="tx1"/>
              </a:solidFill>
              <a:effectLst/>
              <a:latin typeface="+mn-lt"/>
              <a:ea typeface="+mn-ea"/>
              <a:cs typeface="+mn-cs"/>
            </a:endParaRPr>
          </a:p>
          <a:p>
            <a:r>
              <a:rPr lang="en-US" sz="1224" kern="1200" dirty="0">
                <a:solidFill>
                  <a:schemeClr val="tx1"/>
                </a:solidFill>
                <a:effectLst/>
                <a:latin typeface="+mn-lt"/>
                <a:ea typeface="+mn-ea"/>
                <a:cs typeface="+mn-cs"/>
              </a:rPr>
              <a:t>With this now you have the ability to provide a unified view of your data across the enterprise by combing SAP and non-SAP data in the cloud, </a:t>
            </a:r>
          </a:p>
          <a:p>
            <a:r>
              <a:rPr lang="en-US" sz="1224" kern="1200" dirty="0">
                <a:solidFill>
                  <a:schemeClr val="tx1"/>
                </a:solidFill>
                <a:effectLst/>
                <a:latin typeface="+mn-lt"/>
                <a:ea typeface="+mn-ea"/>
                <a:cs typeface="+mn-cs"/>
              </a:rPr>
              <a:t>accelerate innovation for agile product cycles with an on-demand infrastructure that you can spin up/down in minutes and finally take advantage of the advances in AI and machine learning to automate business processes.</a:t>
            </a:r>
          </a:p>
          <a:p>
            <a:r>
              <a:rPr lang="en-US" sz="1224" kern="1200" dirty="0">
                <a:solidFill>
                  <a:schemeClr val="tx1"/>
                </a:solidFill>
                <a:effectLst/>
                <a:latin typeface="+mn-lt"/>
                <a:ea typeface="+mn-ea"/>
                <a:cs typeface="+mn-cs"/>
              </a:rPr>
              <a:t>With that, I’ll turn it over to Mark Skoog, to take us through how Azure uniquely enables this business transformation for your SAP applications. Mark, over to you.</a:t>
            </a:r>
          </a:p>
          <a:p>
            <a:endParaRPr lang="en-US" dirty="0"/>
          </a:p>
          <a:p>
            <a:endParaRPr lang="en-IN" dirty="0"/>
          </a:p>
        </p:txBody>
      </p:sp>
      <p:sp>
        <p:nvSpPr>
          <p:cNvPr id="4" name="Slide Number Placeholder 3"/>
          <p:cNvSpPr>
            <a:spLocks noGrp="1"/>
          </p:cNvSpPr>
          <p:nvPr>
            <p:ph type="sldNum" sz="quarter" idx="10"/>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1063582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SAP and Microsoft’s partnership has a deep history -- and is now being taken to the next level – with a shared commitment to empowering the digital transformation of our customers.</a:t>
            </a:r>
          </a:p>
          <a:p>
            <a:endParaRPr lang="en-US" dirty="0"/>
          </a:p>
          <a:p>
            <a:r>
              <a:rPr lang="en-US" dirty="0"/>
              <a:t>The relationship between our two companies is:</a:t>
            </a:r>
          </a:p>
          <a:p>
            <a:endParaRPr lang="en-US" dirty="0"/>
          </a:p>
          <a:p>
            <a:r>
              <a:rPr lang="en-US" b="1" dirty="0"/>
              <a:t>TRUSTED</a:t>
            </a:r>
          </a:p>
          <a:p>
            <a:r>
              <a:rPr lang="en-US" dirty="0"/>
              <a:t>We have a 20+ year alliance partnering together for the benefit of our mutual customers with</a:t>
            </a:r>
          </a:p>
          <a:p>
            <a:r>
              <a:rPr lang="en-US" dirty="0"/>
              <a:t>85% of Fortune 500 using SAP &amp; Microsoft Cloud </a:t>
            </a:r>
          </a:p>
          <a:p>
            <a:endParaRPr lang="en-US" sz="900" dirty="0"/>
          </a:p>
          <a:p>
            <a:pPr>
              <a:spcBef>
                <a:spcPts val="200"/>
              </a:spcBef>
            </a:pPr>
            <a:r>
              <a:rPr lang="en-US" sz="900" b="0" dirty="0">
                <a:cs typeface="Segoe UI Light" panose="020B0502040204020203" pitchFamily="34" charset="0"/>
              </a:rPr>
              <a:t>Microsoft runs on SAP S/4HANA. SAP runs on Azure.</a:t>
            </a:r>
          </a:p>
          <a:p>
            <a:pPr marL="171301" indent="-171301">
              <a:spcBef>
                <a:spcPts val="200"/>
              </a:spcBef>
              <a:buFont typeface="Arial" panose="020B0604020202020204" pitchFamily="34" charset="0"/>
              <a:buChar char="•"/>
            </a:pPr>
            <a:r>
              <a:rPr lang="en-US" sz="900" dirty="0">
                <a:cs typeface="Segoe UI Light" panose="020B0502040204020203" pitchFamily="34" charset="0"/>
              </a:rPr>
              <a:t>We are both running our businesses on our new joint solutions, so customers can invest in the cloud with confidence</a:t>
            </a:r>
          </a:p>
          <a:p>
            <a:endParaRPr lang="en-US" dirty="0"/>
          </a:p>
          <a:p>
            <a:endParaRPr lang="en-US" dirty="0"/>
          </a:p>
          <a:p>
            <a:r>
              <a:rPr lang="en-US" b="1" dirty="0"/>
              <a:t>OPTIMIZED</a:t>
            </a:r>
          </a:p>
          <a:p>
            <a:r>
              <a:rPr lang="en-US" dirty="0">
                <a:cs typeface="Segoe UI" panose="020B0502040204020203" pitchFamily="34" charset="0"/>
              </a:rPr>
              <a:t>Together we have unique capabilities, roadmaps, and experience to support SAP HANA &amp; enterprise workloads from on premise to the Azure cloud</a:t>
            </a:r>
          </a:p>
          <a:p>
            <a:pPr marL="285501" indent="-285501">
              <a:spcBef>
                <a:spcPts val="200"/>
              </a:spcBef>
              <a:buFont typeface="Arial" panose="020B0604020202020204" pitchFamily="34" charset="0"/>
              <a:buChar char="•"/>
            </a:pPr>
            <a:r>
              <a:rPr lang="en-US" sz="900" dirty="0">
                <a:cs typeface="Segoe UI Light" panose="020B0502040204020203" pitchFamily="34" charset="0"/>
              </a:rPr>
              <a:t>Azure has unique capability to support SAP-specific enterprise workloads due to our joint development agreement </a:t>
            </a:r>
          </a:p>
          <a:p>
            <a:pPr marL="285501" indent="-285501">
              <a:spcBef>
                <a:spcPts val="200"/>
              </a:spcBef>
              <a:buFont typeface="Arial" panose="020B0604020202020204" pitchFamily="34" charset="0"/>
              <a:buChar char="•"/>
            </a:pPr>
            <a:r>
              <a:rPr lang="en-US" sz="900" dirty="0">
                <a:cs typeface="Segoe UI Light" panose="020B0502040204020203" pitchFamily="34" charset="0"/>
              </a:rPr>
              <a:t>SAP has a level of influence in the Azure roadmap to better support SAP customers</a:t>
            </a:r>
          </a:p>
          <a:p>
            <a:pPr marL="285501" indent="-285501">
              <a:spcBef>
                <a:spcPts val="200"/>
              </a:spcBef>
              <a:buFont typeface="Arial" panose="020B0604020202020204" pitchFamily="34" charset="0"/>
              <a:buChar char="•"/>
            </a:pPr>
            <a:r>
              <a:rPr lang="en-US" sz="900" dirty="0">
                <a:cs typeface="Segoe UI Light" panose="020B0502040204020203" pitchFamily="34" charset="0"/>
              </a:rPr>
              <a:t>Extensive work has gone into running hybrid SAP landscapes (across on-premise, private and public cloud).  </a:t>
            </a:r>
          </a:p>
          <a:p>
            <a:endParaRPr lang="en-US" dirty="0"/>
          </a:p>
          <a:p>
            <a:endParaRPr lang="en-US" dirty="0"/>
          </a:p>
          <a:p>
            <a:r>
              <a:rPr lang="en-US" b="1" dirty="0"/>
              <a:t>SEAMLESS</a:t>
            </a:r>
          </a:p>
          <a:p>
            <a:r>
              <a:rPr lang="en-US" dirty="0">
                <a:cs typeface="Segoe UI" panose="020B0502040204020203" pitchFamily="34" charset="0"/>
              </a:rPr>
              <a:t>Co-located engineering resources -- and aligned sales and marketing teams -- provide a seamless customer experience</a:t>
            </a:r>
          </a:p>
          <a:p>
            <a:pPr marL="171301" indent="-171301">
              <a:spcBef>
                <a:spcPts val="200"/>
              </a:spcBef>
              <a:buFont typeface="Arial" panose="020B0604020202020204" pitchFamily="34" charset="0"/>
              <a:buChar char="•"/>
            </a:pPr>
            <a:r>
              <a:rPr lang="en-US" sz="900" dirty="0">
                <a:cs typeface="Segoe UI Light" panose="020B0502040204020203" pitchFamily="34" charset="0"/>
              </a:rPr>
              <a:t>Sales, marketing, engineering and support organizations are aligned and incentivized to work together</a:t>
            </a:r>
          </a:p>
          <a:p>
            <a:pPr marL="171301" indent="-171301">
              <a:spcBef>
                <a:spcPts val="200"/>
              </a:spcBef>
              <a:buFont typeface="Arial" panose="020B0604020202020204" pitchFamily="34" charset="0"/>
              <a:buChar char="•"/>
            </a:pPr>
            <a:r>
              <a:rPr lang="en-US" sz="900" dirty="0">
                <a:cs typeface="Segoe UI Light" panose="020B0502040204020203" pitchFamily="34" charset="0"/>
              </a:rPr>
              <a:t>Microsoft provides scale in geographies where SAP customers have the greatest coverage requirements</a:t>
            </a:r>
          </a:p>
          <a:p>
            <a:endParaRPr lang="en-US" dirty="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8C2C35-2B8A-446E-BEC0-FD36716C29AC}" type="slidenum">
              <a:rPr kumimoji="0" lang="de-DE"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de-DE"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9733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3/5/2019 10:09 AM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3806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breakdown of Any DB and HANA / - list of SAP products / that are certified to run in Azure. </a:t>
            </a:r>
          </a:p>
          <a:p>
            <a:endParaRPr lang="en-US" dirty="0"/>
          </a:p>
          <a:p>
            <a:r>
              <a:rPr lang="en-US" dirty="0"/>
              <a:t>All SAP products with Any DB / are fully certified – such as SAP Business Suite, NetWeaver, Business Objects and Business one. The supported platforms are / Windows and Linux, / and SQL, ASE, Oracle, </a:t>
            </a:r>
            <a:r>
              <a:rPr lang="en-US" dirty="0" err="1"/>
              <a:t>MaxDB</a:t>
            </a:r>
            <a:r>
              <a:rPr lang="en-US" dirty="0"/>
              <a:t> and DB2/UDB. The VMs that you can use are / D v2 and G Series VM as of today  / and D v3, E v3 and M Series VM / will be available later this CY. </a:t>
            </a:r>
          </a:p>
          <a:p>
            <a:endParaRPr lang="en-US" dirty="0"/>
          </a:p>
          <a:p>
            <a:r>
              <a:rPr lang="en-US" dirty="0"/>
              <a:t>All SAP products with HANA / are also certified – OLAP solutions like Business Warehouse, HANA Enterprise, Side Car / are certified with GS5 VM and HANA Large Instances. OLTP solutions like S/4HANA, Business Suite on HANA are good with Large Instances today, and with D v3, E v3 and M Series VM by the end of this CY. </a:t>
            </a:r>
          </a:p>
          <a:p>
            <a:endParaRPr lang="en-US" dirty="0"/>
          </a:p>
          <a:p>
            <a:r>
              <a:rPr lang="en-US" dirty="0"/>
              <a:t>Certification for Oracle Linux OS and SAP Business One on HANA is coming soon.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45C4A8A-EB85-48C7-B4E2-8B03D9E9FFB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708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breakdown of Any DB and HANA / - list of SAP products / that are certified to run in Azure. </a:t>
            </a:r>
          </a:p>
          <a:p>
            <a:endParaRPr lang="en-US" dirty="0"/>
          </a:p>
          <a:p>
            <a:r>
              <a:rPr lang="en-US" dirty="0"/>
              <a:t>All SAP products with Any DB / are fully certified – such as SAP Business Suite, NetWeaver, Business Objects and Business one. The supported platforms are / Windows and Linux, / and SQL, ASE, Oracle, </a:t>
            </a:r>
            <a:r>
              <a:rPr lang="en-US" dirty="0" err="1"/>
              <a:t>MaxDB</a:t>
            </a:r>
            <a:r>
              <a:rPr lang="en-US" dirty="0"/>
              <a:t> and DB2/UDB. The VMs that you can use are / D v2 and G Series VM as of today  / and D v3, E v3 and M Series VM / will be available later this CY. </a:t>
            </a:r>
          </a:p>
          <a:p>
            <a:endParaRPr lang="en-US" dirty="0"/>
          </a:p>
          <a:p>
            <a:r>
              <a:rPr lang="en-US" dirty="0"/>
              <a:t>All SAP products with HANA / are also certified – OLAP solutions like Business Warehouse, HANA Enterprise, Side Car / are certified with GS5 VM and HANA Large Instances. OLTP solutions like S/4HANA, Business Suite on HANA are good with Large Instances today, and with D v3, E v3 and M Series VM by the end of this CY. </a:t>
            </a:r>
          </a:p>
          <a:p>
            <a:endParaRPr lang="en-US" dirty="0"/>
          </a:p>
          <a:p>
            <a:r>
              <a:rPr lang="en-US" dirty="0"/>
              <a:t>Certification for Oracle Linux OS and SAP Business One on HANA is coming soon.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45C4A8A-EB85-48C7-B4E2-8B03D9E9FFB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8165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http://customers.microsoft.com/en-us/story/rio-tinto-mining-azure</a:t>
            </a:r>
          </a:p>
          <a:p>
            <a:pPr marL="171450" indent="-171450">
              <a:buFontTx/>
              <a:buChar char="-"/>
            </a:pPr>
            <a:r>
              <a:rPr lang="en-US" sz="900" dirty="0"/>
              <a:t>Rio Tinto is a leading global mining and metals company, headquartered in Australia but they operate throughout the world.</a:t>
            </a:r>
          </a:p>
          <a:p>
            <a:pPr marL="171450" indent="-171450">
              <a:buFontTx/>
              <a:buChar char="-"/>
            </a:pPr>
            <a:r>
              <a:rPr lang="en-US" sz="900" dirty="0"/>
              <a:t>A few years ago, Rio Tinto decided to undertake</a:t>
            </a:r>
            <a:r>
              <a:rPr lang="en-US" sz="900" baseline="0" dirty="0"/>
              <a:t> a massive </a:t>
            </a:r>
            <a:r>
              <a:rPr lang="en-US" sz="900" dirty="0"/>
              <a:t>transformational project that to modernize core enterprise IT systems to an “As-a-Service” solution based in the cloud </a:t>
            </a:r>
          </a:p>
          <a:p>
            <a:pPr marL="171450" indent="-171450">
              <a:buFontTx/>
              <a:buChar char="-"/>
            </a:pPr>
            <a:r>
              <a:rPr lang="en-US" sz="900" dirty="0"/>
              <a:t>As a part of this</a:t>
            </a:r>
            <a:r>
              <a:rPr lang="en-US" sz="900" baseline="0" dirty="0"/>
              <a:t> they were looking for a cloud that could power all of their business processes which are based on SAP</a:t>
            </a:r>
          </a:p>
          <a:p>
            <a:pPr marL="171450" marR="0" lvl="0" indent="-171450" algn="l" defTabSz="932688" rtl="0" eaLnBrk="1" fontAlgn="auto" latinLnBrk="0" hangingPunct="1">
              <a:lnSpc>
                <a:spcPct val="100000"/>
              </a:lnSpc>
              <a:spcBef>
                <a:spcPts val="0"/>
              </a:spcBef>
              <a:spcAft>
                <a:spcPts val="0"/>
              </a:spcAft>
              <a:buClrTx/>
              <a:buSzTx/>
              <a:buFontTx/>
              <a:buChar char="-"/>
              <a:tabLst/>
              <a:defRPr/>
            </a:pPr>
            <a:r>
              <a:rPr lang="en-US" sz="900" baseline="0" dirty="0"/>
              <a:t>SAP for Rio Tinto is mission critical with 40,000 users and 365 days a year operation. If their SAP application stops, their mining operations and trucks have to stop.</a:t>
            </a:r>
          </a:p>
          <a:p>
            <a:pPr marL="171450" marR="0" lvl="0" indent="-171450" algn="l" defTabSz="932688" rtl="0" eaLnBrk="1" fontAlgn="auto" latinLnBrk="0" hangingPunct="1">
              <a:lnSpc>
                <a:spcPct val="100000"/>
              </a:lnSpc>
              <a:spcBef>
                <a:spcPts val="0"/>
              </a:spcBef>
              <a:spcAft>
                <a:spcPts val="0"/>
              </a:spcAft>
              <a:buClrTx/>
              <a:buSzTx/>
              <a:buFontTx/>
              <a:buChar char="-"/>
              <a:tabLst/>
              <a:defRPr/>
            </a:pPr>
            <a:r>
              <a:rPr lang="en-US" sz="900" baseline="0" dirty="0"/>
              <a:t>This is one of the largest deployment of SAP in the public cloud with a 8TB database size.</a:t>
            </a:r>
          </a:p>
          <a:p>
            <a:pPr marL="171450" indent="-171450">
              <a:buFontTx/>
              <a:buChar char="-"/>
            </a:pPr>
            <a:r>
              <a:rPr lang="en-US" sz="900" baseline="0" dirty="0"/>
              <a:t>They chose Azure, and moved over 1000 servers, as well as migrated to SQL Server from DB2 in the process. </a:t>
            </a:r>
          </a:p>
          <a:p>
            <a:pPr marL="171450" indent="-171450">
              <a:buFontTx/>
              <a:buChar char="-"/>
            </a:pPr>
            <a:r>
              <a:rPr lang="en-US" sz="900" baseline="0" dirty="0"/>
              <a:t>The customer saw significant benefits in business agility, such as scaling up for year-end peak demand and in addition some significant cost savings in the 20-25% range.</a:t>
            </a:r>
            <a:endParaRPr lang="en-US" sz="900" dirty="0"/>
          </a:p>
          <a:p>
            <a:r>
              <a:rPr lang="en-US" sz="900" dirty="0"/>
              <a:t>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3/5/2019 10:09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8418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endParaRPr lang="en-US" b="0" baseline="0"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&lt;Event Name Here&gt;</a:t>
            </a: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9488B2C-1C35-48F9-B58B-66ABA1B143C1}"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3/5/2019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29692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dirty="0"/>
              <a:t>Author name</a:t>
            </a:r>
          </a:p>
          <a:p>
            <a:pPr lvl="0"/>
            <a:r>
              <a:rPr lang="en-US" dirty="0"/>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grpSp>
        <p:nvGrpSpPr>
          <p:cNvPr id="9" name="Group 8">
            <a:extLst>
              <a:ext uri="{FF2B5EF4-FFF2-40B4-BE49-F238E27FC236}">
                <a16:creationId xmlns:a16="http://schemas.microsoft.com/office/drawing/2014/main" id="{F8D44138-2840-430B-A9C6-B6004DB43ABB}"/>
              </a:ext>
            </a:extLst>
          </p:cNvPr>
          <p:cNvGrpSpPr/>
          <p:nvPr userDrawn="1"/>
        </p:nvGrpSpPr>
        <p:grpSpPr>
          <a:xfrm>
            <a:off x="445128" y="6721106"/>
            <a:ext cx="11553197" cy="96950"/>
            <a:chOff x="445128" y="6559056"/>
            <a:chExt cx="11553197" cy="96950"/>
          </a:xfrm>
        </p:grpSpPr>
        <p:sp>
          <p:nvSpPr>
            <p:cNvPr id="15" name="TextBox 14">
              <a:extLst>
                <a:ext uri="{FF2B5EF4-FFF2-40B4-BE49-F238E27FC236}">
                  <a16:creationId xmlns:a16="http://schemas.microsoft.com/office/drawing/2014/main" id="{CFFBECEF-C0BB-4BD1-A6E6-C6311B5C944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6" name="Freeform: Shape 15">
              <a:extLst>
                <a:ext uri="{FF2B5EF4-FFF2-40B4-BE49-F238E27FC236}">
                  <a16:creationId xmlns:a16="http://schemas.microsoft.com/office/drawing/2014/main" id="{C242F37A-BD01-4A35-9BA9-F3695CF626F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grpSp>
        <p:nvGrpSpPr>
          <p:cNvPr id="21" name="Group 20">
            <a:extLst>
              <a:ext uri="{FF2B5EF4-FFF2-40B4-BE49-F238E27FC236}">
                <a16:creationId xmlns:a16="http://schemas.microsoft.com/office/drawing/2014/main" id="{E8D1FE8C-D540-4DF5-8303-469F28A3AD17}"/>
              </a:ext>
            </a:extLst>
          </p:cNvPr>
          <p:cNvGrpSpPr/>
          <p:nvPr userDrawn="1"/>
        </p:nvGrpSpPr>
        <p:grpSpPr>
          <a:xfrm>
            <a:off x="445128" y="6721106"/>
            <a:ext cx="11553197" cy="96950"/>
            <a:chOff x="445128" y="6559056"/>
            <a:chExt cx="11553197" cy="96950"/>
          </a:xfrm>
        </p:grpSpPr>
        <p:sp>
          <p:nvSpPr>
            <p:cNvPr id="22" name="TextBox 21">
              <a:extLst>
                <a:ext uri="{FF2B5EF4-FFF2-40B4-BE49-F238E27FC236}">
                  <a16:creationId xmlns:a16="http://schemas.microsoft.com/office/drawing/2014/main" id="{BC9AD085-6D42-4F12-9E73-F3802A3B209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23" name="Freeform: Shape 22">
              <a:extLst>
                <a:ext uri="{FF2B5EF4-FFF2-40B4-BE49-F238E27FC236}">
                  <a16:creationId xmlns:a16="http://schemas.microsoft.com/office/drawing/2014/main" id="{C245F8CE-38E7-4F57-BA38-D81094ABADE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4453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dirty="0"/>
              <a:t>Section title</a:t>
            </a:r>
          </a:p>
        </p:txBody>
      </p:sp>
      <p:grpSp>
        <p:nvGrpSpPr>
          <p:cNvPr id="9" name="Group 8">
            <a:extLst>
              <a:ext uri="{FF2B5EF4-FFF2-40B4-BE49-F238E27FC236}">
                <a16:creationId xmlns:a16="http://schemas.microsoft.com/office/drawing/2014/main" id="{BCE29FF5-13F3-4237-8D37-ADB9B6BB383B}"/>
              </a:ext>
            </a:extLst>
          </p:cNvPr>
          <p:cNvGrpSpPr/>
          <p:nvPr userDrawn="1"/>
        </p:nvGrpSpPr>
        <p:grpSpPr>
          <a:xfrm>
            <a:off x="445128" y="6721106"/>
            <a:ext cx="11553197" cy="96950"/>
            <a:chOff x="445128" y="6559056"/>
            <a:chExt cx="11553197" cy="96950"/>
          </a:xfrm>
        </p:grpSpPr>
        <p:sp>
          <p:nvSpPr>
            <p:cNvPr id="10" name="TextBox 9">
              <a:extLst>
                <a:ext uri="{FF2B5EF4-FFF2-40B4-BE49-F238E27FC236}">
                  <a16:creationId xmlns:a16="http://schemas.microsoft.com/office/drawing/2014/main" id="{502A0C8D-78A2-46EA-AFEA-ECF6DFFE8E98}"/>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1" name="Freeform: Shape 10">
              <a:extLst>
                <a:ext uri="{FF2B5EF4-FFF2-40B4-BE49-F238E27FC236}">
                  <a16:creationId xmlns:a16="http://schemas.microsoft.com/office/drawing/2014/main" id="{0675C143-348E-45DB-86FA-CC67A827113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dirty="0"/>
              <a:t>Section title</a:t>
            </a:r>
          </a:p>
        </p:txBody>
      </p:sp>
      <p:grpSp>
        <p:nvGrpSpPr>
          <p:cNvPr id="6" name="Group 5">
            <a:extLst>
              <a:ext uri="{FF2B5EF4-FFF2-40B4-BE49-F238E27FC236}">
                <a16:creationId xmlns:a16="http://schemas.microsoft.com/office/drawing/2014/main" id="{D324D499-EDD5-4AD2-A1AE-82BD91923669}"/>
              </a:ext>
            </a:extLst>
          </p:cNvPr>
          <p:cNvGrpSpPr/>
          <p:nvPr userDrawn="1"/>
        </p:nvGrpSpPr>
        <p:grpSpPr>
          <a:xfrm>
            <a:off x="445128" y="6721106"/>
            <a:ext cx="11553197" cy="96950"/>
            <a:chOff x="445128" y="6559056"/>
            <a:chExt cx="11553197" cy="96950"/>
          </a:xfrm>
        </p:grpSpPr>
        <p:sp>
          <p:nvSpPr>
            <p:cNvPr id="10" name="TextBox 9">
              <a:extLst>
                <a:ext uri="{FF2B5EF4-FFF2-40B4-BE49-F238E27FC236}">
                  <a16:creationId xmlns:a16="http://schemas.microsoft.com/office/drawing/2014/main" id="{11C8BC61-3D2A-43E8-9E24-B40731C2CE3D}"/>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tx2"/>
                  </a:solidFill>
                </a:rPr>
                <a:t>© Microsoft Corporation</a:t>
              </a:r>
              <a:endParaRPr lang="en-US" sz="800" dirty="0">
                <a:solidFill>
                  <a:schemeClr val="tx2"/>
                </a:solidFill>
              </a:endParaRPr>
            </a:p>
          </p:txBody>
        </p:sp>
        <p:sp>
          <p:nvSpPr>
            <p:cNvPr id="11" name="Freeform: Shape 10">
              <a:extLst>
                <a:ext uri="{FF2B5EF4-FFF2-40B4-BE49-F238E27FC236}">
                  <a16:creationId xmlns:a16="http://schemas.microsoft.com/office/drawing/2014/main" id="{4E0950DA-DC30-4298-BF4C-18B0D6DC5E9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2"/>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46538B3-0077-4BFC-AD85-28C2047FE0D6}"/>
              </a:ext>
            </a:extLst>
          </p:cNvPr>
          <p:cNvGrpSpPr/>
          <p:nvPr userDrawn="1"/>
        </p:nvGrpSpPr>
        <p:grpSpPr>
          <a:xfrm>
            <a:off x="445128" y="6721106"/>
            <a:ext cx="11553197" cy="96950"/>
            <a:chOff x="445128" y="6559056"/>
            <a:chExt cx="11553197" cy="96950"/>
          </a:xfrm>
        </p:grpSpPr>
        <p:sp>
          <p:nvSpPr>
            <p:cNvPr id="9" name="TextBox 8">
              <a:extLst>
                <a:ext uri="{FF2B5EF4-FFF2-40B4-BE49-F238E27FC236}">
                  <a16:creationId xmlns:a16="http://schemas.microsoft.com/office/drawing/2014/main" id="{A95E0C39-3232-471E-9D10-CCC8A17EDCDC}"/>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0" name="Freeform: Shape 9">
              <a:extLst>
                <a:ext uri="{FF2B5EF4-FFF2-40B4-BE49-F238E27FC236}">
                  <a16:creationId xmlns:a16="http://schemas.microsoft.com/office/drawing/2014/main" id="{6B448E7B-45D3-4BE3-B43D-7B99C912B4A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2"/>
            <a:ext cx="2145157"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2"/>
            <a:ext cx="2145157"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577833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7EB1A-84C5-4769-BBB7-8A5C2BA5FD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4DFAD3-5C24-4C64-8D20-D610593915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71A62F-4CD2-4A6B-94A4-79FC0FEA45F2}"/>
              </a:ext>
            </a:extLst>
          </p:cNvPr>
          <p:cNvSpPr>
            <a:spLocks noGrp="1"/>
          </p:cNvSpPr>
          <p:nvPr>
            <p:ph type="dt" sz="half" idx="10"/>
          </p:nvPr>
        </p:nvSpPr>
        <p:spPr/>
        <p:txBody>
          <a:bodyPr/>
          <a:lstStyle/>
          <a:p>
            <a:fld id="{CBA294D2-3667-4E7E-B265-4E9CD49ADDCB}" type="datetimeFigureOut">
              <a:rPr lang="en-US" smtClean="0"/>
              <a:t>3/5/2019</a:t>
            </a:fld>
            <a:endParaRPr lang="en-US"/>
          </a:p>
        </p:txBody>
      </p:sp>
      <p:sp>
        <p:nvSpPr>
          <p:cNvPr id="5" name="Footer Placeholder 4">
            <a:extLst>
              <a:ext uri="{FF2B5EF4-FFF2-40B4-BE49-F238E27FC236}">
                <a16:creationId xmlns:a16="http://schemas.microsoft.com/office/drawing/2014/main" id="{FB1924CE-B79F-490B-ACF1-4C741850EC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55D78E-50E4-4161-963B-C5085F99FED6}"/>
              </a:ext>
            </a:extLst>
          </p:cNvPr>
          <p:cNvSpPr>
            <a:spLocks noGrp="1"/>
          </p:cNvSpPr>
          <p:nvPr>
            <p:ph type="sldNum" sz="quarter" idx="12"/>
          </p:nvPr>
        </p:nvSpPr>
        <p:spPr/>
        <p:txBody>
          <a:bodyPr/>
          <a:lstStyle/>
          <a:p>
            <a:fld id="{55FE55DB-0283-4171-A6D9-83143F7C654D}" type="slidenum">
              <a:rPr lang="en-US" smtClean="0"/>
              <a:t>‹#›</a:t>
            </a:fld>
            <a:endParaRPr lang="en-US"/>
          </a:p>
        </p:txBody>
      </p:sp>
    </p:spTree>
    <p:extLst>
      <p:ext uri="{BB962C8B-B14F-4D97-AF65-F5344CB8AC3E}">
        <p14:creationId xmlns:p14="http://schemas.microsoft.com/office/powerpoint/2010/main" val="388409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34" tIns="46616" rIns="93234" bIns="46616" numCol="1" anchor="t" anchorCtr="0" compatLnSpc="1">
            <a:prstTxWarp prst="textNoShape">
              <a:avLst/>
            </a:prstTxWarp>
          </a:bodyPr>
          <a:lstStyle/>
          <a:p>
            <a:pPr marR="0" lvl="0" indent="0" defTabSz="950938"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7"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34" tIns="46616" rIns="93234" bIns="46616" numCol="1" anchor="t" anchorCtr="0" compatLnSpc="1">
            <a:prstTxWarp prst="textNoShape">
              <a:avLst/>
            </a:prstTxWarp>
          </a:bodyPr>
          <a:lstStyle/>
          <a:p>
            <a:pPr marL="0" marR="0" lvl="0" indent="0" defTabSz="950938"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8"/>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7"/>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1" y="6428115"/>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4"/>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6" y="6731768"/>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1"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3"/>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1"/>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4951" y="6620265"/>
            <a:ext cx="955390" cy="210480"/>
          </a:xfrm>
          <a:prstGeom prst="rect">
            <a:avLst/>
          </a:prstGeom>
        </p:spPr>
      </p:pic>
    </p:spTree>
    <p:extLst>
      <p:ext uri="{BB962C8B-B14F-4D97-AF65-F5344CB8AC3E}">
        <p14:creationId xmlns:p14="http://schemas.microsoft.com/office/powerpoint/2010/main" val="15955792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dirty="0"/>
              <a:t>Author name</a:t>
            </a:r>
          </a:p>
          <a:p>
            <a:pPr lvl="0"/>
            <a:r>
              <a:rPr lang="en-US" dirty="0"/>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grpSp>
        <p:nvGrpSpPr>
          <p:cNvPr id="7" name="Group 6">
            <a:extLst>
              <a:ext uri="{FF2B5EF4-FFF2-40B4-BE49-F238E27FC236}">
                <a16:creationId xmlns:a16="http://schemas.microsoft.com/office/drawing/2014/main" id="{B0E00061-C1EF-49CE-ADD5-71FEBA566036}"/>
              </a:ext>
            </a:extLst>
          </p:cNvPr>
          <p:cNvGrpSpPr/>
          <p:nvPr userDrawn="1"/>
        </p:nvGrpSpPr>
        <p:grpSpPr>
          <a:xfrm>
            <a:off x="445128" y="6721106"/>
            <a:ext cx="11553197" cy="96950"/>
            <a:chOff x="445128" y="6559056"/>
            <a:chExt cx="11553197" cy="96950"/>
          </a:xfrm>
        </p:grpSpPr>
        <p:sp>
          <p:nvSpPr>
            <p:cNvPr id="8" name="TextBox 7">
              <a:extLst>
                <a:ext uri="{FF2B5EF4-FFF2-40B4-BE49-F238E27FC236}">
                  <a16:creationId xmlns:a16="http://schemas.microsoft.com/office/drawing/2014/main" id="{13EE61A8-1315-4034-AC8F-F54D783C9D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2ACB99CE-C087-4B2C-A7D9-7973FCCE15D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grpSp>
        <p:nvGrpSpPr>
          <p:cNvPr id="15" name="Group 14">
            <a:extLst>
              <a:ext uri="{FF2B5EF4-FFF2-40B4-BE49-F238E27FC236}">
                <a16:creationId xmlns:a16="http://schemas.microsoft.com/office/drawing/2014/main" id="{8642DF99-A5F9-4ACC-B7FE-278E7E5DFCF4}"/>
              </a:ext>
            </a:extLst>
          </p:cNvPr>
          <p:cNvGrpSpPr/>
          <p:nvPr userDrawn="1"/>
        </p:nvGrpSpPr>
        <p:grpSpPr>
          <a:xfrm>
            <a:off x="445128" y="6721106"/>
            <a:ext cx="11553197" cy="96950"/>
            <a:chOff x="445128" y="6559056"/>
            <a:chExt cx="11553197" cy="96950"/>
          </a:xfrm>
        </p:grpSpPr>
        <p:sp>
          <p:nvSpPr>
            <p:cNvPr id="16" name="TextBox 15">
              <a:extLst>
                <a:ext uri="{FF2B5EF4-FFF2-40B4-BE49-F238E27FC236}">
                  <a16:creationId xmlns:a16="http://schemas.microsoft.com/office/drawing/2014/main" id="{81E12782-E978-4C70-A372-FB17C9AF86BC}"/>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7" name="Freeform: Shape 16">
              <a:extLst>
                <a:ext uri="{FF2B5EF4-FFF2-40B4-BE49-F238E27FC236}">
                  <a16:creationId xmlns:a16="http://schemas.microsoft.com/office/drawing/2014/main" id="{40CC3E0C-B804-49B0-881E-AD8A852684E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15" name="Group 14">
            <a:extLst>
              <a:ext uri="{FF2B5EF4-FFF2-40B4-BE49-F238E27FC236}">
                <a16:creationId xmlns:a16="http://schemas.microsoft.com/office/drawing/2014/main" id="{482E420C-5B33-4DEC-A8DE-8AE376DE0903}"/>
              </a:ext>
            </a:extLst>
          </p:cNvPr>
          <p:cNvGrpSpPr/>
          <p:nvPr userDrawn="1"/>
        </p:nvGrpSpPr>
        <p:grpSpPr>
          <a:xfrm>
            <a:off x="445128" y="6721106"/>
            <a:ext cx="11553197" cy="96950"/>
            <a:chOff x="445128" y="6559056"/>
            <a:chExt cx="11553197" cy="96950"/>
          </a:xfrm>
        </p:grpSpPr>
        <p:sp>
          <p:nvSpPr>
            <p:cNvPr id="16" name="TextBox 15">
              <a:extLst>
                <a:ext uri="{FF2B5EF4-FFF2-40B4-BE49-F238E27FC236}">
                  <a16:creationId xmlns:a16="http://schemas.microsoft.com/office/drawing/2014/main" id="{7CA4E1E0-0963-4A8C-BDBE-484C66A9E604}"/>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7" name="Freeform: Shape 16">
              <a:extLst>
                <a:ext uri="{FF2B5EF4-FFF2-40B4-BE49-F238E27FC236}">
                  <a16:creationId xmlns:a16="http://schemas.microsoft.com/office/drawing/2014/main" id="{F3DE9D2B-772C-42D5-AFCA-1D2830B770B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12" name="Group 11">
            <a:extLst>
              <a:ext uri="{FF2B5EF4-FFF2-40B4-BE49-F238E27FC236}">
                <a16:creationId xmlns:a16="http://schemas.microsoft.com/office/drawing/2014/main" id="{387B3D1A-C77F-45E6-BFFC-01E243F0AFEB}"/>
              </a:ext>
            </a:extLst>
          </p:cNvPr>
          <p:cNvGrpSpPr/>
          <p:nvPr userDrawn="1"/>
        </p:nvGrpSpPr>
        <p:grpSpPr>
          <a:xfrm>
            <a:off x="445128" y="6721106"/>
            <a:ext cx="11553197" cy="96950"/>
            <a:chOff x="445128" y="6559056"/>
            <a:chExt cx="11553197" cy="96950"/>
          </a:xfrm>
        </p:grpSpPr>
        <p:sp>
          <p:nvSpPr>
            <p:cNvPr id="13" name="TextBox 12">
              <a:extLst>
                <a:ext uri="{FF2B5EF4-FFF2-40B4-BE49-F238E27FC236}">
                  <a16:creationId xmlns:a16="http://schemas.microsoft.com/office/drawing/2014/main" id="{F5CB582F-935C-4A15-A65B-15046F40F20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4" name="Freeform: Shape 13">
              <a:extLst>
                <a:ext uri="{FF2B5EF4-FFF2-40B4-BE49-F238E27FC236}">
                  <a16:creationId xmlns:a16="http://schemas.microsoft.com/office/drawing/2014/main" id="{E2BA7BB9-E175-42EE-9EA0-C2FB5907D7E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grpSp>
        <p:nvGrpSpPr>
          <p:cNvPr id="15" name="Group 14">
            <a:extLst>
              <a:ext uri="{FF2B5EF4-FFF2-40B4-BE49-F238E27FC236}">
                <a16:creationId xmlns:a16="http://schemas.microsoft.com/office/drawing/2014/main" id="{D3995ED2-37C3-47C7-870B-A9690F351EE2}"/>
              </a:ext>
            </a:extLst>
          </p:cNvPr>
          <p:cNvGrpSpPr/>
          <p:nvPr userDrawn="1"/>
        </p:nvGrpSpPr>
        <p:grpSpPr>
          <a:xfrm>
            <a:off x="445128" y="6721106"/>
            <a:ext cx="11553197" cy="96950"/>
            <a:chOff x="445128" y="6559056"/>
            <a:chExt cx="11553197" cy="96950"/>
          </a:xfrm>
        </p:grpSpPr>
        <p:sp>
          <p:nvSpPr>
            <p:cNvPr id="16" name="TextBox 15">
              <a:extLst>
                <a:ext uri="{FF2B5EF4-FFF2-40B4-BE49-F238E27FC236}">
                  <a16:creationId xmlns:a16="http://schemas.microsoft.com/office/drawing/2014/main" id="{5D92E082-571B-41DD-B107-A01BBB98FA71}"/>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7" name="Freeform: Shape 16">
              <a:extLst>
                <a:ext uri="{FF2B5EF4-FFF2-40B4-BE49-F238E27FC236}">
                  <a16:creationId xmlns:a16="http://schemas.microsoft.com/office/drawing/2014/main" id="{FB50833C-38EE-4336-BBD0-8AD176F2716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9855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marL="285750" lvl="1" indent="-285750">
              <a:buFont typeface="Arial" panose="020B0604020202020204" pitchFamily="34" charset="0"/>
              <a:buChar char="•"/>
            </a:pPr>
            <a:r>
              <a:rPr lang="en-US" dirty="0"/>
              <a:t>Body copy Segoe Regular 14</a:t>
            </a:r>
          </a:p>
          <a:p>
            <a:pPr marL="285750" lvl="1" indent="-285750">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5750" lvl="1" indent="-285750">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5750" lvl="1" indent="-285750">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5750" lvl="1" indent="-285750">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5750" lvl="1" indent="-285750">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5750" lvl="1" indent="-285750">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5750" lvl="1" indent="-285750">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5750" lvl="1" indent="-285750">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marL="285750" lvl="1" indent="-285750">
              <a:buFont typeface="Arial" panose="020B0604020202020204" pitchFamily="34" charset="0"/>
              <a:buChar char="•"/>
            </a:pPr>
            <a:r>
              <a:rPr lang="en-US" dirty="0"/>
              <a:t>Body copy Segoe Regular 14</a:t>
            </a:r>
          </a:p>
          <a:p>
            <a:pPr marL="285750" lvl="1" indent="-285750">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5750" lvl="1" indent="-285750">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5750" lvl="1" indent="-285750">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5750" lvl="1" indent="-285750">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5750" lvl="1" indent="-285750">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5750" lvl="1" indent="-285750">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5750" lvl="1" indent="-285750">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marL="285750" lvl="1" indent="-285750">
              <a:buFont typeface="Arial" panose="020B0604020202020204" pitchFamily="34" charset="0"/>
              <a:buChar char="•"/>
            </a:pPr>
            <a:r>
              <a:rPr lang="en-US" dirty="0"/>
              <a:t>Body copy Segoe Regular 14</a:t>
            </a:r>
          </a:p>
          <a:p>
            <a:pPr marL="285750" lvl="1" indent="-285750">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5750" lvl="1" indent="-285750">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5750" lvl="1" indent="-285750">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5750" lvl="1" indent="-285750">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5750" lvl="1" indent="-285750">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5750" lvl="1" indent="-285750">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5750" lvl="1" indent="-285750">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5" name="Group 14">
            <a:extLst>
              <a:ext uri="{FF2B5EF4-FFF2-40B4-BE49-F238E27FC236}">
                <a16:creationId xmlns:a16="http://schemas.microsoft.com/office/drawing/2014/main" id="{9D55F4F9-396B-4D7A-8580-AC95DFCA3688}"/>
              </a:ext>
            </a:extLst>
          </p:cNvPr>
          <p:cNvGrpSpPr/>
          <p:nvPr userDrawn="1"/>
        </p:nvGrpSpPr>
        <p:grpSpPr>
          <a:xfrm>
            <a:off x="445128" y="6721106"/>
            <a:ext cx="11553197" cy="96950"/>
            <a:chOff x="445128" y="6559056"/>
            <a:chExt cx="11553197" cy="96950"/>
          </a:xfrm>
        </p:grpSpPr>
        <p:sp>
          <p:nvSpPr>
            <p:cNvPr id="16" name="TextBox 15">
              <a:extLst>
                <a:ext uri="{FF2B5EF4-FFF2-40B4-BE49-F238E27FC236}">
                  <a16:creationId xmlns:a16="http://schemas.microsoft.com/office/drawing/2014/main" id="{02333F45-24BB-43BA-A357-FEADF484E89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7" name="Freeform: Shape 16">
              <a:extLst>
                <a:ext uri="{FF2B5EF4-FFF2-40B4-BE49-F238E27FC236}">
                  <a16:creationId xmlns:a16="http://schemas.microsoft.com/office/drawing/2014/main" id="{C1F1880D-D1C8-4C31-9136-AC3C9E79C249}"/>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grpSp>
        <p:nvGrpSpPr>
          <p:cNvPr id="9" name="Group 8">
            <a:extLst>
              <a:ext uri="{FF2B5EF4-FFF2-40B4-BE49-F238E27FC236}">
                <a16:creationId xmlns:a16="http://schemas.microsoft.com/office/drawing/2014/main" id="{9CE50563-2390-491D-A09E-274270413AD7}"/>
              </a:ext>
            </a:extLst>
          </p:cNvPr>
          <p:cNvGrpSpPr/>
          <p:nvPr userDrawn="1"/>
        </p:nvGrpSpPr>
        <p:grpSpPr>
          <a:xfrm>
            <a:off x="445128" y="6721106"/>
            <a:ext cx="11553197" cy="96950"/>
            <a:chOff x="445128" y="6559056"/>
            <a:chExt cx="11553197" cy="96950"/>
          </a:xfrm>
        </p:grpSpPr>
        <p:sp>
          <p:nvSpPr>
            <p:cNvPr id="15" name="TextBox 14">
              <a:extLst>
                <a:ext uri="{FF2B5EF4-FFF2-40B4-BE49-F238E27FC236}">
                  <a16:creationId xmlns:a16="http://schemas.microsoft.com/office/drawing/2014/main" id="{EC280CFE-06E9-48E4-9078-4D8C2035358D}"/>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6" name="Freeform: Shape 15">
              <a:extLst>
                <a:ext uri="{FF2B5EF4-FFF2-40B4-BE49-F238E27FC236}">
                  <a16:creationId xmlns:a16="http://schemas.microsoft.com/office/drawing/2014/main" id="{589B6FF8-5A54-458C-9D13-3AA654C2A08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3014818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1"/>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68" r:id="rId3"/>
    <p:sldLayoutId id="2147483869" r:id="rId4"/>
    <p:sldLayoutId id="2147483885" r:id="rId5"/>
    <p:sldLayoutId id="2147483871" r:id="rId6"/>
    <p:sldLayoutId id="2147483886" r:id="rId7"/>
    <p:sldLayoutId id="2147483887" r:id="rId8"/>
    <p:sldLayoutId id="2147483888" r:id="rId9"/>
    <p:sldLayoutId id="2147483889" r:id="rId10"/>
    <p:sldLayoutId id="2147483891" r:id="rId11"/>
    <p:sldLayoutId id="2147483878" r:id="rId12"/>
    <p:sldLayoutId id="2147483879" r:id="rId13"/>
    <p:sldLayoutId id="2147483881" r:id="rId14"/>
    <p:sldLayoutId id="2147483883" r:id="rId15"/>
    <p:sldLayoutId id="2147483882" r:id="rId16"/>
    <p:sldLayoutId id="2147483895" r:id="rId17"/>
    <p:sldLayoutId id="2147483897" r:id="rId18"/>
    <p:sldLayoutId id="2147483898" r:id="rId19"/>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AzureCAT-GSI/SAP-HANA-ARM" TargetMode="Externa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48.sv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svg"/><Relationship Id="rId17" Type="http://schemas.openxmlformats.org/officeDocument/2006/relationships/image" Target="../media/image47.png"/><Relationship Id="rId2" Type="http://schemas.openxmlformats.org/officeDocument/2006/relationships/notesSlide" Target="../notesSlides/notesSlide17.xml"/><Relationship Id="rId16" Type="http://schemas.openxmlformats.org/officeDocument/2006/relationships/image" Target="../media/image46.svg"/><Relationship Id="rId20" Type="http://schemas.openxmlformats.org/officeDocument/2006/relationships/image" Target="../media/image50.svg"/><Relationship Id="rId1" Type="http://schemas.openxmlformats.org/officeDocument/2006/relationships/slideLayout" Target="../slideLayouts/slideLayout6.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19" Type="http://schemas.openxmlformats.org/officeDocument/2006/relationships/image" Target="../media/image49.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svg"/><Relationship Id="rId22" Type="http://schemas.openxmlformats.org/officeDocument/2006/relationships/image" Target="../media/image52.svg"/></Relationships>
</file>

<file path=ppt/slides/_rels/slide3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jpeg"/></Relationships>
</file>

<file path=ppt/slides/_rels/slide34.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66.jpeg"/><Relationship Id="rId13" Type="http://schemas.openxmlformats.org/officeDocument/2006/relationships/image" Target="../media/image71.png"/><Relationship Id="rId18" Type="http://schemas.openxmlformats.org/officeDocument/2006/relationships/image" Target="../media/image76.png"/><Relationship Id="rId26" Type="http://schemas.openxmlformats.org/officeDocument/2006/relationships/image" Target="../media/image84.png"/><Relationship Id="rId39" Type="http://schemas.openxmlformats.org/officeDocument/2006/relationships/image" Target="../media/image95.png"/><Relationship Id="rId3" Type="http://schemas.openxmlformats.org/officeDocument/2006/relationships/image" Target="../media/image61.png"/><Relationship Id="rId21" Type="http://schemas.openxmlformats.org/officeDocument/2006/relationships/image" Target="../media/image79.png"/><Relationship Id="rId34" Type="http://schemas.openxmlformats.org/officeDocument/2006/relationships/image" Target="../media/image90.png"/><Relationship Id="rId42" Type="http://schemas.openxmlformats.org/officeDocument/2006/relationships/image" Target="../media/image98.png"/><Relationship Id="rId47" Type="http://schemas.openxmlformats.org/officeDocument/2006/relationships/image" Target="../media/image103.png"/><Relationship Id="rId7" Type="http://schemas.openxmlformats.org/officeDocument/2006/relationships/image" Target="../media/image65.png"/><Relationship Id="rId12" Type="http://schemas.openxmlformats.org/officeDocument/2006/relationships/image" Target="../media/image70.jpeg"/><Relationship Id="rId17" Type="http://schemas.openxmlformats.org/officeDocument/2006/relationships/image" Target="../media/image75.png"/><Relationship Id="rId25" Type="http://schemas.openxmlformats.org/officeDocument/2006/relationships/image" Target="../media/image83.png"/><Relationship Id="rId33" Type="http://schemas.openxmlformats.org/officeDocument/2006/relationships/image" Target="../media/image89.png"/><Relationship Id="rId38" Type="http://schemas.openxmlformats.org/officeDocument/2006/relationships/image" Target="../media/image94.png"/><Relationship Id="rId46" Type="http://schemas.openxmlformats.org/officeDocument/2006/relationships/image" Target="../media/image102.png"/><Relationship Id="rId2" Type="http://schemas.openxmlformats.org/officeDocument/2006/relationships/notesSlide" Target="../notesSlides/notesSlide19.xml"/><Relationship Id="rId16" Type="http://schemas.openxmlformats.org/officeDocument/2006/relationships/image" Target="../media/image74.png"/><Relationship Id="rId20" Type="http://schemas.openxmlformats.org/officeDocument/2006/relationships/image" Target="../media/image78.png"/><Relationship Id="rId29" Type="http://schemas.openxmlformats.org/officeDocument/2006/relationships/image" Target="../media/image85.jpeg"/><Relationship Id="rId41" Type="http://schemas.openxmlformats.org/officeDocument/2006/relationships/image" Target="../media/image97.jpeg"/><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69.png"/><Relationship Id="rId24" Type="http://schemas.openxmlformats.org/officeDocument/2006/relationships/image" Target="../media/image82.png"/><Relationship Id="rId32" Type="http://schemas.openxmlformats.org/officeDocument/2006/relationships/image" Target="../media/image88.png"/><Relationship Id="rId37" Type="http://schemas.openxmlformats.org/officeDocument/2006/relationships/image" Target="../media/image93.jpeg"/><Relationship Id="rId40" Type="http://schemas.openxmlformats.org/officeDocument/2006/relationships/image" Target="../media/image96.png"/><Relationship Id="rId45" Type="http://schemas.openxmlformats.org/officeDocument/2006/relationships/image" Target="../media/image101.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image" Target="../media/image29.svg"/><Relationship Id="rId36" Type="http://schemas.openxmlformats.org/officeDocument/2006/relationships/image" Target="../media/image92.png"/><Relationship Id="rId10" Type="http://schemas.openxmlformats.org/officeDocument/2006/relationships/image" Target="../media/image68.png"/><Relationship Id="rId19" Type="http://schemas.openxmlformats.org/officeDocument/2006/relationships/image" Target="../media/image77.png"/><Relationship Id="rId31" Type="http://schemas.openxmlformats.org/officeDocument/2006/relationships/image" Target="../media/image87.jpeg"/><Relationship Id="rId44" Type="http://schemas.openxmlformats.org/officeDocument/2006/relationships/image" Target="../media/image100.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jpeg"/><Relationship Id="rId27" Type="http://schemas.openxmlformats.org/officeDocument/2006/relationships/image" Target="../media/image28.png"/><Relationship Id="rId30" Type="http://schemas.openxmlformats.org/officeDocument/2006/relationships/image" Target="../media/image86.png"/><Relationship Id="rId35" Type="http://schemas.openxmlformats.org/officeDocument/2006/relationships/image" Target="../media/image91.png"/><Relationship Id="rId43" Type="http://schemas.openxmlformats.org/officeDocument/2006/relationships/image" Target="../media/image99.png"/><Relationship Id="rId48" Type="http://schemas.openxmlformats.org/officeDocument/2006/relationships/image" Target="../media/image104.png"/></Relationships>
</file>

<file path=ppt/slides/_rels/slide37.xml.rels><?xml version="1.0" encoding="UTF-8" standalone="yes"?>
<Relationships xmlns="http://schemas.openxmlformats.org/package/2006/relationships"><Relationship Id="rId13" Type="http://schemas.microsoft.com/office/2007/relationships/hdphoto" Target="../media/hdphoto1.wdp"/><Relationship Id="rId18" Type="http://schemas.openxmlformats.org/officeDocument/2006/relationships/image" Target="../media/image119.png"/><Relationship Id="rId26" Type="http://schemas.openxmlformats.org/officeDocument/2006/relationships/image" Target="../media/image127.png"/><Relationship Id="rId39" Type="http://schemas.openxmlformats.org/officeDocument/2006/relationships/image" Target="../media/image140.png"/><Relationship Id="rId21" Type="http://schemas.openxmlformats.org/officeDocument/2006/relationships/image" Target="../media/image122.png"/><Relationship Id="rId34" Type="http://schemas.openxmlformats.org/officeDocument/2006/relationships/image" Target="../media/image135.png"/><Relationship Id="rId42" Type="http://schemas.openxmlformats.org/officeDocument/2006/relationships/image" Target="../media/image143.gif"/><Relationship Id="rId47" Type="http://schemas.openxmlformats.org/officeDocument/2006/relationships/image" Target="../media/image148.jpeg"/><Relationship Id="rId50" Type="http://schemas.openxmlformats.org/officeDocument/2006/relationships/image" Target="../media/image151.png"/><Relationship Id="rId55" Type="http://schemas.openxmlformats.org/officeDocument/2006/relationships/image" Target="../media/image156.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8.png"/><Relationship Id="rId25" Type="http://schemas.openxmlformats.org/officeDocument/2006/relationships/image" Target="../media/image126.png"/><Relationship Id="rId33" Type="http://schemas.openxmlformats.org/officeDocument/2006/relationships/image" Target="../media/image134.png"/><Relationship Id="rId38" Type="http://schemas.openxmlformats.org/officeDocument/2006/relationships/image" Target="../media/image139.jpeg"/><Relationship Id="rId46" Type="http://schemas.openxmlformats.org/officeDocument/2006/relationships/image" Target="../media/image147.jpeg"/><Relationship Id="rId2" Type="http://schemas.openxmlformats.org/officeDocument/2006/relationships/notesSlide" Target="../notesSlides/notesSlide20.xml"/><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41" Type="http://schemas.openxmlformats.org/officeDocument/2006/relationships/image" Target="../media/image142.png"/><Relationship Id="rId54" Type="http://schemas.openxmlformats.org/officeDocument/2006/relationships/image" Target="../media/image155.png"/><Relationship Id="rId1" Type="http://schemas.openxmlformats.org/officeDocument/2006/relationships/slideLayout" Target="../slideLayouts/slideLayout6.xml"/><Relationship Id="rId6" Type="http://schemas.openxmlformats.org/officeDocument/2006/relationships/image" Target="../media/image108.png"/><Relationship Id="rId11" Type="http://schemas.openxmlformats.org/officeDocument/2006/relationships/image" Target="../media/image113.png"/><Relationship Id="rId24" Type="http://schemas.openxmlformats.org/officeDocument/2006/relationships/image" Target="../media/image125.png"/><Relationship Id="rId32" Type="http://schemas.openxmlformats.org/officeDocument/2006/relationships/image" Target="../media/image133.jpeg"/><Relationship Id="rId37" Type="http://schemas.openxmlformats.org/officeDocument/2006/relationships/image" Target="../media/image138.jpeg"/><Relationship Id="rId40" Type="http://schemas.openxmlformats.org/officeDocument/2006/relationships/image" Target="../media/image141.jpeg"/><Relationship Id="rId45" Type="http://schemas.openxmlformats.org/officeDocument/2006/relationships/image" Target="../media/image146.png"/><Relationship Id="rId53" Type="http://schemas.openxmlformats.org/officeDocument/2006/relationships/image" Target="../media/image154.png"/><Relationship Id="rId5" Type="http://schemas.openxmlformats.org/officeDocument/2006/relationships/image" Target="../media/image107.png"/><Relationship Id="rId15" Type="http://schemas.openxmlformats.org/officeDocument/2006/relationships/image" Target="../media/image116.png"/><Relationship Id="rId23" Type="http://schemas.openxmlformats.org/officeDocument/2006/relationships/image" Target="../media/image124.png"/><Relationship Id="rId28" Type="http://schemas.openxmlformats.org/officeDocument/2006/relationships/image" Target="../media/image129.png"/><Relationship Id="rId36" Type="http://schemas.openxmlformats.org/officeDocument/2006/relationships/image" Target="../media/image137.png"/><Relationship Id="rId49" Type="http://schemas.openxmlformats.org/officeDocument/2006/relationships/image" Target="../media/image150.jpeg"/><Relationship Id="rId10" Type="http://schemas.openxmlformats.org/officeDocument/2006/relationships/image" Target="../media/image112.png"/><Relationship Id="rId19" Type="http://schemas.openxmlformats.org/officeDocument/2006/relationships/image" Target="../media/image120.png"/><Relationship Id="rId31" Type="http://schemas.openxmlformats.org/officeDocument/2006/relationships/image" Target="../media/image132.jpeg"/><Relationship Id="rId44" Type="http://schemas.openxmlformats.org/officeDocument/2006/relationships/image" Target="../media/image145.png"/><Relationship Id="rId52" Type="http://schemas.openxmlformats.org/officeDocument/2006/relationships/image" Target="../media/image153.jpe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 Id="rId30" Type="http://schemas.openxmlformats.org/officeDocument/2006/relationships/image" Target="../media/image131.png"/><Relationship Id="rId35" Type="http://schemas.openxmlformats.org/officeDocument/2006/relationships/image" Target="../media/image136.png"/><Relationship Id="rId43" Type="http://schemas.openxmlformats.org/officeDocument/2006/relationships/image" Target="../media/image144.jpeg"/><Relationship Id="rId48" Type="http://schemas.openxmlformats.org/officeDocument/2006/relationships/image" Target="../media/image149.jpg"/><Relationship Id="rId8" Type="http://schemas.openxmlformats.org/officeDocument/2006/relationships/image" Target="../media/image110.png"/><Relationship Id="rId51" Type="http://schemas.openxmlformats.org/officeDocument/2006/relationships/image" Target="../media/image152.png"/><Relationship Id="rId3" Type="http://schemas.openxmlformats.org/officeDocument/2006/relationships/image" Target="../media/image10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B803897-1633-4217-8F08-EEA43FEB68A0}"/>
              </a:ext>
            </a:extLst>
          </p:cNvPr>
          <p:cNvSpPr>
            <a:spLocks noGrp="1"/>
          </p:cNvSpPr>
          <p:nvPr>
            <p:ph type="title"/>
          </p:nvPr>
        </p:nvSpPr>
        <p:spPr/>
        <p:txBody>
          <a:bodyPr/>
          <a:lstStyle/>
          <a:p>
            <a:r>
              <a:rPr lang="en-US" dirty="0"/>
              <a:t>SAP on Azure </a:t>
            </a:r>
            <a:br>
              <a:rPr lang="en-US" dirty="0"/>
            </a:br>
            <a:r>
              <a:rPr lang="en-US" sz="4000" dirty="0">
                <a:solidFill>
                  <a:schemeClr val="tx1"/>
                </a:solidFill>
              </a:rPr>
              <a:t>Technical Pitch Deck</a:t>
            </a:r>
            <a:endParaRPr lang="en-US" dirty="0">
              <a:solidFill>
                <a:schemeClr val="tx1"/>
              </a:solidFill>
            </a:endParaRPr>
          </a:p>
        </p:txBody>
      </p:sp>
      <p:sp>
        <p:nvSpPr>
          <p:cNvPr id="9" name="Text Placeholder 8">
            <a:extLst>
              <a:ext uri="{FF2B5EF4-FFF2-40B4-BE49-F238E27FC236}">
                <a16:creationId xmlns:a16="http://schemas.microsoft.com/office/drawing/2014/main" id="{597F178A-8DB7-42B1-A3CB-ECB4EDEAA2A1}"/>
              </a:ext>
            </a:extLst>
          </p:cNvPr>
          <p:cNvSpPr>
            <a:spLocks noGrp="1"/>
          </p:cNvSpPr>
          <p:nvPr>
            <p:ph type="body" sz="quarter" idx="12"/>
          </p:nvPr>
        </p:nvSpPr>
        <p:spPr/>
        <p:txBody>
          <a:bodyPr/>
          <a:lstStyle/>
          <a:p>
            <a:r>
              <a:rPr lang="en-US" b="1" dirty="0"/>
              <a:t>Author name</a:t>
            </a:r>
          </a:p>
          <a:p>
            <a:r>
              <a:rPr lang="en-US" dirty="0"/>
              <a:t>Date</a:t>
            </a:r>
          </a:p>
        </p:txBody>
      </p:sp>
    </p:spTree>
    <p:extLst>
      <p:ext uri="{BB962C8B-B14F-4D97-AF65-F5344CB8AC3E}">
        <p14:creationId xmlns:p14="http://schemas.microsoft.com/office/powerpoint/2010/main" val="60110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B667A-5E63-4AE3-A75B-6E405A7D761D}"/>
              </a:ext>
            </a:extLst>
          </p:cNvPr>
          <p:cNvSpPr>
            <a:spLocks noGrp="1"/>
          </p:cNvSpPr>
          <p:nvPr>
            <p:ph type="title"/>
          </p:nvPr>
        </p:nvSpPr>
        <p:spPr/>
        <p:txBody>
          <a:bodyPr/>
          <a:lstStyle/>
          <a:p>
            <a:r>
              <a:rPr lang="en-US" dirty="0"/>
              <a:t>Lift and shift | Migrating SAP AnyDB to AnyDB on Azure</a:t>
            </a:r>
          </a:p>
        </p:txBody>
      </p:sp>
      <p:sp>
        <p:nvSpPr>
          <p:cNvPr id="4" name="Rectangle 3">
            <a:extLst>
              <a:ext uri="{FF2B5EF4-FFF2-40B4-BE49-F238E27FC236}">
                <a16:creationId xmlns:a16="http://schemas.microsoft.com/office/drawing/2014/main" id="{EEA5D8FA-CB6C-485A-AA72-A34B53C2356D}"/>
              </a:ext>
            </a:extLst>
          </p:cNvPr>
          <p:cNvSpPr/>
          <p:nvPr/>
        </p:nvSpPr>
        <p:spPr>
          <a:xfrm>
            <a:off x="453631" y="3184152"/>
            <a:ext cx="5033309" cy="2917722"/>
          </a:xfrm>
          <a:prstGeom prst="rect">
            <a:avLst/>
          </a:prstGeom>
        </p:spPr>
        <p:txBody>
          <a:bodyPr wrap="square">
            <a:spAutoFit/>
          </a:bodyPr>
          <a:lstStyle/>
          <a:p>
            <a:pPr marL="63500" marR="0">
              <a:lnSpc>
                <a:spcPct val="90000"/>
              </a:lnSpc>
              <a:spcBef>
                <a:spcPts val="600"/>
              </a:spcBef>
              <a:spcAft>
                <a:spcPts val="600"/>
              </a:spcAft>
            </a:pPr>
            <a:r>
              <a:rPr lang="en-US" sz="1400" b="1" dirty="0">
                <a:solidFill>
                  <a:schemeClr val="tx2"/>
                </a:solidFill>
                <a:latin typeface="+mj-lt"/>
                <a:ea typeface="Segoe UI" panose="020B0502040204020203" pitchFamily="34" charset="0"/>
              </a:rPr>
              <a:t>Option 1: </a:t>
            </a:r>
            <a:r>
              <a:rPr lang="en-US" sz="1400" b="1" dirty="0">
                <a:latin typeface="+mj-lt"/>
                <a:ea typeface="Segoe UI" panose="020B0502040204020203" pitchFamily="34" charset="0"/>
              </a:rPr>
              <a:t>Backup/Restore method</a:t>
            </a:r>
          </a:p>
          <a:p>
            <a:pPr marL="342900" marR="104140" lvl="0" indent="-342900">
              <a:lnSpc>
                <a:spcPct val="90000"/>
              </a:lnSpc>
              <a:spcBef>
                <a:spcPts val="600"/>
              </a:spcBef>
              <a:spcAft>
                <a:spcPts val="0"/>
              </a:spcAft>
              <a:buSzPts val="1200"/>
              <a:buFont typeface="Segoe UI" panose="020B0502040204020203" pitchFamily="34" charset="0"/>
              <a:buAutoNum type="arabicPeriod"/>
              <a:tabLst>
                <a:tab pos="215900" algn="l"/>
              </a:tabLst>
            </a:pPr>
            <a:r>
              <a:rPr lang="en-US" sz="1400" dirty="0">
                <a:latin typeface="Segoe UI" panose="020B0502040204020203" pitchFamily="34" charset="0"/>
                <a:ea typeface="Segoe UI" panose="020B0502040204020203" pitchFamily="34" charset="0"/>
              </a:rPr>
              <a:t>Backup source SAP </a:t>
            </a:r>
            <a:r>
              <a:rPr lang="en-US" sz="1400" dirty="0" err="1">
                <a:latin typeface="Segoe UI" panose="020B0502040204020203" pitchFamily="34" charset="0"/>
                <a:ea typeface="Segoe UI" panose="020B0502040204020203" pitchFamily="34" charset="0"/>
              </a:rPr>
              <a:t>AnyDB</a:t>
            </a:r>
            <a:r>
              <a:rPr lang="en-US" sz="1400" dirty="0">
                <a:latin typeface="Segoe UI" panose="020B0502040204020203" pitchFamily="34" charset="0"/>
                <a:ea typeface="Segoe UI" panose="020B0502040204020203" pitchFamily="34" charset="0"/>
              </a:rPr>
              <a:t> Database</a:t>
            </a:r>
            <a:endParaRPr lang="en-US" sz="1200" dirty="0">
              <a:latin typeface="Segoe UI" panose="020B0502040204020203" pitchFamily="34" charset="0"/>
              <a:ea typeface="Segoe UI" panose="020B0502040204020203" pitchFamily="34" charset="0"/>
            </a:endParaRPr>
          </a:p>
          <a:p>
            <a:pPr marL="342900" marR="0" lvl="0" indent="-342900">
              <a:lnSpc>
                <a:spcPct val="90000"/>
              </a:lnSpc>
              <a:spcBef>
                <a:spcPts val="600"/>
              </a:spcBef>
              <a:spcAft>
                <a:spcPts val="0"/>
              </a:spcAft>
              <a:buSzPts val="1200"/>
              <a:buFont typeface="Segoe UI" panose="020B0502040204020203" pitchFamily="34" charset="0"/>
              <a:buAutoNum type="arabicPeriod"/>
              <a:tabLst>
                <a:tab pos="215900" algn="l"/>
              </a:tabLst>
            </a:pPr>
            <a:r>
              <a:rPr lang="en-US" sz="1400" dirty="0">
                <a:latin typeface="Segoe UI" panose="020B0502040204020203" pitchFamily="34" charset="0"/>
                <a:ea typeface="Segoe UI" panose="020B0502040204020203" pitchFamily="34" charset="0"/>
              </a:rPr>
              <a:t>Copy backup into Azure</a:t>
            </a:r>
            <a:endParaRPr lang="en-US" sz="1200" dirty="0">
              <a:latin typeface="Segoe UI" panose="020B0502040204020203" pitchFamily="34" charset="0"/>
              <a:ea typeface="Segoe UI" panose="020B0502040204020203" pitchFamily="34" charset="0"/>
            </a:endParaRPr>
          </a:p>
          <a:p>
            <a:pPr marL="342900" marR="0" lvl="0" indent="-342900">
              <a:lnSpc>
                <a:spcPct val="90000"/>
              </a:lnSpc>
              <a:spcBef>
                <a:spcPts val="600"/>
              </a:spcBef>
              <a:spcAft>
                <a:spcPts val="0"/>
              </a:spcAft>
              <a:buSzPts val="1200"/>
              <a:buFont typeface="Segoe UI" panose="020B0502040204020203" pitchFamily="34" charset="0"/>
              <a:buAutoNum type="arabicPeriod"/>
              <a:tabLst>
                <a:tab pos="215900" algn="l"/>
              </a:tabLst>
            </a:pPr>
            <a:r>
              <a:rPr lang="en-US" sz="1400" dirty="0">
                <a:latin typeface="Segoe UI" panose="020B0502040204020203" pitchFamily="34" charset="0"/>
                <a:ea typeface="Segoe UI" panose="020B0502040204020203" pitchFamily="34" charset="0"/>
              </a:rPr>
              <a:t>Restore in Azure </a:t>
            </a:r>
            <a:r>
              <a:rPr lang="en-US" sz="1400" dirty="0" err="1">
                <a:latin typeface="Segoe UI" panose="020B0502040204020203" pitchFamily="34" charset="0"/>
                <a:ea typeface="Segoe UI" panose="020B0502040204020203" pitchFamily="34" charset="0"/>
              </a:rPr>
              <a:t>VM</a:t>
            </a:r>
            <a:r>
              <a:rPr lang="en-US" sz="1400" dirty="0">
                <a:latin typeface="Segoe UI" panose="020B0502040204020203" pitchFamily="34" charset="0"/>
                <a:ea typeface="Segoe UI" panose="020B0502040204020203" pitchFamily="34" charset="0"/>
              </a:rPr>
              <a:t> that runs your DBMS instance</a:t>
            </a:r>
            <a:endParaRPr lang="en-US" sz="1200" dirty="0">
              <a:latin typeface="Segoe UI" panose="020B0502040204020203" pitchFamily="34" charset="0"/>
              <a:ea typeface="Segoe UI" panose="020B0502040204020203" pitchFamily="34" charset="0"/>
            </a:endParaRPr>
          </a:p>
          <a:p>
            <a:pPr marL="342900" marR="78105" lvl="0" indent="-342900">
              <a:lnSpc>
                <a:spcPct val="90000"/>
              </a:lnSpc>
              <a:spcBef>
                <a:spcPts val="600"/>
              </a:spcBef>
              <a:spcAft>
                <a:spcPts val="0"/>
              </a:spcAft>
              <a:buSzPts val="1200"/>
              <a:buFont typeface="Segoe UI" panose="020B0502040204020203" pitchFamily="34" charset="0"/>
              <a:buAutoNum type="arabicPeriod"/>
              <a:tabLst>
                <a:tab pos="215900" algn="l"/>
              </a:tabLst>
            </a:pPr>
            <a:r>
              <a:rPr lang="en-US" sz="1400" dirty="0">
                <a:latin typeface="Segoe UI" panose="020B0502040204020203" pitchFamily="34" charset="0"/>
                <a:ea typeface="Segoe UI" panose="020B0502040204020203" pitchFamily="34" charset="0"/>
              </a:rPr>
              <a:t>Set up log-shipping for changes to be applied to the Azure hosted instances</a:t>
            </a:r>
            <a:endParaRPr lang="en-US" sz="1200" dirty="0">
              <a:latin typeface="Segoe UI" panose="020B0502040204020203" pitchFamily="34" charset="0"/>
              <a:ea typeface="Segoe UI" panose="020B0502040204020203" pitchFamily="34" charset="0"/>
            </a:endParaRPr>
          </a:p>
          <a:p>
            <a:pPr marL="342900" marR="224155" lvl="0" indent="-342900">
              <a:lnSpc>
                <a:spcPct val="90000"/>
              </a:lnSpc>
              <a:spcBef>
                <a:spcPts val="600"/>
              </a:spcBef>
              <a:spcAft>
                <a:spcPts val="0"/>
              </a:spcAft>
              <a:buSzPts val="1200"/>
              <a:buFont typeface="Segoe UI" panose="020B0502040204020203" pitchFamily="34" charset="0"/>
              <a:buAutoNum type="arabicPeriod"/>
              <a:tabLst>
                <a:tab pos="215900" algn="l"/>
              </a:tabLst>
            </a:pPr>
            <a:r>
              <a:rPr lang="en-US" sz="1400" dirty="0">
                <a:latin typeface="Segoe UI" panose="020B0502040204020203" pitchFamily="34" charset="0"/>
                <a:ea typeface="Segoe UI" panose="020B0502040204020203" pitchFamily="34" charset="0"/>
              </a:rPr>
              <a:t>Stop the on-premise SAP instance.</a:t>
            </a:r>
          </a:p>
          <a:p>
            <a:pPr marL="342900" marR="224155" lvl="0" indent="-342900">
              <a:lnSpc>
                <a:spcPct val="90000"/>
              </a:lnSpc>
              <a:spcBef>
                <a:spcPts val="600"/>
              </a:spcBef>
              <a:spcAft>
                <a:spcPts val="0"/>
              </a:spcAft>
              <a:buSzPts val="1200"/>
              <a:buFont typeface="Segoe UI" panose="020B0502040204020203" pitchFamily="34" charset="0"/>
              <a:buAutoNum type="arabicPeriod"/>
              <a:tabLst>
                <a:tab pos="215900" algn="l"/>
              </a:tabLst>
            </a:pPr>
            <a:r>
              <a:rPr lang="en-US" sz="1400" dirty="0">
                <a:latin typeface="Segoe UI" panose="020B0502040204020203" pitchFamily="34" charset="0"/>
                <a:ea typeface="Segoe UI" panose="020B0502040204020203" pitchFamily="34" charset="0"/>
              </a:rPr>
              <a:t>Take a last transaction log backup and copy to the Azure hosted instance and apply</a:t>
            </a:r>
            <a:endParaRPr lang="en-US" sz="1200" dirty="0">
              <a:latin typeface="Segoe UI" panose="020B0502040204020203" pitchFamily="34" charset="0"/>
              <a:ea typeface="Segoe UI" panose="020B0502040204020203" pitchFamily="34" charset="0"/>
            </a:endParaRPr>
          </a:p>
          <a:p>
            <a:pPr marL="342900" marR="338455" lvl="0" indent="-342900">
              <a:lnSpc>
                <a:spcPct val="90000"/>
              </a:lnSpc>
              <a:spcBef>
                <a:spcPts val="600"/>
              </a:spcBef>
              <a:spcAft>
                <a:spcPts val="0"/>
              </a:spcAft>
              <a:buSzPts val="1200"/>
              <a:buFont typeface="Segoe UI" panose="020B0502040204020203" pitchFamily="34" charset="0"/>
              <a:buAutoNum type="arabicPeriod"/>
              <a:tabLst>
                <a:tab pos="215900" algn="l"/>
              </a:tabLst>
            </a:pPr>
            <a:r>
              <a:rPr lang="en-US" sz="1400" dirty="0">
                <a:latin typeface="Segoe UI" panose="020B0502040204020203" pitchFamily="34" charset="0"/>
                <a:ea typeface="Segoe UI" panose="020B0502040204020203" pitchFamily="34" charset="0"/>
              </a:rPr>
              <a:t>Start SAP system in Azure</a:t>
            </a:r>
            <a:endParaRPr lang="en-US" sz="1200" dirty="0">
              <a:latin typeface="Segoe UI" panose="020B0502040204020203" pitchFamily="34" charset="0"/>
              <a:ea typeface="Segoe UI" panose="020B0502040204020203" pitchFamily="34" charset="0"/>
            </a:endParaRPr>
          </a:p>
          <a:p>
            <a:pPr marL="342900" marR="0" lvl="0" indent="-342900">
              <a:lnSpc>
                <a:spcPct val="90000"/>
              </a:lnSpc>
              <a:spcBef>
                <a:spcPts val="600"/>
              </a:spcBef>
              <a:spcAft>
                <a:spcPts val="0"/>
              </a:spcAft>
              <a:buSzPts val="1200"/>
              <a:buFont typeface="Segoe UI" panose="020B0502040204020203" pitchFamily="34" charset="0"/>
              <a:buAutoNum type="arabicPeriod"/>
              <a:tabLst>
                <a:tab pos="215900" algn="l"/>
              </a:tabLst>
            </a:pPr>
            <a:r>
              <a:rPr lang="en-US" sz="1400" dirty="0">
                <a:latin typeface="Segoe UI" panose="020B0502040204020203" pitchFamily="34" charset="0"/>
                <a:ea typeface="Segoe UI" panose="020B0502040204020203" pitchFamily="34" charset="0"/>
              </a:rPr>
              <a:t>Perform post-system copy tasks</a:t>
            </a:r>
            <a:endParaRPr lang="en-US" sz="1200" dirty="0">
              <a:effectLst/>
              <a:latin typeface="Segoe UI" panose="020B0502040204020203" pitchFamily="34" charset="0"/>
              <a:ea typeface="Segoe UI" panose="020B0502040204020203" pitchFamily="34" charset="0"/>
            </a:endParaRPr>
          </a:p>
        </p:txBody>
      </p:sp>
      <p:sp>
        <p:nvSpPr>
          <p:cNvPr id="5" name="Rectangle 4">
            <a:extLst>
              <a:ext uri="{FF2B5EF4-FFF2-40B4-BE49-F238E27FC236}">
                <a16:creationId xmlns:a16="http://schemas.microsoft.com/office/drawing/2014/main" id="{155FBBEF-4F21-4F37-B45A-9D9B9254B263}"/>
              </a:ext>
            </a:extLst>
          </p:cNvPr>
          <p:cNvSpPr/>
          <p:nvPr/>
        </p:nvSpPr>
        <p:spPr>
          <a:xfrm>
            <a:off x="6530466" y="3184152"/>
            <a:ext cx="5620890" cy="2763834"/>
          </a:xfrm>
          <a:prstGeom prst="rect">
            <a:avLst/>
          </a:prstGeom>
        </p:spPr>
        <p:txBody>
          <a:bodyPr wrap="square">
            <a:spAutoFit/>
          </a:bodyPr>
          <a:lstStyle/>
          <a:p>
            <a:pPr marL="63500" marR="0">
              <a:lnSpc>
                <a:spcPct val="90000"/>
              </a:lnSpc>
              <a:spcBef>
                <a:spcPts val="600"/>
              </a:spcBef>
              <a:spcAft>
                <a:spcPts val="600"/>
              </a:spcAft>
            </a:pPr>
            <a:r>
              <a:rPr lang="en-US" sz="1400" b="1" dirty="0">
                <a:solidFill>
                  <a:schemeClr val="tx2"/>
                </a:solidFill>
                <a:latin typeface="+mj-lt"/>
                <a:ea typeface="Segoe UI" panose="020B0502040204020203" pitchFamily="34" charset="0"/>
              </a:rPr>
              <a:t>Option 2: </a:t>
            </a:r>
            <a:r>
              <a:rPr lang="en-US" sz="1400" b="1" dirty="0">
                <a:latin typeface="+mj-lt"/>
                <a:ea typeface="Segoe UI" panose="020B0502040204020203" pitchFamily="34" charset="0"/>
              </a:rPr>
              <a:t>Export/Import method</a:t>
            </a:r>
          </a:p>
          <a:p>
            <a:pPr marL="342900" marR="239395" lvl="0" indent="-342900">
              <a:lnSpc>
                <a:spcPct val="90000"/>
              </a:lnSpc>
              <a:spcBef>
                <a:spcPts val="600"/>
              </a:spcBef>
              <a:spcAft>
                <a:spcPts val="0"/>
              </a:spcAft>
              <a:buSzPts val="1200"/>
              <a:buFont typeface="Segoe UI" panose="020B0502040204020203" pitchFamily="34" charset="0"/>
              <a:buAutoNum type="arabicPeriod"/>
              <a:tabLst>
                <a:tab pos="215900" algn="l"/>
              </a:tabLst>
            </a:pPr>
            <a:r>
              <a:rPr lang="en-US" sz="1400" dirty="0">
                <a:latin typeface="Segoe UI" panose="020B0502040204020203" pitchFamily="34" charset="0"/>
                <a:ea typeface="Segoe UI" panose="020B0502040204020203" pitchFamily="34" charset="0"/>
              </a:rPr>
              <a:t>Set up migration tools on-premise for exporting the SAP data and set up the components needed for importing on Azure</a:t>
            </a:r>
            <a:endParaRPr lang="en-US" sz="1200" dirty="0">
              <a:latin typeface="Segoe UI" panose="020B0502040204020203" pitchFamily="34" charset="0"/>
              <a:ea typeface="Segoe UI" panose="020B0502040204020203" pitchFamily="34" charset="0"/>
            </a:endParaRPr>
          </a:p>
          <a:p>
            <a:pPr marL="342900" marR="0" lvl="0" indent="-342900">
              <a:lnSpc>
                <a:spcPct val="90000"/>
              </a:lnSpc>
              <a:spcBef>
                <a:spcPts val="600"/>
              </a:spcBef>
              <a:spcAft>
                <a:spcPts val="0"/>
              </a:spcAft>
              <a:buSzPts val="1200"/>
              <a:buFont typeface="Segoe UI" panose="020B0502040204020203" pitchFamily="34" charset="0"/>
              <a:buAutoNum type="arabicPeriod"/>
              <a:tabLst>
                <a:tab pos="215900" algn="l"/>
              </a:tabLst>
            </a:pPr>
            <a:r>
              <a:rPr lang="en-US" sz="1400" dirty="0">
                <a:latin typeface="Segoe UI" panose="020B0502040204020203" pitchFamily="34" charset="0"/>
                <a:ea typeface="Segoe UI" panose="020B0502040204020203" pitchFamily="34" charset="0"/>
              </a:rPr>
              <a:t>Shut down the SAP system hosted on-premise</a:t>
            </a:r>
            <a:endParaRPr lang="en-US" sz="1200" dirty="0">
              <a:latin typeface="Segoe UI" panose="020B0502040204020203" pitchFamily="34" charset="0"/>
              <a:ea typeface="Segoe UI" panose="020B0502040204020203" pitchFamily="34" charset="0"/>
            </a:endParaRPr>
          </a:p>
          <a:p>
            <a:pPr marL="342900" marR="0" lvl="0" indent="-342900">
              <a:lnSpc>
                <a:spcPct val="90000"/>
              </a:lnSpc>
              <a:spcBef>
                <a:spcPts val="600"/>
              </a:spcBef>
              <a:spcAft>
                <a:spcPts val="0"/>
              </a:spcAft>
              <a:buSzPts val="1200"/>
              <a:buFont typeface="Segoe UI" panose="020B0502040204020203" pitchFamily="34" charset="0"/>
              <a:buAutoNum type="arabicPeriod"/>
              <a:tabLst>
                <a:tab pos="215900" algn="l"/>
              </a:tabLst>
            </a:pPr>
            <a:r>
              <a:rPr lang="en-US" sz="1400" dirty="0">
                <a:latin typeface="Segoe UI" panose="020B0502040204020203" pitchFamily="34" charset="0"/>
                <a:ea typeface="Segoe UI" panose="020B0502040204020203" pitchFamily="34" charset="0"/>
              </a:rPr>
              <a:t>Start export processes on-premise and start copying finished export packages into</a:t>
            </a:r>
            <a:r>
              <a:rPr lang="en-US" sz="1200" dirty="0">
                <a:latin typeface="Segoe UI" panose="020B0502040204020203" pitchFamily="34" charset="0"/>
                <a:ea typeface="Segoe UI" panose="020B0502040204020203" pitchFamily="34" charset="0"/>
              </a:rPr>
              <a:t> </a:t>
            </a:r>
            <a:r>
              <a:rPr lang="en-US" sz="1400" dirty="0">
                <a:latin typeface="Segoe UI" panose="020B0502040204020203" pitchFamily="34" charset="0"/>
                <a:ea typeface="Segoe UI" panose="020B0502040204020203" pitchFamily="34" charset="0"/>
              </a:rPr>
              <a:t>Azure</a:t>
            </a:r>
          </a:p>
          <a:p>
            <a:pPr marL="342900" marR="716280" lvl="0" indent="-342900">
              <a:lnSpc>
                <a:spcPct val="90000"/>
              </a:lnSpc>
              <a:spcBef>
                <a:spcPts val="600"/>
              </a:spcBef>
              <a:spcAft>
                <a:spcPts val="0"/>
              </a:spcAft>
              <a:buSzPts val="1200"/>
              <a:buFont typeface="Segoe UI" panose="020B0502040204020203" pitchFamily="34" charset="0"/>
              <a:buAutoNum type="arabicPeriod"/>
              <a:tabLst>
                <a:tab pos="215900" algn="l"/>
              </a:tabLst>
            </a:pPr>
            <a:r>
              <a:rPr lang="en-US" sz="1400" dirty="0">
                <a:latin typeface="Segoe UI" panose="020B0502040204020203" pitchFamily="34" charset="0"/>
                <a:ea typeface="Segoe UI" panose="020B0502040204020203" pitchFamily="34" charset="0"/>
              </a:rPr>
              <a:t>Start the import of copied packages into the Azure hosted DBMS instance while the export processes still create new export packages on-premise</a:t>
            </a:r>
            <a:endParaRPr lang="en-US" sz="1200" dirty="0">
              <a:latin typeface="Segoe UI" panose="020B0502040204020203" pitchFamily="34" charset="0"/>
              <a:ea typeface="Segoe UI" panose="020B0502040204020203" pitchFamily="34" charset="0"/>
            </a:endParaRPr>
          </a:p>
          <a:p>
            <a:pPr marL="342900" marR="0" lvl="0" indent="-342900">
              <a:lnSpc>
                <a:spcPct val="90000"/>
              </a:lnSpc>
              <a:spcBef>
                <a:spcPts val="600"/>
              </a:spcBef>
              <a:spcAft>
                <a:spcPts val="0"/>
              </a:spcAft>
              <a:buSzPts val="1200"/>
              <a:buFont typeface="Segoe UI" panose="020B0502040204020203" pitchFamily="34" charset="0"/>
              <a:buAutoNum type="arabicPeriod"/>
              <a:tabLst>
                <a:tab pos="215900" algn="l"/>
              </a:tabLst>
            </a:pPr>
            <a:r>
              <a:rPr lang="en-US" sz="1400" dirty="0">
                <a:latin typeface="Segoe UI" panose="020B0502040204020203" pitchFamily="34" charset="0"/>
                <a:ea typeface="Segoe UI" panose="020B0502040204020203" pitchFamily="34" charset="0"/>
              </a:rPr>
              <a:t>Continue until all packages are exported and imported</a:t>
            </a:r>
            <a:endParaRPr lang="en-US" sz="1200" dirty="0">
              <a:latin typeface="Segoe UI" panose="020B0502040204020203" pitchFamily="34" charset="0"/>
              <a:ea typeface="Segoe UI" panose="020B0502040204020203" pitchFamily="34" charset="0"/>
            </a:endParaRPr>
          </a:p>
          <a:p>
            <a:pPr marL="342900" marR="0" lvl="0" indent="-342900">
              <a:lnSpc>
                <a:spcPct val="90000"/>
              </a:lnSpc>
              <a:spcBef>
                <a:spcPts val="600"/>
              </a:spcBef>
              <a:spcAft>
                <a:spcPts val="0"/>
              </a:spcAft>
              <a:buSzPts val="1200"/>
              <a:buFont typeface="Segoe UI" panose="020B0502040204020203" pitchFamily="34" charset="0"/>
              <a:buAutoNum type="arabicPeriod"/>
              <a:tabLst>
                <a:tab pos="215900" algn="l"/>
              </a:tabLst>
            </a:pPr>
            <a:r>
              <a:rPr lang="en-US" sz="1400" dirty="0">
                <a:latin typeface="Segoe UI" panose="020B0502040204020203" pitchFamily="34" charset="0"/>
                <a:ea typeface="Segoe UI" panose="020B0502040204020203" pitchFamily="34" charset="0"/>
              </a:rPr>
              <a:t>Perform post-migration tasks</a:t>
            </a:r>
            <a:endParaRPr lang="en-US" sz="1200" dirty="0">
              <a:effectLst/>
              <a:latin typeface="Segoe UI" panose="020B0502040204020203" pitchFamily="34" charset="0"/>
              <a:ea typeface="Segoe UI" panose="020B0502040204020203" pitchFamily="34" charset="0"/>
            </a:endParaRPr>
          </a:p>
        </p:txBody>
      </p:sp>
      <p:grpSp>
        <p:nvGrpSpPr>
          <p:cNvPr id="7" name="Group 6"/>
          <p:cNvGrpSpPr/>
          <p:nvPr/>
        </p:nvGrpSpPr>
        <p:grpSpPr>
          <a:xfrm>
            <a:off x="2066314" y="1346679"/>
            <a:ext cx="7756717" cy="1240509"/>
            <a:chOff x="2094023" y="1143479"/>
            <a:chExt cx="7756717" cy="1240509"/>
          </a:xfrm>
        </p:grpSpPr>
        <p:sp>
          <p:nvSpPr>
            <p:cNvPr id="8" name="Rectangle 7"/>
            <p:cNvSpPr/>
            <p:nvPr/>
          </p:nvSpPr>
          <p:spPr bwMode="auto">
            <a:xfrm>
              <a:off x="6307561" y="1231988"/>
              <a:ext cx="3543179" cy="1152000"/>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6424502" y="1143479"/>
              <a:ext cx="792000" cy="230386"/>
            </a:xfrm>
            <a:prstGeom prst="rect">
              <a:avLst/>
            </a:prstGeom>
            <a:solidFill>
              <a:schemeClr val="bg2"/>
            </a:solidFill>
          </p:spPr>
          <p:txBody>
            <a:bodyPr wrap="none" lIns="0" tIns="0" rIns="0" bIns="0" rtlCol="0">
              <a:noAutofit/>
            </a:bodyPr>
            <a:lstStyle/>
            <a:p>
              <a:pPr algn="ctr">
                <a:lnSpc>
                  <a:spcPct val="90000"/>
                </a:lnSpc>
                <a:spcAft>
                  <a:spcPts val="600"/>
                </a:spcAft>
              </a:pPr>
              <a:r>
                <a:rPr lang="en-US" sz="900" dirty="0">
                  <a:solidFill>
                    <a:schemeClr val="accent4"/>
                  </a:solidFill>
                </a:rPr>
                <a:t>Azure Region</a:t>
              </a:r>
            </a:p>
          </p:txBody>
        </p:sp>
        <p:sp>
          <p:nvSpPr>
            <p:cNvPr id="10" name="Rectangle 9"/>
            <p:cNvSpPr/>
            <p:nvPr/>
          </p:nvSpPr>
          <p:spPr bwMode="auto">
            <a:xfrm>
              <a:off x="6379398" y="1345788"/>
              <a:ext cx="3390550" cy="972000"/>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4129" y="1434107"/>
              <a:ext cx="498871" cy="498871"/>
            </a:xfrm>
            <a:prstGeom prst="rect">
              <a:avLst/>
            </a:prstGeom>
          </p:spPr>
        </p:pic>
        <p:grpSp>
          <p:nvGrpSpPr>
            <p:cNvPr id="12" name="Group 11"/>
            <p:cNvGrpSpPr/>
            <p:nvPr/>
          </p:nvGrpSpPr>
          <p:grpSpPr>
            <a:xfrm>
              <a:off x="2850287" y="1384248"/>
              <a:ext cx="376664" cy="398330"/>
              <a:chOff x="6330950" y="3117850"/>
              <a:chExt cx="717551" cy="758825"/>
            </a:xfrm>
          </p:grpSpPr>
          <p:sp>
            <p:nvSpPr>
              <p:cNvPr id="69" name="Rectangle 5"/>
              <p:cNvSpPr>
                <a:spLocks noChangeArrowheads="1"/>
              </p:cNvSpPr>
              <p:nvPr/>
            </p:nvSpPr>
            <p:spPr bwMode="auto">
              <a:xfrm>
                <a:off x="6330950" y="3167063"/>
                <a:ext cx="317500" cy="706438"/>
              </a:xfrm>
              <a:prstGeom prst="rect">
                <a:avLst/>
              </a:prstGeom>
              <a:solidFill>
                <a:srgbClr val="5BB4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
              <p:cNvSpPr>
                <a:spLocks noChangeArrowheads="1"/>
              </p:cNvSpPr>
              <p:nvPr/>
            </p:nvSpPr>
            <p:spPr bwMode="auto">
              <a:xfrm>
                <a:off x="6373813" y="3208338"/>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7"/>
              <p:cNvSpPr>
                <a:spLocks noChangeArrowheads="1"/>
              </p:cNvSpPr>
              <p:nvPr/>
            </p:nvSpPr>
            <p:spPr bwMode="auto">
              <a:xfrm>
                <a:off x="6373813" y="3344863"/>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8"/>
              <p:cNvSpPr>
                <a:spLocks noChangeArrowheads="1"/>
              </p:cNvSpPr>
              <p:nvPr/>
            </p:nvSpPr>
            <p:spPr bwMode="auto">
              <a:xfrm>
                <a:off x="6373813" y="3475038"/>
                <a:ext cx="101600" cy="112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9"/>
              <p:cNvSpPr>
                <a:spLocks noChangeArrowheads="1"/>
              </p:cNvSpPr>
              <p:nvPr/>
            </p:nvSpPr>
            <p:spPr bwMode="auto">
              <a:xfrm>
                <a:off x="6373813" y="3603625"/>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10"/>
              <p:cNvSpPr>
                <a:spLocks noChangeArrowheads="1"/>
              </p:cNvSpPr>
              <p:nvPr/>
            </p:nvSpPr>
            <p:spPr bwMode="auto">
              <a:xfrm>
                <a:off x="6508750" y="3205163"/>
                <a:ext cx="101600" cy="112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1"/>
              <p:cNvSpPr>
                <a:spLocks noChangeArrowheads="1"/>
              </p:cNvSpPr>
              <p:nvPr/>
            </p:nvSpPr>
            <p:spPr bwMode="auto">
              <a:xfrm>
                <a:off x="6508750" y="3344863"/>
                <a:ext cx="101600" cy="111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2"/>
              <p:cNvSpPr>
                <a:spLocks noChangeArrowheads="1"/>
              </p:cNvSpPr>
              <p:nvPr/>
            </p:nvSpPr>
            <p:spPr bwMode="auto">
              <a:xfrm>
                <a:off x="6508750" y="3470275"/>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3"/>
              <p:cNvSpPr>
                <a:spLocks noChangeArrowheads="1"/>
              </p:cNvSpPr>
              <p:nvPr/>
            </p:nvSpPr>
            <p:spPr bwMode="auto">
              <a:xfrm>
                <a:off x="6508750" y="3600450"/>
                <a:ext cx="101600" cy="112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4"/>
              <p:cNvSpPr>
                <a:spLocks/>
              </p:cNvSpPr>
              <p:nvPr/>
            </p:nvSpPr>
            <p:spPr bwMode="auto">
              <a:xfrm>
                <a:off x="6719888" y="3117850"/>
                <a:ext cx="328613" cy="758825"/>
              </a:xfrm>
              <a:custGeom>
                <a:avLst/>
                <a:gdLst>
                  <a:gd name="T0" fmla="*/ 34 w 207"/>
                  <a:gd name="T1" fmla="*/ 93 h 478"/>
                  <a:gd name="T2" fmla="*/ 67 w 207"/>
                  <a:gd name="T3" fmla="*/ 93 h 478"/>
                  <a:gd name="T4" fmla="*/ 67 w 207"/>
                  <a:gd name="T5" fmla="*/ 50 h 478"/>
                  <a:gd name="T6" fmla="*/ 86 w 207"/>
                  <a:gd name="T7" fmla="*/ 50 h 478"/>
                  <a:gd name="T8" fmla="*/ 86 w 207"/>
                  <a:gd name="T9" fmla="*/ 0 h 478"/>
                  <a:gd name="T10" fmla="*/ 112 w 207"/>
                  <a:gd name="T11" fmla="*/ 0 h 478"/>
                  <a:gd name="T12" fmla="*/ 112 w 207"/>
                  <a:gd name="T13" fmla="*/ 50 h 478"/>
                  <a:gd name="T14" fmla="*/ 136 w 207"/>
                  <a:gd name="T15" fmla="*/ 50 h 478"/>
                  <a:gd name="T16" fmla="*/ 136 w 207"/>
                  <a:gd name="T17" fmla="*/ 93 h 478"/>
                  <a:gd name="T18" fmla="*/ 162 w 207"/>
                  <a:gd name="T19" fmla="*/ 93 h 478"/>
                  <a:gd name="T20" fmla="*/ 162 w 207"/>
                  <a:gd name="T21" fmla="*/ 136 h 478"/>
                  <a:gd name="T22" fmla="*/ 207 w 207"/>
                  <a:gd name="T23" fmla="*/ 136 h 478"/>
                  <a:gd name="T24" fmla="*/ 207 w 207"/>
                  <a:gd name="T25" fmla="*/ 478 h 478"/>
                  <a:gd name="T26" fmla="*/ 0 w 207"/>
                  <a:gd name="T27" fmla="*/ 478 h 478"/>
                  <a:gd name="T28" fmla="*/ 0 w 207"/>
                  <a:gd name="T29" fmla="*/ 136 h 478"/>
                  <a:gd name="T30" fmla="*/ 34 w 207"/>
                  <a:gd name="T31" fmla="*/ 136 h 478"/>
                  <a:gd name="T32" fmla="*/ 34 w 207"/>
                  <a:gd name="T33" fmla="*/ 93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478">
                    <a:moveTo>
                      <a:pt x="34" y="93"/>
                    </a:moveTo>
                    <a:lnTo>
                      <a:pt x="67" y="93"/>
                    </a:lnTo>
                    <a:lnTo>
                      <a:pt x="67" y="50"/>
                    </a:lnTo>
                    <a:lnTo>
                      <a:pt x="86" y="50"/>
                    </a:lnTo>
                    <a:lnTo>
                      <a:pt x="86" y="0"/>
                    </a:lnTo>
                    <a:lnTo>
                      <a:pt x="112" y="0"/>
                    </a:lnTo>
                    <a:lnTo>
                      <a:pt x="112" y="50"/>
                    </a:lnTo>
                    <a:lnTo>
                      <a:pt x="136" y="50"/>
                    </a:lnTo>
                    <a:lnTo>
                      <a:pt x="136" y="93"/>
                    </a:lnTo>
                    <a:lnTo>
                      <a:pt x="162" y="93"/>
                    </a:lnTo>
                    <a:lnTo>
                      <a:pt x="162" y="136"/>
                    </a:lnTo>
                    <a:lnTo>
                      <a:pt x="207" y="136"/>
                    </a:lnTo>
                    <a:lnTo>
                      <a:pt x="207" y="478"/>
                    </a:lnTo>
                    <a:lnTo>
                      <a:pt x="0" y="478"/>
                    </a:lnTo>
                    <a:lnTo>
                      <a:pt x="0" y="136"/>
                    </a:lnTo>
                    <a:lnTo>
                      <a:pt x="34" y="136"/>
                    </a:lnTo>
                    <a:lnTo>
                      <a:pt x="34" y="93"/>
                    </a:lnTo>
                    <a:close/>
                  </a:path>
                </a:pathLst>
              </a:custGeom>
              <a:solidFill>
                <a:srgbClr val="5BB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5"/>
              <p:cNvSpPr>
                <a:spLocks/>
              </p:cNvSpPr>
              <p:nvPr/>
            </p:nvSpPr>
            <p:spPr bwMode="auto">
              <a:xfrm>
                <a:off x="6719888" y="3117850"/>
                <a:ext cx="328613" cy="758825"/>
              </a:xfrm>
              <a:custGeom>
                <a:avLst/>
                <a:gdLst>
                  <a:gd name="T0" fmla="*/ 34 w 207"/>
                  <a:gd name="T1" fmla="*/ 93 h 478"/>
                  <a:gd name="T2" fmla="*/ 67 w 207"/>
                  <a:gd name="T3" fmla="*/ 93 h 478"/>
                  <a:gd name="T4" fmla="*/ 67 w 207"/>
                  <a:gd name="T5" fmla="*/ 50 h 478"/>
                  <a:gd name="T6" fmla="*/ 86 w 207"/>
                  <a:gd name="T7" fmla="*/ 50 h 478"/>
                  <a:gd name="T8" fmla="*/ 86 w 207"/>
                  <a:gd name="T9" fmla="*/ 0 h 478"/>
                  <a:gd name="T10" fmla="*/ 112 w 207"/>
                  <a:gd name="T11" fmla="*/ 0 h 478"/>
                  <a:gd name="T12" fmla="*/ 112 w 207"/>
                  <a:gd name="T13" fmla="*/ 50 h 478"/>
                  <a:gd name="T14" fmla="*/ 136 w 207"/>
                  <a:gd name="T15" fmla="*/ 50 h 478"/>
                  <a:gd name="T16" fmla="*/ 136 w 207"/>
                  <a:gd name="T17" fmla="*/ 93 h 478"/>
                  <a:gd name="T18" fmla="*/ 162 w 207"/>
                  <a:gd name="T19" fmla="*/ 93 h 478"/>
                  <a:gd name="T20" fmla="*/ 162 w 207"/>
                  <a:gd name="T21" fmla="*/ 136 h 478"/>
                  <a:gd name="T22" fmla="*/ 207 w 207"/>
                  <a:gd name="T23" fmla="*/ 136 h 478"/>
                  <a:gd name="T24" fmla="*/ 207 w 207"/>
                  <a:gd name="T25" fmla="*/ 478 h 478"/>
                  <a:gd name="T26" fmla="*/ 0 w 207"/>
                  <a:gd name="T27" fmla="*/ 478 h 478"/>
                  <a:gd name="T28" fmla="*/ 0 w 207"/>
                  <a:gd name="T29" fmla="*/ 136 h 478"/>
                  <a:gd name="T30" fmla="*/ 34 w 207"/>
                  <a:gd name="T31" fmla="*/ 13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7" h="478">
                    <a:moveTo>
                      <a:pt x="34" y="93"/>
                    </a:moveTo>
                    <a:lnTo>
                      <a:pt x="67" y="93"/>
                    </a:lnTo>
                    <a:lnTo>
                      <a:pt x="67" y="50"/>
                    </a:lnTo>
                    <a:lnTo>
                      <a:pt x="86" y="50"/>
                    </a:lnTo>
                    <a:lnTo>
                      <a:pt x="86" y="0"/>
                    </a:lnTo>
                    <a:lnTo>
                      <a:pt x="112" y="0"/>
                    </a:lnTo>
                    <a:lnTo>
                      <a:pt x="112" y="50"/>
                    </a:lnTo>
                    <a:lnTo>
                      <a:pt x="136" y="50"/>
                    </a:lnTo>
                    <a:lnTo>
                      <a:pt x="136" y="93"/>
                    </a:lnTo>
                    <a:lnTo>
                      <a:pt x="162" y="93"/>
                    </a:lnTo>
                    <a:lnTo>
                      <a:pt x="162" y="136"/>
                    </a:lnTo>
                    <a:lnTo>
                      <a:pt x="207" y="136"/>
                    </a:lnTo>
                    <a:lnTo>
                      <a:pt x="207" y="478"/>
                    </a:lnTo>
                    <a:lnTo>
                      <a:pt x="0" y="478"/>
                    </a:lnTo>
                    <a:lnTo>
                      <a:pt x="0" y="136"/>
                    </a:lnTo>
                    <a:lnTo>
                      <a:pt x="34"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6"/>
              <p:cNvSpPr>
                <a:spLocks noChangeArrowheads="1"/>
              </p:cNvSpPr>
              <p:nvPr/>
            </p:nvSpPr>
            <p:spPr bwMode="auto">
              <a:xfrm>
                <a:off x="6762750" y="3387725"/>
                <a:ext cx="109538"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17"/>
              <p:cNvSpPr>
                <a:spLocks noChangeArrowheads="1"/>
              </p:cNvSpPr>
              <p:nvPr/>
            </p:nvSpPr>
            <p:spPr bwMode="auto">
              <a:xfrm>
                <a:off x="6762750" y="3519488"/>
                <a:ext cx="109538"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8"/>
              <p:cNvSpPr>
                <a:spLocks noChangeArrowheads="1"/>
              </p:cNvSpPr>
              <p:nvPr/>
            </p:nvSpPr>
            <p:spPr bwMode="auto">
              <a:xfrm>
                <a:off x="6897688" y="3387725"/>
                <a:ext cx="106363"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9"/>
              <p:cNvSpPr>
                <a:spLocks noChangeArrowheads="1"/>
              </p:cNvSpPr>
              <p:nvPr/>
            </p:nvSpPr>
            <p:spPr bwMode="auto">
              <a:xfrm>
                <a:off x="6897688" y="3519488"/>
                <a:ext cx="106363"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TextBox 12"/>
            <p:cNvSpPr txBox="1"/>
            <p:nvPr/>
          </p:nvSpPr>
          <p:spPr>
            <a:xfrm>
              <a:off x="2094023" y="1926612"/>
              <a:ext cx="1413549" cy="201588"/>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On-premises DB</a:t>
              </a:r>
            </a:p>
          </p:txBody>
        </p:sp>
        <p:sp>
          <p:nvSpPr>
            <p:cNvPr id="14" name="TextBox 13"/>
            <p:cNvSpPr txBox="1"/>
            <p:nvPr/>
          </p:nvSpPr>
          <p:spPr>
            <a:xfrm>
              <a:off x="5168751" y="1926612"/>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ExpressRoute</a:t>
              </a:r>
            </a:p>
          </p:txBody>
        </p:sp>
        <p:sp>
          <p:nvSpPr>
            <p:cNvPr id="15" name="Rectangle 14"/>
            <p:cNvSpPr/>
            <p:nvPr/>
          </p:nvSpPr>
          <p:spPr bwMode="auto">
            <a:xfrm>
              <a:off x="2265661" y="1231988"/>
              <a:ext cx="1147570" cy="929514"/>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p:cNvCxnSpPr/>
            <p:nvPr/>
          </p:nvCxnSpPr>
          <p:spPr>
            <a:xfrm rot="16200000">
              <a:off x="3623933" y="1342913"/>
              <a:ext cx="0" cy="576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7839035" y="1304981"/>
              <a:ext cx="642894" cy="638684"/>
              <a:chOff x="3316410" y="3101328"/>
              <a:chExt cx="642894" cy="638684"/>
            </a:xfrm>
          </p:grpSpPr>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6410" y="3101328"/>
                <a:ext cx="517461" cy="517461"/>
              </a:xfrm>
              <a:prstGeom prst="rect">
                <a:avLst/>
              </a:prstGeom>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0541" y="3163030"/>
                <a:ext cx="517461" cy="517461"/>
              </a:xfrm>
              <a:prstGeom prst="rect">
                <a:avLst/>
              </a:prstGeom>
            </p:spPr>
          </p:pic>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1843" y="3222551"/>
                <a:ext cx="517461" cy="517461"/>
              </a:xfrm>
              <a:prstGeom prst="rect">
                <a:avLst/>
              </a:prstGeom>
            </p:spPr>
          </p:pic>
        </p:grpSp>
        <p:cxnSp>
          <p:nvCxnSpPr>
            <p:cNvPr id="18" name="Straight Arrow Connector 17"/>
            <p:cNvCxnSpPr/>
            <p:nvPr/>
          </p:nvCxnSpPr>
          <p:spPr>
            <a:xfrm rot="16200000">
              <a:off x="5129719" y="1394999"/>
              <a:ext cx="0" cy="576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a:off x="6359769" y="1408745"/>
              <a:ext cx="0" cy="576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766733" y="1926612"/>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MPLS WAN</a:t>
              </a:r>
            </a:p>
          </p:txBody>
        </p:sp>
        <p:sp>
          <p:nvSpPr>
            <p:cNvPr id="21" name="TextBox 20"/>
            <p:cNvSpPr txBox="1"/>
            <p:nvPr/>
          </p:nvSpPr>
          <p:spPr>
            <a:xfrm>
              <a:off x="7569347" y="1910872"/>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SAP App Server </a:t>
              </a:r>
              <a:br>
                <a:rPr lang="en-US" sz="900" dirty="0">
                  <a:solidFill>
                    <a:schemeClr val="accent4"/>
                  </a:solidFill>
                </a:rPr>
              </a:br>
              <a:r>
                <a:rPr lang="en-US" sz="900" dirty="0">
                  <a:solidFill>
                    <a:schemeClr val="accent4"/>
                  </a:solidFill>
                </a:rPr>
                <a:t>on VM</a:t>
              </a:r>
            </a:p>
          </p:txBody>
        </p:sp>
        <p:sp>
          <p:nvSpPr>
            <p:cNvPr id="22" name="TextBox 21"/>
            <p:cNvSpPr txBox="1"/>
            <p:nvPr/>
          </p:nvSpPr>
          <p:spPr>
            <a:xfrm>
              <a:off x="6487416" y="1910872"/>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ExpressRoute </a:t>
              </a:r>
              <a:br>
                <a:rPr lang="en-US" sz="900" dirty="0">
                  <a:solidFill>
                    <a:schemeClr val="accent4"/>
                  </a:solidFill>
                </a:rPr>
              </a:br>
              <a:r>
                <a:rPr lang="en-US" sz="900" dirty="0">
                  <a:solidFill>
                    <a:schemeClr val="accent4"/>
                  </a:solidFill>
                </a:rPr>
                <a:t>Gateway</a:t>
              </a:r>
            </a:p>
          </p:txBody>
        </p:sp>
        <p:sp>
          <p:nvSpPr>
            <p:cNvPr id="23" name="TextBox 22"/>
            <p:cNvSpPr txBox="1"/>
            <p:nvPr/>
          </p:nvSpPr>
          <p:spPr>
            <a:xfrm>
              <a:off x="8635615" y="1884718"/>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AnyDB</a:t>
              </a:r>
            </a:p>
          </p:txBody>
        </p:sp>
        <p:grpSp>
          <p:nvGrpSpPr>
            <p:cNvPr id="24" name="Group 23"/>
            <p:cNvGrpSpPr/>
            <p:nvPr/>
          </p:nvGrpSpPr>
          <p:grpSpPr>
            <a:xfrm>
              <a:off x="2476625" y="1327646"/>
              <a:ext cx="274600" cy="468202"/>
              <a:chOff x="10752138" y="2174875"/>
              <a:chExt cx="441325" cy="752475"/>
            </a:xfrm>
          </p:grpSpPr>
          <p:sp>
            <p:nvSpPr>
              <p:cNvPr id="59" name="Freeform 5"/>
              <p:cNvSpPr>
                <a:spLocks/>
              </p:cNvSpPr>
              <p:nvPr/>
            </p:nvSpPr>
            <p:spPr bwMode="auto">
              <a:xfrm>
                <a:off x="10752138" y="2174875"/>
                <a:ext cx="441325" cy="752475"/>
              </a:xfrm>
              <a:custGeom>
                <a:avLst/>
                <a:gdLst>
                  <a:gd name="T0" fmla="*/ 117 w 117"/>
                  <a:gd name="T1" fmla="*/ 190 h 200"/>
                  <a:gd name="T2" fmla="*/ 107 w 117"/>
                  <a:gd name="T3" fmla="*/ 200 h 200"/>
                  <a:gd name="T4" fmla="*/ 10 w 117"/>
                  <a:gd name="T5" fmla="*/ 200 h 200"/>
                  <a:gd name="T6" fmla="*/ 0 w 117"/>
                  <a:gd name="T7" fmla="*/ 190 h 200"/>
                  <a:gd name="T8" fmla="*/ 0 w 117"/>
                  <a:gd name="T9" fmla="*/ 10 h 200"/>
                  <a:gd name="T10" fmla="*/ 10 w 117"/>
                  <a:gd name="T11" fmla="*/ 0 h 200"/>
                  <a:gd name="T12" fmla="*/ 107 w 117"/>
                  <a:gd name="T13" fmla="*/ 0 h 200"/>
                  <a:gd name="T14" fmla="*/ 117 w 117"/>
                  <a:gd name="T15" fmla="*/ 10 h 200"/>
                  <a:gd name="T16" fmla="*/ 117 w 117"/>
                  <a:gd name="T17" fmla="*/ 1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200">
                    <a:moveTo>
                      <a:pt x="117" y="190"/>
                    </a:moveTo>
                    <a:cubicBezTo>
                      <a:pt x="117" y="196"/>
                      <a:pt x="112" y="200"/>
                      <a:pt x="107" y="200"/>
                    </a:cubicBezTo>
                    <a:cubicBezTo>
                      <a:pt x="10" y="200"/>
                      <a:pt x="10" y="200"/>
                      <a:pt x="10" y="200"/>
                    </a:cubicBezTo>
                    <a:cubicBezTo>
                      <a:pt x="4" y="200"/>
                      <a:pt x="0" y="196"/>
                      <a:pt x="0" y="190"/>
                    </a:cubicBezTo>
                    <a:cubicBezTo>
                      <a:pt x="0" y="10"/>
                      <a:pt x="0" y="10"/>
                      <a:pt x="0" y="10"/>
                    </a:cubicBezTo>
                    <a:cubicBezTo>
                      <a:pt x="0" y="4"/>
                      <a:pt x="4" y="0"/>
                      <a:pt x="10" y="0"/>
                    </a:cubicBezTo>
                    <a:cubicBezTo>
                      <a:pt x="107" y="0"/>
                      <a:pt x="107" y="0"/>
                      <a:pt x="107" y="0"/>
                    </a:cubicBezTo>
                    <a:cubicBezTo>
                      <a:pt x="112" y="0"/>
                      <a:pt x="117" y="4"/>
                      <a:pt x="117" y="10"/>
                    </a:cubicBezTo>
                    <a:lnTo>
                      <a:pt x="117" y="19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
              <p:cNvSpPr>
                <a:spLocks/>
              </p:cNvSpPr>
              <p:nvPr/>
            </p:nvSpPr>
            <p:spPr bwMode="auto">
              <a:xfrm>
                <a:off x="10812463" y="2532063"/>
                <a:ext cx="315913" cy="96838"/>
              </a:xfrm>
              <a:custGeom>
                <a:avLst/>
                <a:gdLst>
                  <a:gd name="T0" fmla="*/ 0 w 84"/>
                  <a:gd name="T1" fmla="*/ 13 h 26"/>
                  <a:gd name="T2" fmla="*/ 13 w 84"/>
                  <a:gd name="T3" fmla="*/ 0 h 26"/>
                  <a:gd name="T4" fmla="*/ 72 w 84"/>
                  <a:gd name="T5" fmla="*/ 0 h 26"/>
                  <a:gd name="T6" fmla="*/ 84 w 84"/>
                  <a:gd name="T7" fmla="*/ 13 h 26"/>
                  <a:gd name="T8" fmla="*/ 72 w 84"/>
                  <a:gd name="T9" fmla="*/ 26 h 26"/>
                  <a:gd name="T10" fmla="*/ 13 w 84"/>
                  <a:gd name="T11" fmla="*/ 26 h 26"/>
                  <a:gd name="T12" fmla="*/ 0 w 84"/>
                  <a:gd name="T13" fmla="*/ 13 h 26"/>
                </a:gdLst>
                <a:ahLst/>
                <a:cxnLst>
                  <a:cxn ang="0">
                    <a:pos x="T0" y="T1"/>
                  </a:cxn>
                  <a:cxn ang="0">
                    <a:pos x="T2" y="T3"/>
                  </a:cxn>
                  <a:cxn ang="0">
                    <a:pos x="T4" y="T5"/>
                  </a:cxn>
                  <a:cxn ang="0">
                    <a:pos x="T6" y="T7"/>
                  </a:cxn>
                  <a:cxn ang="0">
                    <a:pos x="T8" y="T9"/>
                  </a:cxn>
                  <a:cxn ang="0">
                    <a:pos x="T10" y="T11"/>
                  </a:cxn>
                  <a:cxn ang="0">
                    <a:pos x="T12" y="T13"/>
                  </a:cxn>
                </a:cxnLst>
                <a:rect l="0" t="0" r="r" b="b"/>
                <a:pathLst>
                  <a:path w="84" h="26">
                    <a:moveTo>
                      <a:pt x="0" y="13"/>
                    </a:moveTo>
                    <a:cubicBezTo>
                      <a:pt x="0" y="6"/>
                      <a:pt x="6" y="0"/>
                      <a:pt x="13" y="0"/>
                    </a:cubicBezTo>
                    <a:cubicBezTo>
                      <a:pt x="72" y="0"/>
                      <a:pt x="72" y="0"/>
                      <a:pt x="72" y="0"/>
                    </a:cubicBezTo>
                    <a:cubicBezTo>
                      <a:pt x="79" y="0"/>
                      <a:pt x="84" y="6"/>
                      <a:pt x="84" y="13"/>
                    </a:cubicBezTo>
                    <a:cubicBezTo>
                      <a:pt x="84" y="20"/>
                      <a:pt x="79" y="26"/>
                      <a:pt x="72" y="26"/>
                    </a:cubicBezTo>
                    <a:cubicBezTo>
                      <a:pt x="13" y="26"/>
                      <a:pt x="13" y="26"/>
                      <a:pt x="13" y="26"/>
                    </a:cubicBezTo>
                    <a:cubicBezTo>
                      <a:pt x="6" y="26"/>
                      <a:pt x="0" y="20"/>
                      <a:pt x="0" y="13"/>
                    </a:cubicBezTo>
                    <a:close/>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7"/>
              <p:cNvSpPr>
                <a:spLocks noChangeArrowheads="1"/>
              </p:cNvSpPr>
              <p:nvPr/>
            </p:nvSpPr>
            <p:spPr bwMode="auto">
              <a:xfrm>
                <a:off x="10834688" y="2551113"/>
                <a:ext cx="60325" cy="60325"/>
              </a:xfrm>
              <a:prstGeom prst="ellipse">
                <a:avLst/>
              </a:prstGeom>
              <a:solidFill>
                <a:srgbClr val="B8D4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8"/>
              <p:cNvSpPr>
                <a:spLocks/>
              </p:cNvSpPr>
              <p:nvPr/>
            </p:nvSpPr>
            <p:spPr bwMode="auto">
              <a:xfrm>
                <a:off x="10812463" y="2389188"/>
                <a:ext cx="315913" cy="96838"/>
              </a:xfrm>
              <a:custGeom>
                <a:avLst/>
                <a:gdLst>
                  <a:gd name="T0" fmla="*/ 0 w 84"/>
                  <a:gd name="T1" fmla="*/ 13 h 26"/>
                  <a:gd name="T2" fmla="*/ 13 w 84"/>
                  <a:gd name="T3" fmla="*/ 0 h 26"/>
                  <a:gd name="T4" fmla="*/ 72 w 84"/>
                  <a:gd name="T5" fmla="*/ 0 h 26"/>
                  <a:gd name="T6" fmla="*/ 84 w 84"/>
                  <a:gd name="T7" fmla="*/ 13 h 26"/>
                  <a:gd name="T8" fmla="*/ 72 w 84"/>
                  <a:gd name="T9" fmla="*/ 26 h 26"/>
                  <a:gd name="T10" fmla="*/ 13 w 84"/>
                  <a:gd name="T11" fmla="*/ 26 h 26"/>
                  <a:gd name="T12" fmla="*/ 0 w 84"/>
                  <a:gd name="T13" fmla="*/ 13 h 26"/>
                </a:gdLst>
                <a:ahLst/>
                <a:cxnLst>
                  <a:cxn ang="0">
                    <a:pos x="T0" y="T1"/>
                  </a:cxn>
                  <a:cxn ang="0">
                    <a:pos x="T2" y="T3"/>
                  </a:cxn>
                  <a:cxn ang="0">
                    <a:pos x="T4" y="T5"/>
                  </a:cxn>
                  <a:cxn ang="0">
                    <a:pos x="T6" y="T7"/>
                  </a:cxn>
                  <a:cxn ang="0">
                    <a:pos x="T8" y="T9"/>
                  </a:cxn>
                  <a:cxn ang="0">
                    <a:pos x="T10" y="T11"/>
                  </a:cxn>
                  <a:cxn ang="0">
                    <a:pos x="T12" y="T13"/>
                  </a:cxn>
                </a:cxnLst>
                <a:rect l="0" t="0" r="r" b="b"/>
                <a:pathLst>
                  <a:path w="84" h="26">
                    <a:moveTo>
                      <a:pt x="0" y="13"/>
                    </a:moveTo>
                    <a:cubicBezTo>
                      <a:pt x="0" y="6"/>
                      <a:pt x="6" y="0"/>
                      <a:pt x="13" y="0"/>
                    </a:cubicBezTo>
                    <a:cubicBezTo>
                      <a:pt x="72" y="0"/>
                      <a:pt x="72" y="0"/>
                      <a:pt x="72" y="0"/>
                    </a:cubicBezTo>
                    <a:cubicBezTo>
                      <a:pt x="79" y="0"/>
                      <a:pt x="84" y="6"/>
                      <a:pt x="84" y="13"/>
                    </a:cubicBezTo>
                    <a:cubicBezTo>
                      <a:pt x="84" y="20"/>
                      <a:pt x="79" y="26"/>
                      <a:pt x="72" y="26"/>
                    </a:cubicBezTo>
                    <a:cubicBezTo>
                      <a:pt x="13" y="26"/>
                      <a:pt x="13" y="26"/>
                      <a:pt x="13" y="26"/>
                    </a:cubicBezTo>
                    <a:cubicBezTo>
                      <a:pt x="6" y="26"/>
                      <a:pt x="0" y="20"/>
                      <a:pt x="0" y="13"/>
                    </a:cubicBezTo>
                    <a:close/>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9"/>
              <p:cNvSpPr>
                <a:spLocks noChangeArrowheads="1"/>
              </p:cNvSpPr>
              <p:nvPr/>
            </p:nvSpPr>
            <p:spPr bwMode="auto">
              <a:xfrm>
                <a:off x="10834688" y="2408238"/>
                <a:ext cx="60325" cy="58738"/>
              </a:xfrm>
              <a:prstGeom prst="ellipse">
                <a:avLst/>
              </a:prstGeom>
              <a:solidFill>
                <a:srgbClr val="B8D4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0"/>
              <p:cNvSpPr>
                <a:spLocks/>
              </p:cNvSpPr>
              <p:nvPr/>
            </p:nvSpPr>
            <p:spPr bwMode="auto">
              <a:xfrm>
                <a:off x="10812463" y="2249488"/>
                <a:ext cx="315913" cy="93663"/>
              </a:xfrm>
              <a:custGeom>
                <a:avLst/>
                <a:gdLst>
                  <a:gd name="T0" fmla="*/ 0 w 84"/>
                  <a:gd name="T1" fmla="*/ 12 h 25"/>
                  <a:gd name="T2" fmla="*/ 13 w 84"/>
                  <a:gd name="T3" fmla="*/ 0 h 25"/>
                  <a:gd name="T4" fmla="*/ 72 w 84"/>
                  <a:gd name="T5" fmla="*/ 0 h 25"/>
                  <a:gd name="T6" fmla="*/ 84 w 84"/>
                  <a:gd name="T7" fmla="*/ 12 h 25"/>
                  <a:gd name="T8" fmla="*/ 72 w 84"/>
                  <a:gd name="T9" fmla="*/ 25 h 25"/>
                  <a:gd name="T10" fmla="*/ 13 w 84"/>
                  <a:gd name="T11" fmla="*/ 25 h 25"/>
                  <a:gd name="T12" fmla="*/ 0 w 8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84" h="25">
                    <a:moveTo>
                      <a:pt x="0" y="12"/>
                    </a:moveTo>
                    <a:cubicBezTo>
                      <a:pt x="0" y="5"/>
                      <a:pt x="6" y="0"/>
                      <a:pt x="13" y="0"/>
                    </a:cubicBezTo>
                    <a:cubicBezTo>
                      <a:pt x="72" y="0"/>
                      <a:pt x="72" y="0"/>
                      <a:pt x="72" y="0"/>
                    </a:cubicBezTo>
                    <a:cubicBezTo>
                      <a:pt x="79" y="0"/>
                      <a:pt x="84" y="5"/>
                      <a:pt x="84" y="12"/>
                    </a:cubicBezTo>
                    <a:cubicBezTo>
                      <a:pt x="84" y="20"/>
                      <a:pt x="79" y="25"/>
                      <a:pt x="72" y="25"/>
                    </a:cubicBezTo>
                    <a:cubicBezTo>
                      <a:pt x="13" y="25"/>
                      <a:pt x="13" y="25"/>
                      <a:pt x="13" y="25"/>
                    </a:cubicBezTo>
                    <a:cubicBezTo>
                      <a:pt x="6" y="25"/>
                      <a:pt x="0" y="19"/>
                      <a:pt x="0" y="12"/>
                    </a:cubicBezTo>
                    <a:close/>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11"/>
              <p:cNvSpPr>
                <a:spLocks noChangeArrowheads="1"/>
              </p:cNvSpPr>
              <p:nvPr/>
            </p:nvSpPr>
            <p:spPr bwMode="auto">
              <a:xfrm>
                <a:off x="10834688" y="2263775"/>
                <a:ext cx="60325" cy="65088"/>
              </a:xfrm>
              <a:prstGeom prst="ellipse">
                <a:avLst/>
              </a:prstGeom>
              <a:solidFill>
                <a:srgbClr val="B8D4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
            <p:cNvGrpSpPr/>
            <p:nvPr/>
          </p:nvGrpSpPr>
          <p:grpSpPr>
            <a:xfrm>
              <a:off x="3962460" y="1299699"/>
              <a:ext cx="791642" cy="493464"/>
              <a:chOff x="10674350" y="5022850"/>
              <a:chExt cx="598488" cy="373063"/>
            </a:xfrm>
          </p:grpSpPr>
          <p:sp>
            <p:nvSpPr>
              <p:cNvPr id="56" name="Freeform 12"/>
              <p:cNvSpPr>
                <a:spLocks/>
              </p:cNvSpPr>
              <p:nvPr/>
            </p:nvSpPr>
            <p:spPr bwMode="auto">
              <a:xfrm>
                <a:off x="10674350" y="5022850"/>
                <a:ext cx="598488" cy="373063"/>
              </a:xfrm>
              <a:custGeom>
                <a:avLst/>
                <a:gdLst>
                  <a:gd name="T0" fmla="*/ 159 w 159"/>
                  <a:gd name="T1" fmla="*/ 81 h 99"/>
                  <a:gd name="T2" fmla="*/ 140 w 159"/>
                  <a:gd name="T3" fmla="*/ 62 h 99"/>
                  <a:gd name="T4" fmla="*/ 138 w 159"/>
                  <a:gd name="T5" fmla="*/ 63 h 99"/>
                  <a:gd name="T6" fmla="*/ 140 w 159"/>
                  <a:gd name="T7" fmla="*/ 50 h 99"/>
                  <a:gd name="T8" fmla="*/ 91 w 159"/>
                  <a:gd name="T9" fmla="*/ 0 h 99"/>
                  <a:gd name="T10" fmla="*/ 45 w 159"/>
                  <a:gd name="T11" fmla="*/ 34 h 99"/>
                  <a:gd name="T12" fmla="*/ 34 w 159"/>
                  <a:gd name="T13" fmla="*/ 32 h 99"/>
                  <a:gd name="T14" fmla="*/ 0 w 159"/>
                  <a:gd name="T15" fmla="*/ 66 h 99"/>
                  <a:gd name="T16" fmla="*/ 34 w 159"/>
                  <a:gd name="T17" fmla="*/ 99 h 99"/>
                  <a:gd name="T18" fmla="*/ 34 w 159"/>
                  <a:gd name="T19" fmla="*/ 99 h 99"/>
                  <a:gd name="T20" fmla="*/ 34 w 159"/>
                  <a:gd name="T21" fmla="*/ 99 h 99"/>
                  <a:gd name="T22" fmla="*/ 142 w 159"/>
                  <a:gd name="T23" fmla="*/ 99 h 99"/>
                  <a:gd name="T24" fmla="*/ 142 w 159"/>
                  <a:gd name="T25" fmla="*/ 99 h 99"/>
                  <a:gd name="T26" fmla="*/ 159 w 159"/>
                  <a:gd name="T27" fmla="*/ 8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9" h="99">
                    <a:moveTo>
                      <a:pt x="159" y="81"/>
                    </a:moveTo>
                    <a:cubicBezTo>
                      <a:pt x="159" y="71"/>
                      <a:pt x="151" y="62"/>
                      <a:pt x="140" y="62"/>
                    </a:cubicBezTo>
                    <a:cubicBezTo>
                      <a:pt x="140" y="62"/>
                      <a:pt x="139" y="62"/>
                      <a:pt x="138" y="63"/>
                    </a:cubicBezTo>
                    <a:cubicBezTo>
                      <a:pt x="139" y="58"/>
                      <a:pt x="140" y="54"/>
                      <a:pt x="140" y="50"/>
                    </a:cubicBezTo>
                    <a:cubicBezTo>
                      <a:pt x="140" y="22"/>
                      <a:pt x="118" y="0"/>
                      <a:pt x="91" y="0"/>
                    </a:cubicBezTo>
                    <a:cubicBezTo>
                      <a:pt x="69" y="0"/>
                      <a:pt x="51" y="14"/>
                      <a:pt x="45" y="34"/>
                    </a:cubicBezTo>
                    <a:cubicBezTo>
                      <a:pt x="41" y="33"/>
                      <a:pt x="38" y="32"/>
                      <a:pt x="34" y="32"/>
                    </a:cubicBezTo>
                    <a:cubicBezTo>
                      <a:pt x="15" y="32"/>
                      <a:pt x="0" y="47"/>
                      <a:pt x="0" y="66"/>
                    </a:cubicBezTo>
                    <a:cubicBezTo>
                      <a:pt x="0" y="84"/>
                      <a:pt x="15" y="99"/>
                      <a:pt x="34" y="99"/>
                    </a:cubicBezTo>
                    <a:cubicBezTo>
                      <a:pt x="34" y="99"/>
                      <a:pt x="34" y="99"/>
                      <a:pt x="34" y="99"/>
                    </a:cubicBezTo>
                    <a:cubicBezTo>
                      <a:pt x="34" y="99"/>
                      <a:pt x="34" y="99"/>
                      <a:pt x="34" y="99"/>
                    </a:cubicBezTo>
                    <a:cubicBezTo>
                      <a:pt x="142" y="99"/>
                      <a:pt x="142" y="99"/>
                      <a:pt x="142" y="99"/>
                    </a:cubicBezTo>
                    <a:cubicBezTo>
                      <a:pt x="142" y="99"/>
                      <a:pt x="142" y="99"/>
                      <a:pt x="142" y="99"/>
                    </a:cubicBezTo>
                    <a:cubicBezTo>
                      <a:pt x="151" y="99"/>
                      <a:pt x="159" y="91"/>
                      <a:pt x="159" y="81"/>
                    </a:cubicBezTo>
                  </a:path>
                </a:pathLst>
              </a:custGeom>
              <a:solidFill>
                <a:srgbClr val="5BB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3"/>
              <p:cNvSpPr>
                <a:spLocks noEditPoints="1"/>
              </p:cNvSpPr>
              <p:nvPr/>
            </p:nvSpPr>
            <p:spPr bwMode="auto">
              <a:xfrm>
                <a:off x="10674350" y="5022850"/>
                <a:ext cx="357188" cy="373063"/>
              </a:xfrm>
              <a:custGeom>
                <a:avLst/>
                <a:gdLst>
                  <a:gd name="T0" fmla="*/ 34 w 95"/>
                  <a:gd name="T1" fmla="*/ 99 h 99"/>
                  <a:gd name="T2" fmla="*/ 34 w 95"/>
                  <a:gd name="T3" fmla="*/ 99 h 99"/>
                  <a:gd name="T4" fmla="*/ 34 w 95"/>
                  <a:gd name="T5" fmla="*/ 99 h 99"/>
                  <a:gd name="T6" fmla="*/ 34 w 95"/>
                  <a:gd name="T7" fmla="*/ 99 h 99"/>
                  <a:gd name="T8" fmla="*/ 34 w 95"/>
                  <a:gd name="T9" fmla="*/ 99 h 99"/>
                  <a:gd name="T10" fmla="*/ 91 w 95"/>
                  <a:gd name="T11" fmla="*/ 0 h 99"/>
                  <a:gd name="T12" fmla="*/ 45 w 95"/>
                  <a:gd name="T13" fmla="*/ 34 h 99"/>
                  <a:gd name="T14" fmla="*/ 34 w 95"/>
                  <a:gd name="T15" fmla="*/ 32 h 99"/>
                  <a:gd name="T16" fmla="*/ 0 w 95"/>
                  <a:gd name="T17" fmla="*/ 66 h 99"/>
                  <a:gd name="T18" fmla="*/ 9 w 95"/>
                  <a:gd name="T19" fmla="*/ 89 h 99"/>
                  <a:gd name="T20" fmla="*/ 0 w 95"/>
                  <a:gd name="T21" fmla="*/ 66 h 99"/>
                  <a:gd name="T22" fmla="*/ 34 w 95"/>
                  <a:gd name="T23" fmla="*/ 32 h 99"/>
                  <a:gd name="T24" fmla="*/ 45 w 95"/>
                  <a:gd name="T25" fmla="*/ 34 h 99"/>
                  <a:gd name="T26" fmla="*/ 91 w 95"/>
                  <a:gd name="T27" fmla="*/ 0 h 99"/>
                  <a:gd name="T28" fmla="*/ 95 w 95"/>
                  <a:gd name="T29" fmla="*/ 0 h 99"/>
                  <a:gd name="T30" fmla="*/ 91 w 95"/>
                  <a:gd name="T31"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99">
                    <a:moveTo>
                      <a:pt x="34" y="99"/>
                    </a:moveTo>
                    <a:cubicBezTo>
                      <a:pt x="34" y="99"/>
                      <a:pt x="34" y="99"/>
                      <a:pt x="34" y="99"/>
                    </a:cubicBezTo>
                    <a:cubicBezTo>
                      <a:pt x="34" y="99"/>
                      <a:pt x="34" y="99"/>
                      <a:pt x="34" y="99"/>
                    </a:cubicBezTo>
                    <a:cubicBezTo>
                      <a:pt x="34" y="99"/>
                      <a:pt x="34" y="99"/>
                      <a:pt x="34" y="99"/>
                    </a:cubicBezTo>
                    <a:cubicBezTo>
                      <a:pt x="34" y="99"/>
                      <a:pt x="34" y="99"/>
                      <a:pt x="34" y="99"/>
                    </a:cubicBezTo>
                    <a:moveTo>
                      <a:pt x="91" y="0"/>
                    </a:moveTo>
                    <a:cubicBezTo>
                      <a:pt x="69" y="0"/>
                      <a:pt x="51" y="14"/>
                      <a:pt x="45" y="34"/>
                    </a:cubicBezTo>
                    <a:cubicBezTo>
                      <a:pt x="41" y="33"/>
                      <a:pt x="38" y="32"/>
                      <a:pt x="34" y="32"/>
                    </a:cubicBezTo>
                    <a:cubicBezTo>
                      <a:pt x="15" y="32"/>
                      <a:pt x="0" y="47"/>
                      <a:pt x="0" y="66"/>
                    </a:cubicBezTo>
                    <a:cubicBezTo>
                      <a:pt x="0" y="75"/>
                      <a:pt x="4" y="83"/>
                      <a:pt x="9" y="89"/>
                    </a:cubicBezTo>
                    <a:cubicBezTo>
                      <a:pt x="4" y="83"/>
                      <a:pt x="0" y="75"/>
                      <a:pt x="0" y="66"/>
                    </a:cubicBezTo>
                    <a:cubicBezTo>
                      <a:pt x="0" y="47"/>
                      <a:pt x="15" y="32"/>
                      <a:pt x="34" y="32"/>
                    </a:cubicBezTo>
                    <a:cubicBezTo>
                      <a:pt x="38" y="32"/>
                      <a:pt x="41" y="33"/>
                      <a:pt x="45" y="34"/>
                    </a:cubicBezTo>
                    <a:cubicBezTo>
                      <a:pt x="51" y="14"/>
                      <a:pt x="69" y="0"/>
                      <a:pt x="91" y="0"/>
                    </a:cubicBezTo>
                    <a:cubicBezTo>
                      <a:pt x="93" y="0"/>
                      <a:pt x="94" y="0"/>
                      <a:pt x="95" y="0"/>
                    </a:cubicBezTo>
                    <a:cubicBezTo>
                      <a:pt x="94" y="0"/>
                      <a:pt x="93" y="0"/>
                      <a:pt x="9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4"/>
              <p:cNvSpPr>
                <a:spLocks/>
              </p:cNvSpPr>
              <p:nvPr/>
            </p:nvSpPr>
            <p:spPr bwMode="auto">
              <a:xfrm>
                <a:off x="10674350" y="5022850"/>
                <a:ext cx="398463" cy="373063"/>
              </a:xfrm>
              <a:custGeom>
                <a:avLst/>
                <a:gdLst>
                  <a:gd name="T0" fmla="*/ 91 w 106"/>
                  <a:gd name="T1" fmla="*/ 0 h 99"/>
                  <a:gd name="T2" fmla="*/ 45 w 106"/>
                  <a:gd name="T3" fmla="*/ 34 h 99"/>
                  <a:gd name="T4" fmla="*/ 34 w 106"/>
                  <a:gd name="T5" fmla="*/ 32 h 99"/>
                  <a:gd name="T6" fmla="*/ 0 w 106"/>
                  <a:gd name="T7" fmla="*/ 66 h 99"/>
                  <a:gd name="T8" fmla="*/ 9 w 106"/>
                  <a:gd name="T9" fmla="*/ 89 h 99"/>
                  <a:gd name="T10" fmla="*/ 34 w 106"/>
                  <a:gd name="T11" fmla="*/ 99 h 99"/>
                  <a:gd name="T12" fmla="*/ 34 w 106"/>
                  <a:gd name="T13" fmla="*/ 99 h 99"/>
                  <a:gd name="T14" fmla="*/ 34 w 106"/>
                  <a:gd name="T15" fmla="*/ 99 h 99"/>
                  <a:gd name="T16" fmla="*/ 34 w 106"/>
                  <a:gd name="T17" fmla="*/ 99 h 99"/>
                  <a:gd name="T18" fmla="*/ 34 w 106"/>
                  <a:gd name="T19" fmla="*/ 99 h 99"/>
                  <a:gd name="T20" fmla="*/ 52 w 106"/>
                  <a:gd name="T21" fmla="*/ 99 h 99"/>
                  <a:gd name="T22" fmla="*/ 42 w 106"/>
                  <a:gd name="T23" fmla="*/ 83 h 99"/>
                  <a:gd name="T24" fmla="*/ 67 w 106"/>
                  <a:gd name="T25" fmla="*/ 43 h 99"/>
                  <a:gd name="T26" fmla="*/ 75 w 106"/>
                  <a:gd name="T27" fmla="*/ 42 h 99"/>
                  <a:gd name="T28" fmla="*/ 78 w 106"/>
                  <a:gd name="T29" fmla="*/ 42 h 99"/>
                  <a:gd name="T30" fmla="*/ 106 w 106"/>
                  <a:gd name="T31" fmla="*/ 3 h 99"/>
                  <a:gd name="T32" fmla="*/ 95 w 106"/>
                  <a:gd name="T33" fmla="*/ 0 h 99"/>
                  <a:gd name="T34" fmla="*/ 91 w 106"/>
                  <a:gd name="T3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99">
                    <a:moveTo>
                      <a:pt x="91" y="0"/>
                    </a:moveTo>
                    <a:cubicBezTo>
                      <a:pt x="69" y="0"/>
                      <a:pt x="51" y="14"/>
                      <a:pt x="45" y="34"/>
                    </a:cubicBezTo>
                    <a:cubicBezTo>
                      <a:pt x="41" y="33"/>
                      <a:pt x="38" y="32"/>
                      <a:pt x="34" y="32"/>
                    </a:cubicBezTo>
                    <a:cubicBezTo>
                      <a:pt x="15" y="32"/>
                      <a:pt x="0" y="47"/>
                      <a:pt x="0" y="66"/>
                    </a:cubicBezTo>
                    <a:cubicBezTo>
                      <a:pt x="0" y="75"/>
                      <a:pt x="4" y="83"/>
                      <a:pt x="9" y="89"/>
                    </a:cubicBezTo>
                    <a:cubicBezTo>
                      <a:pt x="15" y="95"/>
                      <a:pt x="24" y="99"/>
                      <a:pt x="34" y="99"/>
                    </a:cubicBezTo>
                    <a:cubicBezTo>
                      <a:pt x="34" y="99"/>
                      <a:pt x="34" y="99"/>
                      <a:pt x="34" y="99"/>
                    </a:cubicBezTo>
                    <a:cubicBezTo>
                      <a:pt x="34" y="99"/>
                      <a:pt x="34" y="99"/>
                      <a:pt x="34" y="99"/>
                    </a:cubicBezTo>
                    <a:cubicBezTo>
                      <a:pt x="34" y="99"/>
                      <a:pt x="34" y="99"/>
                      <a:pt x="34" y="99"/>
                    </a:cubicBezTo>
                    <a:cubicBezTo>
                      <a:pt x="34" y="99"/>
                      <a:pt x="34" y="99"/>
                      <a:pt x="34" y="99"/>
                    </a:cubicBezTo>
                    <a:cubicBezTo>
                      <a:pt x="52" y="99"/>
                      <a:pt x="52" y="99"/>
                      <a:pt x="52" y="99"/>
                    </a:cubicBezTo>
                    <a:cubicBezTo>
                      <a:pt x="47" y="95"/>
                      <a:pt x="44" y="89"/>
                      <a:pt x="42" y="83"/>
                    </a:cubicBezTo>
                    <a:cubicBezTo>
                      <a:pt x="38" y="65"/>
                      <a:pt x="49" y="47"/>
                      <a:pt x="67" y="43"/>
                    </a:cubicBezTo>
                    <a:cubicBezTo>
                      <a:pt x="70" y="42"/>
                      <a:pt x="72" y="42"/>
                      <a:pt x="75" y="42"/>
                    </a:cubicBezTo>
                    <a:cubicBezTo>
                      <a:pt x="76" y="42"/>
                      <a:pt x="77" y="42"/>
                      <a:pt x="78" y="42"/>
                    </a:cubicBezTo>
                    <a:cubicBezTo>
                      <a:pt x="80" y="25"/>
                      <a:pt x="90" y="10"/>
                      <a:pt x="106" y="3"/>
                    </a:cubicBezTo>
                    <a:cubicBezTo>
                      <a:pt x="103" y="1"/>
                      <a:pt x="99" y="1"/>
                      <a:pt x="95" y="0"/>
                    </a:cubicBezTo>
                    <a:cubicBezTo>
                      <a:pt x="94" y="0"/>
                      <a:pt x="93" y="0"/>
                      <a:pt x="91" y="0"/>
                    </a:cubicBezTo>
                  </a:path>
                </a:pathLst>
              </a:custGeom>
              <a:solidFill>
                <a:srgbClr val="7E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
            <p:cNvGrpSpPr/>
            <p:nvPr/>
          </p:nvGrpSpPr>
          <p:grpSpPr>
            <a:xfrm>
              <a:off x="6922474" y="1445250"/>
              <a:ext cx="345072" cy="385764"/>
              <a:chOff x="12827000" y="4646613"/>
              <a:chExt cx="673100" cy="752475"/>
            </a:xfrm>
          </p:grpSpPr>
          <p:sp>
            <p:nvSpPr>
              <p:cNvPr id="52" name="Freeform 26"/>
              <p:cNvSpPr>
                <a:spLocks/>
              </p:cNvSpPr>
              <p:nvPr/>
            </p:nvSpPr>
            <p:spPr bwMode="auto">
              <a:xfrm>
                <a:off x="12906375" y="4646613"/>
                <a:ext cx="514350" cy="293688"/>
              </a:xfrm>
              <a:custGeom>
                <a:avLst/>
                <a:gdLst>
                  <a:gd name="T0" fmla="*/ 137 w 137"/>
                  <a:gd name="T1" fmla="*/ 74 h 78"/>
                  <a:gd name="T2" fmla="*/ 137 w 137"/>
                  <a:gd name="T3" fmla="*/ 65 h 78"/>
                  <a:gd name="T4" fmla="*/ 120 w 137"/>
                  <a:gd name="T5" fmla="*/ 20 h 78"/>
                  <a:gd name="T6" fmla="*/ 69 w 137"/>
                  <a:gd name="T7" fmla="*/ 0 h 78"/>
                  <a:gd name="T8" fmla="*/ 18 w 137"/>
                  <a:gd name="T9" fmla="*/ 20 h 78"/>
                  <a:gd name="T10" fmla="*/ 0 w 137"/>
                  <a:gd name="T11" fmla="*/ 65 h 78"/>
                  <a:gd name="T12" fmla="*/ 0 w 137"/>
                  <a:gd name="T13" fmla="*/ 74 h 78"/>
                  <a:gd name="T14" fmla="*/ 32 w 137"/>
                  <a:gd name="T15" fmla="*/ 78 h 78"/>
                  <a:gd name="T16" fmla="*/ 32 w 137"/>
                  <a:gd name="T17" fmla="*/ 70 h 78"/>
                  <a:gd name="T18" fmla="*/ 42 w 137"/>
                  <a:gd name="T19" fmla="*/ 39 h 78"/>
                  <a:gd name="T20" fmla="*/ 69 w 137"/>
                  <a:gd name="T21" fmla="*/ 29 h 78"/>
                  <a:gd name="T22" fmla="*/ 96 w 137"/>
                  <a:gd name="T23" fmla="*/ 39 h 78"/>
                  <a:gd name="T24" fmla="*/ 106 w 137"/>
                  <a:gd name="T25" fmla="*/ 65 h 78"/>
                  <a:gd name="T26" fmla="*/ 106 w 137"/>
                  <a:gd name="T27" fmla="*/ 78 h 78"/>
                  <a:gd name="T28" fmla="*/ 137 w 137"/>
                  <a:gd name="T29"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7" h="78">
                    <a:moveTo>
                      <a:pt x="137" y="74"/>
                    </a:moveTo>
                    <a:cubicBezTo>
                      <a:pt x="137" y="65"/>
                      <a:pt x="137" y="65"/>
                      <a:pt x="137" y="65"/>
                    </a:cubicBezTo>
                    <a:cubicBezTo>
                      <a:pt x="137" y="48"/>
                      <a:pt x="131" y="31"/>
                      <a:pt x="120" y="20"/>
                    </a:cubicBezTo>
                    <a:cubicBezTo>
                      <a:pt x="109" y="8"/>
                      <a:pt x="86" y="0"/>
                      <a:pt x="69" y="0"/>
                    </a:cubicBezTo>
                    <a:cubicBezTo>
                      <a:pt x="52" y="0"/>
                      <a:pt x="28" y="8"/>
                      <a:pt x="18" y="20"/>
                    </a:cubicBezTo>
                    <a:cubicBezTo>
                      <a:pt x="7" y="31"/>
                      <a:pt x="0" y="48"/>
                      <a:pt x="0" y="65"/>
                    </a:cubicBezTo>
                    <a:cubicBezTo>
                      <a:pt x="0" y="74"/>
                      <a:pt x="0" y="74"/>
                      <a:pt x="0" y="74"/>
                    </a:cubicBezTo>
                    <a:cubicBezTo>
                      <a:pt x="32" y="78"/>
                      <a:pt x="32" y="78"/>
                      <a:pt x="32" y="78"/>
                    </a:cubicBezTo>
                    <a:cubicBezTo>
                      <a:pt x="32" y="70"/>
                      <a:pt x="32" y="70"/>
                      <a:pt x="32" y="70"/>
                    </a:cubicBezTo>
                    <a:cubicBezTo>
                      <a:pt x="32" y="59"/>
                      <a:pt x="36" y="46"/>
                      <a:pt x="42" y="39"/>
                    </a:cubicBezTo>
                    <a:cubicBezTo>
                      <a:pt x="48" y="33"/>
                      <a:pt x="60" y="29"/>
                      <a:pt x="69" y="29"/>
                    </a:cubicBezTo>
                    <a:cubicBezTo>
                      <a:pt x="77" y="29"/>
                      <a:pt x="90" y="33"/>
                      <a:pt x="96" y="39"/>
                    </a:cubicBezTo>
                    <a:cubicBezTo>
                      <a:pt x="102" y="46"/>
                      <a:pt x="106" y="55"/>
                      <a:pt x="106" y="65"/>
                    </a:cubicBezTo>
                    <a:cubicBezTo>
                      <a:pt x="106" y="78"/>
                      <a:pt x="106" y="78"/>
                      <a:pt x="106" y="78"/>
                    </a:cubicBezTo>
                    <a:cubicBezTo>
                      <a:pt x="137" y="74"/>
                      <a:pt x="137" y="74"/>
                      <a:pt x="137" y="74"/>
                    </a:cubicBezTo>
                  </a:path>
                </a:pathLst>
              </a:custGeom>
              <a:solidFill>
                <a:srgbClr val="9FA0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7"/>
              <p:cNvSpPr>
                <a:spLocks/>
              </p:cNvSpPr>
              <p:nvPr/>
            </p:nvSpPr>
            <p:spPr bwMode="auto">
              <a:xfrm>
                <a:off x="12827000" y="4926013"/>
                <a:ext cx="673100" cy="473075"/>
              </a:xfrm>
              <a:custGeom>
                <a:avLst/>
                <a:gdLst>
                  <a:gd name="T0" fmla="*/ 21 w 179"/>
                  <a:gd name="T1" fmla="*/ 0 h 126"/>
                  <a:gd name="T2" fmla="*/ 0 w 179"/>
                  <a:gd name="T3" fmla="*/ 21 h 126"/>
                  <a:gd name="T4" fmla="*/ 0 w 179"/>
                  <a:gd name="T5" fmla="*/ 105 h 126"/>
                  <a:gd name="T6" fmla="*/ 19 w 179"/>
                  <a:gd name="T7" fmla="*/ 126 h 126"/>
                  <a:gd name="T8" fmla="*/ 161 w 179"/>
                  <a:gd name="T9" fmla="*/ 126 h 126"/>
                  <a:gd name="T10" fmla="*/ 179 w 179"/>
                  <a:gd name="T11" fmla="*/ 105 h 126"/>
                  <a:gd name="T12" fmla="*/ 179 w 179"/>
                  <a:gd name="T13" fmla="*/ 21 h 126"/>
                  <a:gd name="T14" fmla="*/ 158 w 179"/>
                  <a:gd name="T15" fmla="*/ 0 h 126"/>
                  <a:gd name="T16" fmla="*/ 21 w 179"/>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26">
                    <a:moveTo>
                      <a:pt x="21" y="0"/>
                    </a:moveTo>
                    <a:cubicBezTo>
                      <a:pt x="6" y="0"/>
                      <a:pt x="0" y="9"/>
                      <a:pt x="0" y="21"/>
                    </a:cubicBezTo>
                    <a:cubicBezTo>
                      <a:pt x="0" y="105"/>
                      <a:pt x="0" y="105"/>
                      <a:pt x="0" y="105"/>
                    </a:cubicBezTo>
                    <a:cubicBezTo>
                      <a:pt x="0" y="115"/>
                      <a:pt x="7" y="126"/>
                      <a:pt x="19" y="126"/>
                    </a:cubicBezTo>
                    <a:cubicBezTo>
                      <a:pt x="161" y="126"/>
                      <a:pt x="161" y="126"/>
                      <a:pt x="161" y="126"/>
                    </a:cubicBezTo>
                    <a:cubicBezTo>
                      <a:pt x="175" y="126"/>
                      <a:pt x="179" y="115"/>
                      <a:pt x="179" y="105"/>
                    </a:cubicBezTo>
                    <a:cubicBezTo>
                      <a:pt x="179" y="21"/>
                      <a:pt x="179" y="21"/>
                      <a:pt x="179" y="21"/>
                    </a:cubicBezTo>
                    <a:cubicBezTo>
                      <a:pt x="179" y="11"/>
                      <a:pt x="175" y="0"/>
                      <a:pt x="158" y="0"/>
                    </a:cubicBezTo>
                    <a:cubicBezTo>
                      <a:pt x="21" y="0"/>
                      <a:pt x="21" y="0"/>
                      <a:pt x="21" y="0"/>
                    </a:cubicBezTo>
                  </a:path>
                </a:pathLst>
              </a:custGeom>
              <a:solidFill>
                <a:srgbClr val="5BB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8"/>
              <p:cNvSpPr>
                <a:spLocks/>
              </p:cNvSpPr>
              <p:nvPr/>
            </p:nvSpPr>
            <p:spPr bwMode="auto">
              <a:xfrm>
                <a:off x="12827000" y="4926013"/>
                <a:ext cx="474663" cy="473075"/>
              </a:xfrm>
              <a:custGeom>
                <a:avLst/>
                <a:gdLst>
                  <a:gd name="T0" fmla="*/ 126 w 126"/>
                  <a:gd name="T1" fmla="*/ 0 h 126"/>
                  <a:gd name="T2" fmla="*/ 53 w 126"/>
                  <a:gd name="T3" fmla="*/ 0 h 126"/>
                  <a:gd name="T4" fmla="*/ 21 w 126"/>
                  <a:gd name="T5" fmla="*/ 0 h 126"/>
                  <a:gd name="T6" fmla="*/ 21 w 126"/>
                  <a:gd name="T7" fmla="*/ 0 h 126"/>
                  <a:gd name="T8" fmla="*/ 0 w 126"/>
                  <a:gd name="T9" fmla="*/ 21 h 126"/>
                  <a:gd name="T10" fmla="*/ 0 w 126"/>
                  <a:gd name="T11" fmla="*/ 105 h 126"/>
                  <a:gd name="T12" fmla="*/ 19 w 126"/>
                  <a:gd name="T13" fmla="*/ 126 h 126"/>
                  <a:gd name="T14" fmla="*/ 45 w 126"/>
                  <a:gd name="T15" fmla="*/ 126 h 126"/>
                  <a:gd name="T16" fmla="*/ 126 w 126"/>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26">
                    <a:moveTo>
                      <a:pt x="126" y="0"/>
                    </a:moveTo>
                    <a:cubicBezTo>
                      <a:pt x="53" y="0"/>
                      <a:pt x="53" y="0"/>
                      <a:pt x="53" y="0"/>
                    </a:cubicBezTo>
                    <a:cubicBezTo>
                      <a:pt x="21" y="0"/>
                      <a:pt x="21" y="0"/>
                      <a:pt x="21" y="0"/>
                    </a:cubicBezTo>
                    <a:cubicBezTo>
                      <a:pt x="21" y="0"/>
                      <a:pt x="21" y="0"/>
                      <a:pt x="21" y="0"/>
                    </a:cubicBezTo>
                    <a:cubicBezTo>
                      <a:pt x="6" y="0"/>
                      <a:pt x="0" y="9"/>
                      <a:pt x="0" y="21"/>
                    </a:cubicBezTo>
                    <a:cubicBezTo>
                      <a:pt x="0" y="105"/>
                      <a:pt x="0" y="105"/>
                      <a:pt x="0" y="105"/>
                    </a:cubicBezTo>
                    <a:cubicBezTo>
                      <a:pt x="0" y="115"/>
                      <a:pt x="7" y="126"/>
                      <a:pt x="19" y="126"/>
                    </a:cubicBezTo>
                    <a:cubicBezTo>
                      <a:pt x="45" y="126"/>
                      <a:pt x="45" y="126"/>
                      <a:pt x="45" y="126"/>
                    </a:cubicBezTo>
                    <a:cubicBezTo>
                      <a:pt x="126" y="0"/>
                      <a:pt x="126" y="0"/>
                      <a:pt x="126" y="0"/>
                    </a:cubicBezTo>
                  </a:path>
                </a:pathLst>
              </a:custGeom>
              <a:solidFill>
                <a:srgbClr val="77B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9"/>
              <p:cNvSpPr>
                <a:spLocks noEditPoints="1"/>
              </p:cNvSpPr>
              <p:nvPr/>
            </p:nvSpPr>
            <p:spPr bwMode="auto">
              <a:xfrm>
                <a:off x="12912725" y="4967288"/>
                <a:ext cx="496888" cy="390525"/>
              </a:xfrm>
              <a:custGeom>
                <a:avLst/>
                <a:gdLst>
                  <a:gd name="T0" fmla="*/ 102 w 313"/>
                  <a:gd name="T1" fmla="*/ 57 h 246"/>
                  <a:gd name="T2" fmla="*/ 157 w 313"/>
                  <a:gd name="T3" fmla="*/ 0 h 246"/>
                  <a:gd name="T4" fmla="*/ 211 w 313"/>
                  <a:gd name="T5" fmla="*/ 57 h 246"/>
                  <a:gd name="T6" fmla="*/ 173 w 313"/>
                  <a:gd name="T7" fmla="*/ 57 h 246"/>
                  <a:gd name="T8" fmla="*/ 173 w 313"/>
                  <a:gd name="T9" fmla="*/ 95 h 246"/>
                  <a:gd name="T10" fmla="*/ 140 w 313"/>
                  <a:gd name="T11" fmla="*/ 95 h 246"/>
                  <a:gd name="T12" fmla="*/ 140 w 313"/>
                  <a:gd name="T13" fmla="*/ 57 h 246"/>
                  <a:gd name="T14" fmla="*/ 102 w 313"/>
                  <a:gd name="T15" fmla="*/ 57 h 246"/>
                  <a:gd name="T16" fmla="*/ 0 w 313"/>
                  <a:gd name="T17" fmla="*/ 140 h 246"/>
                  <a:gd name="T18" fmla="*/ 0 w 313"/>
                  <a:gd name="T19" fmla="*/ 106 h 246"/>
                  <a:gd name="T20" fmla="*/ 57 w 313"/>
                  <a:gd name="T21" fmla="*/ 106 h 246"/>
                  <a:gd name="T22" fmla="*/ 57 w 313"/>
                  <a:gd name="T23" fmla="*/ 68 h 246"/>
                  <a:gd name="T24" fmla="*/ 109 w 313"/>
                  <a:gd name="T25" fmla="*/ 123 h 246"/>
                  <a:gd name="T26" fmla="*/ 57 w 313"/>
                  <a:gd name="T27" fmla="*/ 175 h 246"/>
                  <a:gd name="T28" fmla="*/ 57 w 313"/>
                  <a:gd name="T29" fmla="*/ 137 h 246"/>
                  <a:gd name="T30" fmla="*/ 0 w 313"/>
                  <a:gd name="T31" fmla="*/ 137 h 246"/>
                  <a:gd name="T32" fmla="*/ 0 w 313"/>
                  <a:gd name="T33" fmla="*/ 140 h 246"/>
                  <a:gd name="T34" fmla="*/ 157 w 313"/>
                  <a:gd name="T35" fmla="*/ 246 h 246"/>
                  <a:gd name="T36" fmla="*/ 100 w 313"/>
                  <a:gd name="T37" fmla="*/ 189 h 246"/>
                  <a:gd name="T38" fmla="*/ 140 w 313"/>
                  <a:gd name="T39" fmla="*/ 189 h 246"/>
                  <a:gd name="T40" fmla="*/ 140 w 313"/>
                  <a:gd name="T41" fmla="*/ 151 h 246"/>
                  <a:gd name="T42" fmla="*/ 173 w 313"/>
                  <a:gd name="T43" fmla="*/ 151 h 246"/>
                  <a:gd name="T44" fmla="*/ 173 w 313"/>
                  <a:gd name="T45" fmla="*/ 189 h 246"/>
                  <a:gd name="T46" fmla="*/ 214 w 313"/>
                  <a:gd name="T47" fmla="*/ 189 h 246"/>
                  <a:gd name="T48" fmla="*/ 157 w 313"/>
                  <a:gd name="T49" fmla="*/ 246 h 246"/>
                  <a:gd name="T50" fmla="*/ 313 w 313"/>
                  <a:gd name="T51" fmla="*/ 140 h 246"/>
                  <a:gd name="T52" fmla="*/ 256 w 313"/>
                  <a:gd name="T53" fmla="*/ 140 h 246"/>
                  <a:gd name="T54" fmla="*/ 256 w 313"/>
                  <a:gd name="T55" fmla="*/ 178 h 246"/>
                  <a:gd name="T56" fmla="*/ 202 w 313"/>
                  <a:gd name="T57" fmla="*/ 123 h 246"/>
                  <a:gd name="T58" fmla="*/ 256 w 313"/>
                  <a:gd name="T59" fmla="*/ 68 h 246"/>
                  <a:gd name="T60" fmla="*/ 256 w 313"/>
                  <a:gd name="T61" fmla="*/ 106 h 246"/>
                  <a:gd name="T62" fmla="*/ 313 w 313"/>
                  <a:gd name="T63" fmla="*/ 106 h 246"/>
                  <a:gd name="T64" fmla="*/ 313 w 313"/>
                  <a:gd name="T65"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3" h="246">
                    <a:moveTo>
                      <a:pt x="102" y="57"/>
                    </a:moveTo>
                    <a:lnTo>
                      <a:pt x="157" y="0"/>
                    </a:lnTo>
                    <a:lnTo>
                      <a:pt x="211" y="57"/>
                    </a:lnTo>
                    <a:lnTo>
                      <a:pt x="173" y="57"/>
                    </a:lnTo>
                    <a:lnTo>
                      <a:pt x="173" y="95"/>
                    </a:lnTo>
                    <a:lnTo>
                      <a:pt x="140" y="95"/>
                    </a:lnTo>
                    <a:lnTo>
                      <a:pt x="140" y="57"/>
                    </a:lnTo>
                    <a:lnTo>
                      <a:pt x="102" y="57"/>
                    </a:lnTo>
                    <a:close/>
                    <a:moveTo>
                      <a:pt x="0" y="140"/>
                    </a:moveTo>
                    <a:lnTo>
                      <a:pt x="0" y="106"/>
                    </a:lnTo>
                    <a:lnTo>
                      <a:pt x="57" y="106"/>
                    </a:lnTo>
                    <a:lnTo>
                      <a:pt x="57" y="68"/>
                    </a:lnTo>
                    <a:lnTo>
                      <a:pt x="109" y="123"/>
                    </a:lnTo>
                    <a:lnTo>
                      <a:pt x="57" y="175"/>
                    </a:lnTo>
                    <a:lnTo>
                      <a:pt x="57" y="137"/>
                    </a:lnTo>
                    <a:lnTo>
                      <a:pt x="0" y="137"/>
                    </a:lnTo>
                    <a:lnTo>
                      <a:pt x="0" y="140"/>
                    </a:lnTo>
                    <a:close/>
                    <a:moveTo>
                      <a:pt x="157" y="246"/>
                    </a:moveTo>
                    <a:lnTo>
                      <a:pt x="100" y="189"/>
                    </a:lnTo>
                    <a:lnTo>
                      <a:pt x="140" y="189"/>
                    </a:lnTo>
                    <a:lnTo>
                      <a:pt x="140" y="151"/>
                    </a:lnTo>
                    <a:lnTo>
                      <a:pt x="173" y="151"/>
                    </a:lnTo>
                    <a:lnTo>
                      <a:pt x="173" y="189"/>
                    </a:lnTo>
                    <a:lnTo>
                      <a:pt x="214" y="189"/>
                    </a:lnTo>
                    <a:lnTo>
                      <a:pt x="157" y="246"/>
                    </a:lnTo>
                    <a:close/>
                    <a:moveTo>
                      <a:pt x="313" y="140"/>
                    </a:moveTo>
                    <a:lnTo>
                      <a:pt x="256" y="140"/>
                    </a:lnTo>
                    <a:lnTo>
                      <a:pt x="256" y="178"/>
                    </a:lnTo>
                    <a:lnTo>
                      <a:pt x="202" y="123"/>
                    </a:lnTo>
                    <a:lnTo>
                      <a:pt x="256" y="68"/>
                    </a:lnTo>
                    <a:lnTo>
                      <a:pt x="256" y="106"/>
                    </a:lnTo>
                    <a:lnTo>
                      <a:pt x="313" y="106"/>
                    </a:lnTo>
                    <a:lnTo>
                      <a:pt x="313"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p:cNvGrpSpPr/>
            <p:nvPr/>
          </p:nvGrpSpPr>
          <p:grpSpPr>
            <a:xfrm>
              <a:off x="9024154" y="1476506"/>
              <a:ext cx="370294" cy="342544"/>
              <a:chOff x="8398638" y="3056398"/>
              <a:chExt cx="370294" cy="342544"/>
            </a:xfrm>
          </p:grpSpPr>
          <p:grpSp>
            <p:nvGrpSpPr>
              <p:cNvPr id="28" name="Group 27"/>
              <p:cNvGrpSpPr/>
              <p:nvPr/>
            </p:nvGrpSpPr>
            <p:grpSpPr>
              <a:xfrm>
                <a:off x="8398638" y="3056398"/>
                <a:ext cx="301516" cy="277980"/>
                <a:chOff x="12815888" y="2263775"/>
                <a:chExt cx="752475" cy="693738"/>
              </a:xfrm>
            </p:grpSpPr>
            <p:sp>
              <p:nvSpPr>
                <p:cNvPr id="41" name="Freeform 15"/>
                <p:cNvSpPr>
                  <a:spLocks/>
                </p:cNvSpPr>
                <p:nvPr/>
              </p:nvSpPr>
              <p:spPr bwMode="auto">
                <a:xfrm>
                  <a:off x="12947650" y="2814638"/>
                  <a:ext cx="488950" cy="142875"/>
                </a:xfrm>
                <a:custGeom>
                  <a:avLst/>
                  <a:gdLst>
                    <a:gd name="T0" fmla="*/ 95 w 130"/>
                    <a:gd name="T1" fmla="*/ 0 h 38"/>
                    <a:gd name="T2" fmla="*/ 90 w 130"/>
                    <a:gd name="T3" fmla="*/ 0 h 38"/>
                    <a:gd name="T4" fmla="*/ 43 w 130"/>
                    <a:gd name="T5" fmla="*/ 0 h 38"/>
                    <a:gd name="T6" fmla="*/ 40 w 130"/>
                    <a:gd name="T7" fmla="*/ 0 h 38"/>
                    <a:gd name="T8" fmla="*/ 0 w 130"/>
                    <a:gd name="T9" fmla="*/ 26 h 38"/>
                    <a:gd name="T10" fmla="*/ 0 w 130"/>
                    <a:gd name="T11" fmla="*/ 38 h 38"/>
                    <a:gd name="T12" fmla="*/ 48 w 130"/>
                    <a:gd name="T13" fmla="*/ 38 h 38"/>
                    <a:gd name="T14" fmla="*/ 84 w 130"/>
                    <a:gd name="T15" fmla="*/ 38 h 38"/>
                    <a:gd name="T16" fmla="*/ 130 w 130"/>
                    <a:gd name="T17" fmla="*/ 38 h 38"/>
                    <a:gd name="T18" fmla="*/ 130 w 130"/>
                    <a:gd name="T19" fmla="*/ 26 h 38"/>
                    <a:gd name="T20" fmla="*/ 95 w 130"/>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38">
                      <a:moveTo>
                        <a:pt x="95" y="0"/>
                      </a:moveTo>
                      <a:cubicBezTo>
                        <a:pt x="90" y="0"/>
                        <a:pt x="90" y="0"/>
                        <a:pt x="90" y="0"/>
                      </a:cubicBezTo>
                      <a:cubicBezTo>
                        <a:pt x="43" y="0"/>
                        <a:pt x="43" y="0"/>
                        <a:pt x="43" y="0"/>
                      </a:cubicBezTo>
                      <a:cubicBezTo>
                        <a:pt x="40" y="0"/>
                        <a:pt x="40" y="0"/>
                        <a:pt x="40" y="0"/>
                      </a:cubicBezTo>
                      <a:cubicBezTo>
                        <a:pt x="47" y="23"/>
                        <a:pt x="38" y="26"/>
                        <a:pt x="0" y="26"/>
                      </a:cubicBezTo>
                      <a:cubicBezTo>
                        <a:pt x="0" y="38"/>
                        <a:pt x="0" y="38"/>
                        <a:pt x="0" y="38"/>
                      </a:cubicBezTo>
                      <a:cubicBezTo>
                        <a:pt x="48" y="38"/>
                        <a:pt x="48" y="38"/>
                        <a:pt x="48" y="38"/>
                      </a:cubicBezTo>
                      <a:cubicBezTo>
                        <a:pt x="84" y="38"/>
                        <a:pt x="84" y="38"/>
                        <a:pt x="84" y="38"/>
                      </a:cubicBezTo>
                      <a:cubicBezTo>
                        <a:pt x="130" y="38"/>
                        <a:pt x="130" y="38"/>
                        <a:pt x="130" y="38"/>
                      </a:cubicBezTo>
                      <a:cubicBezTo>
                        <a:pt x="130" y="26"/>
                        <a:pt x="130" y="26"/>
                        <a:pt x="130" y="26"/>
                      </a:cubicBezTo>
                      <a:cubicBezTo>
                        <a:pt x="92" y="26"/>
                        <a:pt x="88" y="23"/>
                        <a:pt x="95" y="0"/>
                      </a:cubicBezTo>
                      <a:close/>
                    </a:path>
                  </a:pathLst>
                </a:custGeom>
                <a:solidFill>
                  <a:srgbClr val="7C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6"/>
                <p:cNvSpPr>
                  <a:spLocks noEditPoints="1"/>
                </p:cNvSpPr>
                <p:nvPr/>
              </p:nvSpPr>
              <p:spPr bwMode="auto">
                <a:xfrm>
                  <a:off x="12815888" y="2263775"/>
                  <a:ext cx="752475" cy="550863"/>
                </a:xfrm>
                <a:custGeom>
                  <a:avLst/>
                  <a:gdLst>
                    <a:gd name="T0" fmla="*/ 188 w 200"/>
                    <a:gd name="T1" fmla="*/ 0 h 146"/>
                    <a:gd name="T2" fmla="*/ 11 w 200"/>
                    <a:gd name="T3" fmla="*/ 0 h 146"/>
                    <a:gd name="T4" fmla="*/ 0 w 200"/>
                    <a:gd name="T5" fmla="*/ 12 h 146"/>
                    <a:gd name="T6" fmla="*/ 0 w 200"/>
                    <a:gd name="T7" fmla="*/ 135 h 146"/>
                    <a:gd name="T8" fmla="*/ 11 w 200"/>
                    <a:gd name="T9" fmla="*/ 146 h 146"/>
                    <a:gd name="T10" fmla="*/ 188 w 200"/>
                    <a:gd name="T11" fmla="*/ 146 h 146"/>
                    <a:gd name="T12" fmla="*/ 200 w 200"/>
                    <a:gd name="T13" fmla="*/ 135 h 146"/>
                    <a:gd name="T14" fmla="*/ 200 w 200"/>
                    <a:gd name="T15" fmla="*/ 12 h 146"/>
                    <a:gd name="T16" fmla="*/ 188 w 200"/>
                    <a:gd name="T17" fmla="*/ 0 h 146"/>
                    <a:gd name="T18" fmla="*/ 185 w 200"/>
                    <a:gd name="T19" fmla="*/ 16 h 146"/>
                    <a:gd name="T20" fmla="*/ 185 w 200"/>
                    <a:gd name="T21" fmla="*/ 130 h 146"/>
                    <a:gd name="T22" fmla="*/ 15 w 200"/>
                    <a:gd name="T23" fmla="*/ 130 h 146"/>
                    <a:gd name="T24" fmla="*/ 15 w 200"/>
                    <a:gd name="T25" fmla="*/ 16 h 146"/>
                    <a:gd name="T26" fmla="*/ 185 w 200"/>
                    <a:gd name="T27" fmla="*/ 15 h 146"/>
                    <a:gd name="T28" fmla="*/ 185 w 200"/>
                    <a:gd name="T29" fmla="*/ 1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146">
                      <a:moveTo>
                        <a:pt x="188" y="0"/>
                      </a:moveTo>
                      <a:cubicBezTo>
                        <a:pt x="11" y="0"/>
                        <a:pt x="11" y="0"/>
                        <a:pt x="11" y="0"/>
                      </a:cubicBezTo>
                      <a:cubicBezTo>
                        <a:pt x="5" y="0"/>
                        <a:pt x="0" y="6"/>
                        <a:pt x="0" y="12"/>
                      </a:cubicBezTo>
                      <a:cubicBezTo>
                        <a:pt x="0" y="135"/>
                        <a:pt x="0" y="135"/>
                        <a:pt x="0" y="135"/>
                      </a:cubicBezTo>
                      <a:cubicBezTo>
                        <a:pt x="0" y="141"/>
                        <a:pt x="5" y="146"/>
                        <a:pt x="11" y="146"/>
                      </a:cubicBezTo>
                      <a:cubicBezTo>
                        <a:pt x="188" y="146"/>
                        <a:pt x="188" y="146"/>
                        <a:pt x="188" y="146"/>
                      </a:cubicBezTo>
                      <a:cubicBezTo>
                        <a:pt x="194" y="146"/>
                        <a:pt x="200" y="141"/>
                        <a:pt x="200" y="135"/>
                      </a:cubicBezTo>
                      <a:cubicBezTo>
                        <a:pt x="200" y="12"/>
                        <a:pt x="200" y="12"/>
                        <a:pt x="200" y="12"/>
                      </a:cubicBezTo>
                      <a:cubicBezTo>
                        <a:pt x="200" y="6"/>
                        <a:pt x="194" y="0"/>
                        <a:pt x="188" y="0"/>
                      </a:cubicBezTo>
                      <a:close/>
                      <a:moveTo>
                        <a:pt x="185" y="16"/>
                      </a:moveTo>
                      <a:cubicBezTo>
                        <a:pt x="185" y="130"/>
                        <a:pt x="185" y="130"/>
                        <a:pt x="185" y="130"/>
                      </a:cubicBezTo>
                      <a:cubicBezTo>
                        <a:pt x="15" y="130"/>
                        <a:pt x="15" y="130"/>
                        <a:pt x="15" y="130"/>
                      </a:cubicBezTo>
                      <a:cubicBezTo>
                        <a:pt x="15" y="16"/>
                        <a:pt x="15" y="16"/>
                        <a:pt x="15" y="16"/>
                      </a:cubicBezTo>
                      <a:cubicBezTo>
                        <a:pt x="185" y="15"/>
                        <a:pt x="185" y="15"/>
                        <a:pt x="185" y="15"/>
                      </a:cubicBezTo>
                      <a:lnTo>
                        <a:pt x="185" y="16"/>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7"/>
                <p:cNvSpPr>
                  <a:spLocks/>
                </p:cNvSpPr>
                <p:nvPr/>
              </p:nvSpPr>
              <p:spPr bwMode="auto">
                <a:xfrm>
                  <a:off x="12871450" y="2324100"/>
                  <a:ext cx="639763" cy="433388"/>
                </a:xfrm>
                <a:custGeom>
                  <a:avLst/>
                  <a:gdLst>
                    <a:gd name="T0" fmla="*/ 403 w 403"/>
                    <a:gd name="T1" fmla="*/ 0 h 273"/>
                    <a:gd name="T2" fmla="*/ 403 w 403"/>
                    <a:gd name="T3" fmla="*/ 273 h 273"/>
                    <a:gd name="T4" fmla="*/ 0 w 403"/>
                    <a:gd name="T5" fmla="*/ 273 h 273"/>
                    <a:gd name="T6" fmla="*/ 0 w 403"/>
                    <a:gd name="T7" fmla="*/ 0 h 273"/>
                    <a:gd name="T8" fmla="*/ 403 w 403"/>
                    <a:gd name="T9" fmla="*/ 0 h 273"/>
                    <a:gd name="T10" fmla="*/ 403 w 403"/>
                    <a:gd name="T11" fmla="*/ 0 h 273"/>
                  </a:gdLst>
                  <a:ahLst/>
                  <a:cxnLst>
                    <a:cxn ang="0">
                      <a:pos x="T0" y="T1"/>
                    </a:cxn>
                    <a:cxn ang="0">
                      <a:pos x="T2" y="T3"/>
                    </a:cxn>
                    <a:cxn ang="0">
                      <a:pos x="T4" y="T5"/>
                    </a:cxn>
                    <a:cxn ang="0">
                      <a:pos x="T6" y="T7"/>
                    </a:cxn>
                    <a:cxn ang="0">
                      <a:pos x="T8" y="T9"/>
                    </a:cxn>
                    <a:cxn ang="0">
                      <a:pos x="T10" y="T11"/>
                    </a:cxn>
                  </a:cxnLst>
                  <a:rect l="0" t="0" r="r" b="b"/>
                  <a:pathLst>
                    <a:path w="403" h="273">
                      <a:moveTo>
                        <a:pt x="403" y="0"/>
                      </a:moveTo>
                      <a:lnTo>
                        <a:pt x="403" y="273"/>
                      </a:lnTo>
                      <a:lnTo>
                        <a:pt x="0" y="273"/>
                      </a:lnTo>
                      <a:lnTo>
                        <a:pt x="0" y="0"/>
                      </a:lnTo>
                      <a:lnTo>
                        <a:pt x="403" y="0"/>
                      </a:lnTo>
                      <a:lnTo>
                        <a:pt x="403" y="0"/>
                      </a:ln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8"/>
                <p:cNvSpPr>
                  <a:spLocks/>
                </p:cNvSpPr>
                <p:nvPr/>
              </p:nvSpPr>
              <p:spPr bwMode="auto">
                <a:xfrm>
                  <a:off x="12871450" y="2324100"/>
                  <a:ext cx="639763" cy="433388"/>
                </a:xfrm>
                <a:custGeom>
                  <a:avLst/>
                  <a:gdLst>
                    <a:gd name="T0" fmla="*/ 403 w 403"/>
                    <a:gd name="T1" fmla="*/ 0 h 273"/>
                    <a:gd name="T2" fmla="*/ 403 w 403"/>
                    <a:gd name="T3" fmla="*/ 273 h 273"/>
                    <a:gd name="T4" fmla="*/ 0 w 403"/>
                    <a:gd name="T5" fmla="*/ 273 h 273"/>
                    <a:gd name="T6" fmla="*/ 0 w 403"/>
                    <a:gd name="T7" fmla="*/ 0 h 273"/>
                    <a:gd name="T8" fmla="*/ 403 w 403"/>
                    <a:gd name="T9" fmla="*/ 0 h 273"/>
                    <a:gd name="T10" fmla="*/ 403 w 403"/>
                    <a:gd name="T11" fmla="*/ 0 h 273"/>
                  </a:gdLst>
                  <a:ahLst/>
                  <a:cxnLst>
                    <a:cxn ang="0">
                      <a:pos x="T0" y="T1"/>
                    </a:cxn>
                    <a:cxn ang="0">
                      <a:pos x="T2" y="T3"/>
                    </a:cxn>
                    <a:cxn ang="0">
                      <a:pos x="T4" y="T5"/>
                    </a:cxn>
                    <a:cxn ang="0">
                      <a:pos x="T6" y="T7"/>
                    </a:cxn>
                    <a:cxn ang="0">
                      <a:pos x="T8" y="T9"/>
                    </a:cxn>
                    <a:cxn ang="0">
                      <a:pos x="T10" y="T11"/>
                    </a:cxn>
                  </a:cxnLst>
                  <a:rect l="0" t="0" r="r" b="b"/>
                  <a:pathLst>
                    <a:path w="403" h="273">
                      <a:moveTo>
                        <a:pt x="403" y="0"/>
                      </a:moveTo>
                      <a:lnTo>
                        <a:pt x="403" y="273"/>
                      </a:lnTo>
                      <a:lnTo>
                        <a:pt x="0" y="273"/>
                      </a:lnTo>
                      <a:lnTo>
                        <a:pt x="0" y="0"/>
                      </a:lnTo>
                      <a:lnTo>
                        <a:pt x="403" y="0"/>
                      </a:lnTo>
                      <a:lnTo>
                        <a:pt x="4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9"/>
                <p:cNvSpPr>
                  <a:spLocks/>
                </p:cNvSpPr>
                <p:nvPr/>
              </p:nvSpPr>
              <p:spPr bwMode="auto">
                <a:xfrm>
                  <a:off x="12815888" y="2263775"/>
                  <a:ext cx="706438" cy="550863"/>
                </a:xfrm>
                <a:custGeom>
                  <a:avLst/>
                  <a:gdLst>
                    <a:gd name="T0" fmla="*/ 15 w 188"/>
                    <a:gd name="T1" fmla="*/ 131 h 146"/>
                    <a:gd name="T2" fmla="*/ 15 w 188"/>
                    <a:gd name="T3" fmla="*/ 131 h 146"/>
                    <a:gd name="T4" fmla="*/ 15 w 188"/>
                    <a:gd name="T5" fmla="*/ 16 h 146"/>
                    <a:gd name="T6" fmla="*/ 170 w 188"/>
                    <a:gd name="T7" fmla="*/ 16 h 146"/>
                    <a:gd name="T8" fmla="*/ 188 w 188"/>
                    <a:gd name="T9" fmla="*/ 0 h 146"/>
                    <a:gd name="T10" fmla="*/ 11 w 188"/>
                    <a:gd name="T11" fmla="*/ 0 h 146"/>
                    <a:gd name="T12" fmla="*/ 0 w 188"/>
                    <a:gd name="T13" fmla="*/ 12 h 146"/>
                    <a:gd name="T14" fmla="*/ 0 w 188"/>
                    <a:gd name="T15" fmla="*/ 135 h 146"/>
                    <a:gd name="T16" fmla="*/ 11 w 188"/>
                    <a:gd name="T17" fmla="*/ 146 h 146"/>
                    <a:gd name="T18" fmla="*/ 15 w 188"/>
                    <a:gd name="T19" fmla="*/ 146 h 146"/>
                    <a:gd name="T20" fmla="*/ 34 w 188"/>
                    <a:gd name="T21" fmla="*/ 131 h 146"/>
                    <a:gd name="T22" fmla="*/ 15 w 188"/>
                    <a:gd name="T23" fmla="*/ 1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46">
                      <a:moveTo>
                        <a:pt x="15" y="131"/>
                      </a:moveTo>
                      <a:cubicBezTo>
                        <a:pt x="15" y="131"/>
                        <a:pt x="15" y="131"/>
                        <a:pt x="15" y="131"/>
                      </a:cubicBezTo>
                      <a:cubicBezTo>
                        <a:pt x="15" y="16"/>
                        <a:pt x="15" y="16"/>
                        <a:pt x="15" y="16"/>
                      </a:cubicBezTo>
                      <a:cubicBezTo>
                        <a:pt x="170" y="16"/>
                        <a:pt x="170" y="16"/>
                        <a:pt x="170" y="16"/>
                      </a:cubicBezTo>
                      <a:cubicBezTo>
                        <a:pt x="188" y="0"/>
                        <a:pt x="188" y="0"/>
                        <a:pt x="188" y="0"/>
                      </a:cubicBezTo>
                      <a:cubicBezTo>
                        <a:pt x="11" y="0"/>
                        <a:pt x="11" y="0"/>
                        <a:pt x="11" y="0"/>
                      </a:cubicBezTo>
                      <a:cubicBezTo>
                        <a:pt x="5" y="0"/>
                        <a:pt x="0" y="6"/>
                        <a:pt x="0" y="12"/>
                      </a:cubicBezTo>
                      <a:cubicBezTo>
                        <a:pt x="0" y="135"/>
                        <a:pt x="0" y="135"/>
                        <a:pt x="0" y="135"/>
                      </a:cubicBezTo>
                      <a:cubicBezTo>
                        <a:pt x="0" y="141"/>
                        <a:pt x="5" y="146"/>
                        <a:pt x="11" y="146"/>
                      </a:cubicBezTo>
                      <a:cubicBezTo>
                        <a:pt x="15" y="146"/>
                        <a:pt x="15" y="146"/>
                        <a:pt x="15" y="146"/>
                      </a:cubicBezTo>
                      <a:cubicBezTo>
                        <a:pt x="34" y="131"/>
                        <a:pt x="34" y="131"/>
                        <a:pt x="34" y="131"/>
                      </a:cubicBezTo>
                      <a:lnTo>
                        <a:pt x="15" y="131"/>
                      </a:lnTo>
                      <a:close/>
                    </a:path>
                  </a:pathLst>
                </a:custGeom>
                <a:solidFill>
                  <a:srgbClr val="7C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0"/>
                <p:cNvSpPr>
                  <a:spLocks/>
                </p:cNvSpPr>
                <p:nvPr/>
              </p:nvSpPr>
              <p:spPr bwMode="auto">
                <a:xfrm>
                  <a:off x="12871450" y="2324100"/>
                  <a:ext cx="584200" cy="433388"/>
                </a:xfrm>
                <a:custGeom>
                  <a:avLst/>
                  <a:gdLst>
                    <a:gd name="T0" fmla="*/ 0 w 368"/>
                    <a:gd name="T1" fmla="*/ 273 h 273"/>
                    <a:gd name="T2" fmla="*/ 0 w 368"/>
                    <a:gd name="T3" fmla="*/ 273 h 273"/>
                    <a:gd name="T4" fmla="*/ 0 w 368"/>
                    <a:gd name="T5" fmla="*/ 0 h 273"/>
                    <a:gd name="T6" fmla="*/ 368 w 368"/>
                    <a:gd name="T7" fmla="*/ 0 h 273"/>
                    <a:gd name="T8" fmla="*/ 0 w 368"/>
                    <a:gd name="T9" fmla="*/ 0 h 273"/>
                    <a:gd name="T10" fmla="*/ 0 w 368"/>
                    <a:gd name="T11" fmla="*/ 273 h 273"/>
                  </a:gdLst>
                  <a:ahLst/>
                  <a:cxnLst>
                    <a:cxn ang="0">
                      <a:pos x="T0" y="T1"/>
                    </a:cxn>
                    <a:cxn ang="0">
                      <a:pos x="T2" y="T3"/>
                    </a:cxn>
                    <a:cxn ang="0">
                      <a:pos x="T4" y="T5"/>
                    </a:cxn>
                    <a:cxn ang="0">
                      <a:pos x="T6" y="T7"/>
                    </a:cxn>
                    <a:cxn ang="0">
                      <a:pos x="T8" y="T9"/>
                    </a:cxn>
                    <a:cxn ang="0">
                      <a:pos x="T10" y="T11"/>
                    </a:cxn>
                  </a:cxnLst>
                  <a:rect l="0" t="0" r="r" b="b"/>
                  <a:pathLst>
                    <a:path w="368" h="273">
                      <a:moveTo>
                        <a:pt x="0" y="273"/>
                      </a:moveTo>
                      <a:lnTo>
                        <a:pt x="0" y="273"/>
                      </a:lnTo>
                      <a:lnTo>
                        <a:pt x="0" y="0"/>
                      </a:lnTo>
                      <a:lnTo>
                        <a:pt x="368" y="0"/>
                      </a:lnTo>
                      <a:lnTo>
                        <a:pt x="0" y="0"/>
                      </a:lnTo>
                      <a:lnTo>
                        <a:pt x="0" y="273"/>
                      </a:lnTo>
                      <a:close/>
                    </a:path>
                  </a:pathLst>
                </a:custGeom>
                <a:solidFill>
                  <a:srgbClr val="5BB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21"/>
                <p:cNvSpPr>
                  <a:spLocks noChangeArrowheads="1"/>
                </p:cNvSpPr>
                <p:nvPr/>
              </p:nvSpPr>
              <p:spPr bwMode="auto">
                <a:xfrm>
                  <a:off x="12947650" y="2911475"/>
                  <a:ext cx="492125" cy="46038"/>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22"/>
                <p:cNvSpPr>
                  <a:spLocks noChangeArrowheads="1"/>
                </p:cNvSpPr>
                <p:nvPr/>
              </p:nvSpPr>
              <p:spPr bwMode="auto">
                <a:xfrm>
                  <a:off x="13181013" y="2287588"/>
                  <a:ext cx="19050" cy="22225"/>
                </a:xfrm>
                <a:prstGeom prst="ellipse">
                  <a:avLst/>
                </a:prstGeom>
                <a:solidFill>
                  <a:srgbClr val="BAC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3"/>
                <p:cNvSpPr>
                  <a:spLocks/>
                </p:cNvSpPr>
                <p:nvPr/>
              </p:nvSpPr>
              <p:spPr bwMode="auto">
                <a:xfrm>
                  <a:off x="13055600" y="2373313"/>
                  <a:ext cx="271463" cy="158750"/>
                </a:xfrm>
                <a:custGeom>
                  <a:avLst/>
                  <a:gdLst>
                    <a:gd name="T0" fmla="*/ 37 w 72"/>
                    <a:gd name="T1" fmla="*/ 0 h 42"/>
                    <a:gd name="T2" fmla="*/ 35 w 72"/>
                    <a:gd name="T3" fmla="*/ 0 h 42"/>
                    <a:gd name="T4" fmla="*/ 1 w 72"/>
                    <a:gd name="T5" fmla="*/ 20 h 42"/>
                    <a:gd name="T6" fmla="*/ 0 w 72"/>
                    <a:gd name="T7" fmla="*/ 21 h 42"/>
                    <a:gd name="T8" fmla="*/ 1 w 72"/>
                    <a:gd name="T9" fmla="*/ 22 h 42"/>
                    <a:gd name="T10" fmla="*/ 36 w 72"/>
                    <a:gd name="T11" fmla="*/ 42 h 42"/>
                    <a:gd name="T12" fmla="*/ 36 w 72"/>
                    <a:gd name="T13" fmla="*/ 42 h 42"/>
                    <a:gd name="T14" fmla="*/ 37 w 72"/>
                    <a:gd name="T15" fmla="*/ 42 h 42"/>
                    <a:gd name="T16" fmla="*/ 72 w 72"/>
                    <a:gd name="T17" fmla="*/ 22 h 42"/>
                    <a:gd name="T18" fmla="*/ 72 w 72"/>
                    <a:gd name="T19" fmla="*/ 21 h 42"/>
                    <a:gd name="T20" fmla="*/ 72 w 72"/>
                    <a:gd name="T21" fmla="*/ 21 h 42"/>
                    <a:gd name="T22" fmla="*/ 37 w 72"/>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42">
                      <a:moveTo>
                        <a:pt x="37" y="0"/>
                      </a:moveTo>
                      <a:cubicBezTo>
                        <a:pt x="36" y="0"/>
                        <a:pt x="36" y="0"/>
                        <a:pt x="35" y="0"/>
                      </a:cubicBezTo>
                      <a:cubicBezTo>
                        <a:pt x="1" y="20"/>
                        <a:pt x="1" y="20"/>
                        <a:pt x="1" y="20"/>
                      </a:cubicBezTo>
                      <a:cubicBezTo>
                        <a:pt x="1" y="20"/>
                        <a:pt x="0" y="21"/>
                        <a:pt x="0" y="21"/>
                      </a:cubicBezTo>
                      <a:cubicBezTo>
                        <a:pt x="0" y="21"/>
                        <a:pt x="0" y="22"/>
                        <a:pt x="1" y="22"/>
                      </a:cubicBezTo>
                      <a:cubicBezTo>
                        <a:pt x="36" y="42"/>
                        <a:pt x="36" y="42"/>
                        <a:pt x="36" y="42"/>
                      </a:cubicBezTo>
                      <a:cubicBezTo>
                        <a:pt x="36" y="42"/>
                        <a:pt x="36" y="42"/>
                        <a:pt x="36" y="42"/>
                      </a:cubicBezTo>
                      <a:cubicBezTo>
                        <a:pt x="36" y="42"/>
                        <a:pt x="37" y="42"/>
                        <a:pt x="37" y="42"/>
                      </a:cubicBezTo>
                      <a:cubicBezTo>
                        <a:pt x="72" y="22"/>
                        <a:pt x="72" y="22"/>
                        <a:pt x="72" y="22"/>
                      </a:cubicBezTo>
                      <a:cubicBezTo>
                        <a:pt x="72" y="22"/>
                        <a:pt x="72" y="22"/>
                        <a:pt x="72" y="21"/>
                      </a:cubicBezTo>
                      <a:cubicBezTo>
                        <a:pt x="72" y="21"/>
                        <a:pt x="72" y="21"/>
                        <a:pt x="72" y="21"/>
                      </a:cubicBezTo>
                      <a:cubicBezTo>
                        <a:pt x="37" y="0"/>
                        <a:pt x="37" y="0"/>
                        <a:pt x="37" y="0"/>
                      </a:cubicBezTo>
                    </a:path>
                  </a:pathLst>
                </a:custGeom>
                <a:solidFill>
                  <a:srgbClr val="EAF6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4"/>
                <p:cNvSpPr>
                  <a:spLocks/>
                </p:cNvSpPr>
                <p:nvPr/>
              </p:nvSpPr>
              <p:spPr bwMode="auto">
                <a:xfrm>
                  <a:off x="13038138" y="2482850"/>
                  <a:ext cx="138113" cy="233363"/>
                </a:xfrm>
                <a:custGeom>
                  <a:avLst/>
                  <a:gdLst>
                    <a:gd name="T0" fmla="*/ 2 w 37"/>
                    <a:gd name="T1" fmla="*/ 0 h 62"/>
                    <a:gd name="T2" fmla="*/ 0 w 37"/>
                    <a:gd name="T3" fmla="*/ 0 h 62"/>
                    <a:gd name="T4" fmla="*/ 0 w 37"/>
                    <a:gd name="T5" fmla="*/ 1 h 62"/>
                    <a:gd name="T6" fmla="*/ 0 w 37"/>
                    <a:gd name="T7" fmla="*/ 42 h 62"/>
                    <a:gd name="T8" fmla="*/ 0 w 37"/>
                    <a:gd name="T9" fmla="*/ 42 h 62"/>
                    <a:gd name="T10" fmla="*/ 36 w 37"/>
                    <a:gd name="T11" fmla="*/ 62 h 62"/>
                    <a:gd name="T12" fmla="*/ 36 w 37"/>
                    <a:gd name="T13" fmla="*/ 62 h 62"/>
                    <a:gd name="T14" fmla="*/ 37 w 37"/>
                    <a:gd name="T15" fmla="*/ 62 h 62"/>
                    <a:gd name="T16" fmla="*/ 37 w 37"/>
                    <a:gd name="T17" fmla="*/ 61 h 62"/>
                    <a:gd name="T18" fmla="*/ 37 w 37"/>
                    <a:gd name="T19" fmla="*/ 21 h 62"/>
                    <a:gd name="T20" fmla="*/ 37 w 37"/>
                    <a:gd name="T21" fmla="*/ 20 h 62"/>
                    <a:gd name="T22" fmla="*/ 2 w 37"/>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2">
                      <a:moveTo>
                        <a:pt x="2" y="0"/>
                      </a:moveTo>
                      <a:cubicBezTo>
                        <a:pt x="1" y="0"/>
                        <a:pt x="1" y="0"/>
                        <a:pt x="0" y="0"/>
                      </a:cubicBezTo>
                      <a:cubicBezTo>
                        <a:pt x="0" y="0"/>
                        <a:pt x="0" y="0"/>
                        <a:pt x="0" y="1"/>
                      </a:cubicBezTo>
                      <a:cubicBezTo>
                        <a:pt x="0" y="42"/>
                        <a:pt x="0" y="42"/>
                        <a:pt x="0" y="42"/>
                      </a:cubicBezTo>
                      <a:cubicBezTo>
                        <a:pt x="0" y="42"/>
                        <a:pt x="0" y="42"/>
                        <a:pt x="0" y="42"/>
                      </a:cubicBezTo>
                      <a:cubicBezTo>
                        <a:pt x="36" y="62"/>
                        <a:pt x="36" y="62"/>
                        <a:pt x="36" y="62"/>
                      </a:cubicBezTo>
                      <a:cubicBezTo>
                        <a:pt x="36" y="62"/>
                        <a:pt x="36" y="62"/>
                        <a:pt x="36" y="62"/>
                      </a:cubicBezTo>
                      <a:cubicBezTo>
                        <a:pt x="36" y="62"/>
                        <a:pt x="36" y="62"/>
                        <a:pt x="37" y="62"/>
                      </a:cubicBezTo>
                      <a:cubicBezTo>
                        <a:pt x="37" y="62"/>
                        <a:pt x="37" y="62"/>
                        <a:pt x="37" y="61"/>
                      </a:cubicBezTo>
                      <a:cubicBezTo>
                        <a:pt x="37" y="21"/>
                        <a:pt x="37" y="21"/>
                        <a:pt x="37" y="21"/>
                      </a:cubicBezTo>
                      <a:cubicBezTo>
                        <a:pt x="37" y="20"/>
                        <a:pt x="37" y="20"/>
                        <a:pt x="37" y="20"/>
                      </a:cubicBezTo>
                      <a:cubicBezTo>
                        <a:pt x="2" y="0"/>
                        <a:pt x="2" y="0"/>
                        <a:pt x="2" y="0"/>
                      </a:cubicBezTo>
                    </a:path>
                  </a:pathLst>
                </a:custGeom>
                <a:solidFill>
                  <a:srgbClr val="D8EE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5"/>
                <p:cNvSpPr>
                  <a:spLocks/>
                </p:cNvSpPr>
                <p:nvPr/>
              </p:nvSpPr>
              <p:spPr bwMode="auto">
                <a:xfrm>
                  <a:off x="13206413" y="2482850"/>
                  <a:ext cx="139700" cy="233363"/>
                </a:xfrm>
                <a:custGeom>
                  <a:avLst/>
                  <a:gdLst>
                    <a:gd name="T0" fmla="*/ 37 w 37"/>
                    <a:gd name="T1" fmla="*/ 0 h 62"/>
                    <a:gd name="T2" fmla="*/ 36 w 37"/>
                    <a:gd name="T3" fmla="*/ 0 h 62"/>
                    <a:gd name="T4" fmla="*/ 1 w 37"/>
                    <a:gd name="T5" fmla="*/ 20 h 62"/>
                    <a:gd name="T6" fmla="*/ 0 w 37"/>
                    <a:gd name="T7" fmla="*/ 21 h 62"/>
                    <a:gd name="T8" fmla="*/ 0 w 37"/>
                    <a:gd name="T9" fmla="*/ 62 h 62"/>
                    <a:gd name="T10" fmla="*/ 1 w 37"/>
                    <a:gd name="T11" fmla="*/ 62 h 62"/>
                    <a:gd name="T12" fmla="*/ 1 w 37"/>
                    <a:gd name="T13" fmla="*/ 62 h 62"/>
                    <a:gd name="T14" fmla="*/ 2 w 37"/>
                    <a:gd name="T15" fmla="*/ 62 h 62"/>
                    <a:gd name="T16" fmla="*/ 37 w 37"/>
                    <a:gd name="T17" fmla="*/ 42 h 62"/>
                    <a:gd name="T18" fmla="*/ 37 w 37"/>
                    <a:gd name="T19" fmla="*/ 42 h 62"/>
                    <a:gd name="T20" fmla="*/ 37 w 37"/>
                    <a:gd name="T21" fmla="*/ 1 h 62"/>
                    <a:gd name="T22" fmla="*/ 37 w 37"/>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2">
                      <a:moveTo>
                        <a:pt x="37" y="0"/>
                      </a:moveTo>
                      <a:cubicBezTo>
                        <a:pt x="37" y="0"/>
                        <a:pt x="36" y="0"/>
                        <a:pt x="36" y="0"/>
                      </a:cubicBezTo>
                      <a:cubicBezTo>
                        <a:pt x="1" y="20"/>
                        <a:pt x="1" y="20"/>
                        <a:pt x="1" y="20"/>
                      </a:cubicBezTo>
                      <a:cubicBezTo>
                        <a:pt x="1" y="20"/>
                        <a:pt x="0" y="21"/>
                        <a:pt x="0" y="21"/>
                      </a:cubicBezTo>
                      <a:cubicBezTo>
                        <a:pt x="0" y="62"/>
                        <a:pt x="0" y="62"/>
                        <a:pt x="0" y="62"/>
                      </a:cubicBezTo>
                      <a:cubicBezTo>
                        <a:pt x="0" y="62"/>
                        <a:pt x="0" y="62"/>
                        <a:pt x="1" y="62"/>
                      </a:cubicBezTo>
                      <a:cubicBezTo>
                        <a:pt x="1" y="62"/>
                        <a:pt x="1" y="62"/>
                        <a:pt x="1" y="62"/>
                      </a:cubicBezTo>
                      <a:cubicBezTo>
                        <a:pt x="1" y="62"/>
                        <a:pt x="1" y="62"/>
                        <a:pt x="2" y="62"/>
                      </a:cubicBezTo>
                      <a:cubicBezTo>
                        <a:pt x="37" y="42"/>
                        <a:pt x="37" y="42"/>
                        <a:pt x="37" y="42"/>
                      </a:cubicBezTo>
                      <a:cubicBezTo>
                        <a:pt x="37" y="42"/>
                        <a:pt x="37" y="42"/>
                        <a:pt x="37" y="42"/>
                      </a:cubicBezTo>
                      <a:cubicBezTo>
                        <a:pt x="37" y="1"/>
                        <a:pt x="37" y="1"/>
                        <a:pt x="37" y="1"/>
                      </a:cubicBezTo>
                      <a:cubicBezTo>
                        <a:pt x="37" y="1"/>
                        <a:pt x="37" y="0"/>
                        <a:pt x="37" y="0"/>
                      </a:cubicBezTo>
                    </a:path>
                  </a:pathLst>
                </a:custGeom>
                <a:solidFill>
                  <a:srgbClr val="A2D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28"/>
              <p:cNvGrpSpPr/>
              <p:nvPr/>
            </p:nvGrpSpPr>
            <p:grpSpPr>
              <a:xfrm>
                <a:off x="8467416" y="3120962"/>
                <a:ext cx="301516" cy="277980"/>
                <a:chOff x="12815888" y="2263775"/>
                <a:chExt cx="752475" cy="693738"/>
              </a:xfrm>
            </p:grpSpPr>
            <p:sp>
              <p:nvSpPr>
                <p:cNvPr id="30" name="Freeform 15"/>
                <p:cNvSpPr>
                  <a:spLocks/>
                </p:cNvSpPr>
                <p:nvPr/>
              </p:nvSpPr>
              <p:spPr bwMode="auto">
                <a:xfrm>
                  <a:off x="12947650" y="2814638"/>
                  <a:ext cx="488950" cy="142875"/>
                </a:xfrm>
                <a:custGeom>
                  <a:avLst/>
                  <a:gdLst>
                    <a:gd name="T0" fmla="*/ 95 w 130"/>
                    <a:gd name="T1" fmla="*/ 0 h 38"/>
                    <a:gd name="T2" fmla="*/ 90 w 130"/>
                    <a:gd name="T3" fmla="*/ 0 h 38"/>
                    <a:gd name="T4" fmla="*/ 43 w 130"/>
                    <a:gd name="T5" fmla="*/ 0 h 38"/>
                    <a:gd name="T6" fmla="*/ 40 w 130"/>
                    <a:gd name="T7" fmla="*/ 0 h 38"/>
                    <a:gd name="T8" fmla="*/ 0 w 130"/>
                    <a:gd name="T9" fmla="*/ 26 h 38"/>
                    <a:gd name="T10" fmla="*/ 0 w 130"/>
                    <a:gd name="T11" fmla="*/ 38 h 38"/>
                    <a:gd name="T12" fmla="*/ 48 w 130"/>
                    <a:gd name="T13" fmla="*/ 38 h 38"/>
                    <a:gd name="T14" fmla="*/ 84 w 130"/>
                    <a:gd name="T15" fmla="*/ 38 h 38"/>
                    <a:gd name="T16" fmla="*/ 130 w 130"/>
                    <a:gd name="T17" fmla="*/ 38 h 38"/>
                    <a:gd name="T18" fmla="*/ 130 w 130"/>
                    <a:gd name="T19" fmla="*/ 26 h 38"/>
                    <a:gd name="T20" fmla="*/ 95 w 130"/>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38">
                      <a:moveTo>
                        <a:pt x="95" y="0"/>
                      </a:moveTo>
                      <a:cubicBezTo>
                        <a:pt x="90" y="0"/>
                        <a:pt x="90" y="0"/>
                        <a:pt x="90" y="0"/>
                      </a:cubicBezTo>
                      <a:cubicBezTo>
                        <a:pt x="43" y="0"/>
                        <a:pt x="43" y="0"/>
                        <a:pt x="43" y="0"/>
                      </a:cubicBezTo>
                      <a:cubicBezTo>
                        <a:pt x="40" y="0"/>
                        <a:pt x="40" y="0"/>
                        <a:pt x="40" y="0"/>
                      </a:cubicBezTo>
                      <a:cubicBezTo>
                        <a:pt x="47" y="23"/>
                        <a:pt x="38" y="26"/>
                        <a:pt x="0" y="26"/>
                      </a:cubicBezTo>
                      <a:cubicBezTo>
                        <a:pt x="0" y="38"/>
                        <a:pt x="0" y="38"/>
                        <a:pt x="0" y="38"/>
                      </a:cubicBezTo>
                      <a:cubicBezTo>
                        <a:pt x="48" y="38"/>
                        <a:pt x="48" y="38"/>
                        <a:pt x="48" y="38"/>
                      </a:cubicBezTo>
                      <a:cubicBezTo>
                        <a:pt x="84" y="38"/>
                        <a:pt x="84" y="38"/>
                        <a:pt x="84" y="38"/>
                      </a:cubicBezTo>
                      <a:cubicBezTo>
                        <a:pt x="130" y="38"/>
                        <a:pt x="130" y="38"/>
                        <a:pt x="130" y="38"/>
                      </a:cubicBezTo>
                      <a:cubicBezTo>
                        <a:pt x="130" y="26"/>
                        <a:pt x="130" y="26"/>
                        <a:pt x="130" y="26"/>
                      </a:cubicBezTo>
                      <a:cubicBezTo>
                        <a:pt x="92" y="26"/>
                        <a:pt x="88" y="23"/>
                        <a:pt x="95" y="0"/>
                      </a:cubicBezTo>
                      <a:close/>
                    </a:path>
                  </a:pathLst>
                </a:custGeom>
                <a:solidFill>
                  <a:srgbClr val="7C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6"/>
                <p:cNvSpPr>
                  <a:spLocks noEditPoints="1"/>
                </p:cNvSpPr>
                <p:nvPr/>
              </p:nvSpPr>
              <p:spPr bwMode="auto">
                <a:xfrm>
                  <a:off x="12815888" y="2263775"/>
                  <a:ext cx="752475" cy="550863"/>
                </a:xfrm>
                <a:custGeom>
                  <a:avLst/>
                  <a:gdLst>
                    <a:gd name="T0" fmla="*/ 188 w 200"/>
                    <a:gd name="T1" fmla="*/ 0 h 146"/>
                    <a:gd name="T2" fmla="*/ 11 w 200"/>
                    <a:gd name="T3" fmla="*/ 0 h 146"/>
                    <a:gd name="T4" fmla="*/ 0 w 200"/>
                    <a:gd name="T5" fmla="*/ 12 h 146"/>
                    <a:gd name="T6" fmla="*/ 0 w 200"/>
                    <a:gd name="T7" fmla="*/ 135 h 146"/>
                    <a:gd name="T8" fmla="*/ 11 w 200"/>
                    <a:gd name="T9" fmla="*/ 146 h 146"/>
                    <a:gd name="T10" fmla="*/ 188 w 200"/>
                    <a:gd name="T11" fmla="*/ 146 h 146"/>
                    <a:gd name="T12" fmla="*/ 200 w 200"/>
                    <a:gd name="T13" fmla="*/ 135 h 146"/>
                    <a:gd name="T14" fmla="*/ 200 w 200"/>
                    <a:gd name="T15" fmla="*/ 12 h 146"/>
                    <a:gd name="T16" fmla="*/ 188 w 200"/>
                    <a:gd name="T17" fmla="*/ 0 h 146"/>
                    <a:gd name="T18" fmla="*/ 185 w 200"/>
                    <a:gd name="T19" fmla="*/ 16 h 146"/>
                    <a:gd name="T20" fmla="*/ 185 w 200"/>
                    <a:gd name="T21" fmla="*/ 130 h 146"/>
                    <a:gd name="T22" fmla="*/ 15 w 200"/>
                    <a:gd name="T23" fmla="*/ 130 h 146"/>
                    <a:gd name="T24" fmla="*/ 15 w 200"/>
                    <a:gd name="T25" fmla="*/ 16 h 146"/>
                    <a:gd name="T26" fmla="*/ 185 w 200"/>
                    <a:gd name="T27" fmla="*/ 15 h 146"/>
                    <a:gd name="T28" fmla="*/ 185 w 200"/>
                    <a:gd name="T29" fmla="*/ 1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146">
                      <a:moveTo>
                        <a:pt x="188" y="0"/>
                      </a:moveTo>
                      <a:cubicBezTo>
                        <a:pt x="11" y="0"/>
                        <a:pt x="11" y="0"/>
                        <a:pt x="11" y="0"/>
                      </a:cubicBezTo>
                      <a:cubicBezTo>
                        <a:pt x="5" y="0"/>
                        <a:pt x="0" y="6"/>
                        <a:pt x="0" y="12"/>
                      </a:cubicBezTo>
                      <a:cubicBezTo>
                        <a:pt x="0" y="135"/>
                        <a:pt x="0" y="135"/>
                        <a:pt x="0" y="135"/>
                      </a:cubicBezTo>
                      <a:cubicBezTo>
                        <a:pt x="0" y="141"/>
                        <a:pt x="5" y="146"/>
                        <a:pt x="11" y="146"/>
                      </a:cubicBezTo>
                      <a:cubicBezTo>
                        <a:pt x="188" y="146"/>
                        <a:pt x="188" y="146"/>
                        <a:pt x="188" y="146"/>
                      </a:cubicBezTo>
                      <a:cubicBezTo>
                        <a:pt x="194" y="146"/>
                        <a:pt x="200" y="141"/>
                        <a:pt x="200" y="135"/>
                      </a:cubicBezTo>
                      <a:cubicBezTo>
                        <a:pt x="200" y="12"/>
                        <a:pt x="200" y="12"/>
                        <a:pt x="200" y="12"/>
                      </a:cubicBezTo>
                      <a:cubicBezTo>
                        <a:pt x="200" y="6"/>
                        <a:pt x="194" y="0"/>
                        <a:pt x="188" y="0"/>
                      </a:cubicBezTo>
                      <a:close/>
                      <a:moveTo>
                        <a:pt x="185" y="16"/>
                      </a:moveTo>
                      <a:cubicBezTo>
                        <a:pt x="185" y="130"/>
                        <a:pt x="185" y="130"/>
                        <a:pt x="185" y="130"/>
                      </a:cubicBezTo>
                      <a:cubicBezTo>
                        <a:pt x="15" y="130"/>
                        <a:pt x="15" y="130"/>
                        <a:pt x="15" y="130"/>
                      </a:cubicBezTo>
                      <a:cubicBezTo>
                        <a:pt x="15" y="16"/>
                        <a:pt x="15" y="16"/>
                        <a:pt x="15" y="16"/>
                      </a:cubicBezTo>
                      <a:cubicBezTo>
                        <a:pt x="185" y="15"/>
                        <a:pt x="185" y="15"/>
                        <a:pt x="185" y="15"/>
                      </a:cubicBezTo>
                      <a:lnTo>
                        <a:pt x="185" y="16"/>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7"/>
                <p:cNvSpPr>
                  <a:spLocks/>
                </p:cNvSpPr>
                <p:nvPr/>
              </p:nvSpPr>
              <p:spPr bwMode="auto">
                <a:xfrm>
                  <a:off x="12871450" y="2324100"/>
                  <a:ext cx="639763" cy="433388"/>
                </a:xfrm>
                <a:custGeom>
                  <a:avLst/>
                  <a:gdLst>
                    <a:gd name="T0" fmla="*/ 403 w 403"/>
                    <a:gd name="T1" fmla="*/ 0 h 273"/>
                    <a:gd name="T2" fmla="*/ 403 w 403"/>
                    <a:gd name="T3" fmla="*/ 273 h 273"/>
                    <a:gd name="T4" fmla="*/ 0 w 403"/>
                    <a:gd name="T5" fmla="*/ 273 h 273"/>
                    <a:gd name="T6" fmla="*/ 0 w 403"/>
                    <a:gd name="T7" fmla="*/ 0 h 273"/>
                    <a:gd name="T8" fmla="*/ 403 w 403"/>
                    <a:gd name="T9" fmla="*/ 0 h 273"/>
                    <a:gd name="T10" fmla="*/ 403 w 403"/>
                    <a:gd name="T11" fmla="*/ 0 h 273"/>
                  </a:gdLst>
                  <a:ahLst/>
                  <a:cxnLst>
                    <a:cxn ang="0">
                      <a:pos x="T0" y="T1"/>
                    </a:cxn>
                    <a:cxn ang="0">
                      <a:pos x="T2" y="T3"/>
                    </a:cxn>
                    <a:cxn ang="0">
                      <a:pos x="T4" y="T5"/>
                    </a:cxn>
                    <a:cxn ang="0">
                      <a:pos x="T6" y="T7"/>
                    </a:cxn>
                    <a:cxn ang="0">
                      <a:pos x="T8" y="T9"/>
                    </a:cxn>
                    <a:cxn ang="0">
                      <a:pos x="T10" y="T11"/>
                    </a:cxn>
                  </a:cxnLst>
                  <a:rect l="0" t="0" r="r" b="b"/>
                  <a:pathLst>
                    <a:path w="403" h="273">
                      <a:moveTo>
                        <a:pt x="403" y="0"/>
                      </a:moveTo>
                      <a:lnTo>
                        <a:pt x="403" y="273"/>
                      </a:lnTo>
                      <a:lnTo>
                        <a:pt x="0" y="273"/>
                      </a:lnTo>
                      <a:lnTo>
                        <a:pt x="0" y="0"/>
                      </a:lnTo>
                      <a:lnTo>
                        <a:pt x="403" y="0"/>
                      </a:lnTo>
                      <a:lnTo>
                        <a:pt x="403" y="0"/>
                      </a:ln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8"/>
                <p:cNvSpPr>
                  <a:spLocks/>
                </p:cNvSpPr>
                <p:nvPr/>
              </p:nvSpPr>
              <p:spPr bwMode="auto">
                <a:xfrm>
                  <a:off x="12871450" y="2324100"/>
                  <a:ext cx="639763" cy="433388"/>
                </a:xfrm>
                <a:custGeom>
                  <a:avLst/>
                  <a:gdLst>
                    <a:gd name="T0" fmla="*/ 403 w 403"/>
                    <a:gd name="T1" fmla="*/ 0 h 273"/>
                    <a:gd name="T2" fmla="*/ 403 w 403"/>
                    <a:gd name="T3" fmla="*/ 273 h 273"/>
                    <a:gd name="T4" fmla="*/ 0 w 403"/>
                    <a:gd name="T5" fmla="*/ 273 h 273"/>
                    <a:gd name="T6" fmla="*/ 0 w 403"/>
                    <a:gd name="T7" fmla="*/ 0 h 273"/>
                    <a:gd name="T8" fmla="*/ 403 w 403"/>
                    <a:gd name="T9" fmla="*/ 0 h 273"/>
                    <a:gd name="T10" fmla="*/ 403 w 403"/>
                    <a:gd name="T11" fmla="*/ 0 h 273"/>
                  </a:gdLst>
                  <a:ahLst/>
                  <a:cxnLst>
                    <a:cxn ang="0">
                      <a:pos x="T0" y="T1"/>
                    </a:cxn>
                    <a:cxn ang="0">
                      <a:pos x="T2" y="T3"/>
                    </a:cxn>
                    <a:cxn ang="0">
                      <a:pos x="T4" y="T5"/>
                    </a:cxn>
                    <a:cxn ang="0">
                      <a:pos x="T6" y="T7"/>
                    </a:cxn>
                    <a:cxn ang="0">
                      <a:pos x="T8" y="T9"/>
                    </a:cxn>
                    <a:cxn ang="0">
                      <a:pos x="T10" y="T11"/>
                    </a:cxn>
                  </a:cxnLst>
                  <a:rect l="0" t="0" r="r" b="b"/>
                  <a:pathLst>
                    <a:path w="403" h="273">
                      <a:moveTo>
                        <a:pt x="403" y="0"/>
                      </a:moveTo>
                      <a:lnTo>
                        <a:pt x="403" y="273"/>
                      </a:lnTo>
                      <a:lnTo>
                        <a:pt x="0" y="273"/>
                      </a:lnTo>
                      <a:lnTo>
                        <a:pt x="0" y="0"/>
                      </a:lnTo>
                      <a:lnTo>
                        <a:pt x="403" y="0"/>
                      </a:lnTo>
                      <a:lnTo>
                        <a:pt x="4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9"/>
                <p:cNvSpPr>
                  <a:spLocks/>
                </p:cNvSpPr>
                <p:nvPr/>
              </p:nvSpPr>
              <p:spPr bwMode="auto">
                <a:xfrm>
                  <a:off x="12815888" y="2263775"/>
                  <a:ext cx="706438" cy="550863"/>
                </a:xfrm>
                <a:custGeom>
                  <a:avLst/>
                  <a:gdLst>
                    <a:gd name="T0" fmla="*/ 15 w 188"/>
                    <a:gd name="T1" fmla="*/ 131 h 146"/>
                    <a:gd name="T2" fmla="*/ 15 w 188"/>
                    <a:gd name="T3" fmla="*/ 131 h 146"/>
                    <a:gd name="T4" fmla="*/ 15 w 188"/>
                    <a:gd name="T5" fmla="*/ 16 h 146"/>
                    <a:gd name="T6" fmla="*/ 170 w 188"/>
                    <a:gd name="T7" fmla="*/ 16 h 146"/>
                    <a:gd name="T8" fmla="*/ 188 w 188"/>
                    <a:gd name="T9" fmla="*/ 0 h 146"/>
                    <a:gd name="T10" fmla="*/ 11 w 188"/>
                    <a:gd name="T11" fmla="*/ 0 h 146"/>
                    <a:gd name="T12" fmla="*/ 0 w 188"/>
                    <a:gd name="T13" fmla="*/ 12 h 146"/>
                    <a:gd name="T14" fmla="*/ 0 w 188"/>
                    <a:gd name="T15" fmla="*/ 135 h 146"/>
                    <a:gd name="T16" fmla="*/ 11 w 188"/>
                    <a:gd name="T17" fmla="*/ 146 h 146"/>
                    <a:gd name="T18" fmla="*/ 15 w 188"/>
                    <a:gd name="T19" fmla="*/ 146 h 146"/>
                    <a:gd name="T20" fmla="*/ 34 w 188"/>
                    <a:gd name="T21" fmla="*/ 131 h 146"/>
                    <a:gd name="T22" fmla="*/ 15 w 188"/>
                    <a:gd name="T23" fmla="*/ 1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46">
                      <a:moveTo>
                        <a:pt x="15" y="131"/>
                      </a:moveTo>
                      <a:cubicBezTo>
                        <a:pt x="15" y="131"/>
                        <a:pt x="15" y="131"/>
                        <a:pt x="15" y="131"/>
                      </a:cubicBezTo>
                      <a:cubicBezTo>
                        <a:pt x="15" y="16"/>
                        <a:pt x="15" y="16"/>
                        <a:pt x="15" y="16"/>
                      </a:cubicBezTo>
                      <a:cubicBezTo>
                        <a:pt x="170" y="16"/>
                        <a:pt x="170" y="16"/>
                        <a:pt x="170" y="16"/>
                      </a:cubicBezTo>
                      <a:cubicBezTo>
                        <a:pt x="188" y="0"/>
                        <a:pt x="188" y="0"/>
                        <a:pt x="188" y="0"/>
                      </a:cubicBezTo>
                      <a:cubicBezTo>
                        <a:pt x="11" y="0"/>
                        <a:pt x="11" y="0"/>
                        <a:pt x="11" y="0"/>
                      </a:cubicBezTo>
                      <a:cubicBezTo>
                        <a:pt x="5" y="0"/>
                        <a:pt x="0" y="6"/>
                        <a:pt x="0" y="12"/>
                      </a:cubicBezTo>
                      <a:cubicBezTo>
                        <a:pt x="0" y="135"/>
                        <a:pt x="0" y="135"/>
                        <a:pt x="0" y="135"/>
                      </a:cubicBezTo>
                      <a:cubicBezTo>
                        <a:pt x="0" y="141"/>
                        <a:pt x="5" y="146"/>
                        <a:pt x="11" y="146"/>
                      </a:cubicBezTo>
                      <a:cubicBezTo>
                        <a:pt x="15" y="146"/>
                        <a:pt x="15" y="146"/>
                        <a:pt x="15" y="146"/>
                      </a:cubicBezTo>
                      <a:cubicBezTo>
                        <a:pt x="34" y="131"/>
                        <a:pt x="34" y="131"/>
                        <a:pt x="34" y="131"/>
                      </a:cubicBezTo>
                      <a:lnTo>
                        <a:pt x="15" y="131"/>
                      </a:lnTo>
                      <a:close/>
                    </a:path>
                  </a:pathLst>
                </a:custGeom>
                <a:solidFill>
                  <a:srgbClr val="7C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0"/>
                <p:cNvSpPr>
                  <a:spLocks/>
                </p:cNvSpPr>
                <p:nvPr/>
              </p:nvSpPr>
              <p:spPr bwMode="auto">
                <a:xfrm>
                  <a:off x="12871450" y="2324100"/>
                  <a:ext cx="584200" cy="433388"/>
                </a:xfrm>
                <a:custGeom>
                  <a:avLst/>
                  <a:gdLst>
                    <a:gd name="T0" fmla="*/ 0 w 368"/>
                    <a:gd name="T1" fmla="*/ 273 h 273"/>
                    <a:gd name="T2" fmla="*/ 0 w 368"/>
                    <a:gd name="T3" fmla="*/ 273 h 273"/>
                    <a:gd name="T4" fmla="*/ 0 w 368"/>
                    <a:gd name="T5" fmla="*/ 0 h 273"/>
                    <a:gd name="T6" fmla="*/ 368 w 368"/>
                    <a:gd name="T7" fmla="*/ 0 h 273"/>
                    <a:gd name="T8" fmla="*/ 0 w 368"/>
                    <a:gd name="T9" fmla="*/ 0 h 273"/>
                    <a:gd name="T10" fmla="*/ 0 w 368"/>
                    <a:gd name="T11" fmla="*/ 273 h 273"/>
                  </a:gdLst>
                  <a:ahLst/>
                  <a:cxnLst>
                    <a:cxn ang="0">
                      <a:pos x="T0" y="T1"/>
                    </a:cxn>
                    <a:cxn ang="0">
                      <a:pos x="T2" y="T3"/>
                    </a:cxn>
                    <a:cxn ang="0">
                      <a:pos x="T4" y="T5"/>
                    </a:cxn>
                    <a:cxn ang="0">
                      <a:pos x="T6" y="T7"/>
                    </a:cxn>
                    <a:cxn ang="0">
                      <a:pos x="T8" y="T9"/>
                    </a:cxn>
                    <a:cxn ang="0">
                      <a:pos x="T10" y="T11"/>
                    </a:cxn>
                  </a:cxnLst>
                  <a:rect l="0" t="0" r="r" b="b"/>
                  <a:pathLst>
                    <a:path w="368" h="273">
                      <a:moveTo>
                        <a:pt x="0" y="273"/>
                      </a:moveTo>
                      <a:lnTo>
                        <a:pt x="0" y="273"/>
                      </a:lnTo>
                      <a:lnTo>
                        <a:pt x="0" y="0"/>
                      </a:lnTo>
                      <a:lnTo>
                        <a:pt x="368" y="0"/>
                      </a:lnTo>
                      <a:lnTo>
                        <a:pt x="0" y="0"/>
                      </a:lnTo>
                      <a:lnTo>
                        <a:pt x="0" y="273"/>
                      </a:lnTo>
                      <a:close/>
                    </a:path>
                  </a:pathLst>
                </a:custGeom>
                <a:solidFill>
                  <a:srgbClr val="5BB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21"/>
                <p:cNvSpPr>
                  <a:spLocks noChangeArrowheads="1"/>
                </p:cNvSpPr>
                <p:nvPr/>
              </p:nvSpPr>
              <p:spPr bwMode="auto">
                <a:xfrm>
                  <a:off x="12947650" y="2911475"/>
                  <a:ext cx="492125" cy="46038"/>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22"/>
                <p:cNvSpPr>
                  <a:spLocks noChangeArrowheads="1"/>
                </p:cNvSpPr>
                <p:nvPr/>
              </p:nvSpPr>
              <p:spPr bwMode="auto">
                <a:xfrm>
                  <a:off x="13181013" y="2287588"/>
                  <a:ext cx="19050" cy="22225"/>
                </a:xfrm>
                <a:prstGeom prst="ellipse">
                  <a:avLst/>
                </a:prstGeom>
                <a:solidFill>
                  <a:srgbClr val="BAC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p:cNvSpPr>
                  <a:spLocks/>
                </p:cNvSpPr>
                <p:nvPr/>
              </p:nvSpPr>
              <p:spPr bwMode="auto">
                <a:xfrm>
                  <a:off x="13055600" y="2373313"/>
                  <a:ext cx="271463" cy="158750"/>
                </a:xfrm>
                <a:custGeom>
                  <a:avLst/>
                  <a:gdLst>
                    <a:gd name="T0" fmla="*/ 37 w 72"/>
                    <a:gd name="T1" fmla="*/ 0 h 42"/>
                    <a:gd name="T2" fmla="*/ 35 w 72"/>
                    <a:gd name="T3" fmla="*/ 0 h 42"/>
                    <a:gd name="T4" fmla="*/ 1 w 72"/>
                    <a:gd name="T5" fmla="*/ 20 h 42"/>
                    <a:gd name="T6" fmla="*/ 0 w 72"/>
                    <a:gd name="T7" fmla="*/ 21 h 42"/>
                    <a:gd name="T8" fmla="*/ 1 w 72"/>
                    <a:gd name="T9" fmla="*/ 22 h 42"/>
                    <a:gd name="T10" fmla="*/ 36 w 72"/>
                    <a:gd name="T11" fmla="*/ 42 h 42"/>
                    <a:gd name="T12" fmla="*/ 36 w 72"/>
                    <a:gd name="T13" fmla="*/ 42 h 42"/>
                    <a:gd name="T14" fmla="*/ 37 w 72"/>
                    <a:gd name="T15" fmla="*/ 42 h 42"/>
                    <a:gd name="T16" fmla="*/ 72 w 72"/>
                    <a:gd name="T17" fmla="*/ 22 h 42"/>
                    <a:gd name="T18" fmla="*/ 72 w 72"/>
                    <a:gd name="T19" fmla="*/ 21 h 42"/>
                    <a:gd name="T20" fmla="*/ 72 w 72"/>
                    <a:gd name="T21" fmla="*/ 21 h 42"/>
                    <a:gd name="T22" fmla="*/ 37 w 72"/>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42">
                      <a:moveTo>
                        <a:pt x="37" y="0"/>
                      </a:moveTo>
                      <a:cubicBezTo>
                        <a:pt x="36" y="0"/>
                        <a:pt x="36" y="0"/>
                        <a:pt x="35" y="0"/>
                      </a:cubicBezTo>
                      <a:cubicBezTo>
                        <a:pt x="1" y="20"/>
                        <a:pt x="1" y="20"/>
                        <a:pt x="1" y="20"/>
                      </a:cubicBezTo>
                      <a:cubicBezTo>
                        <a:pt x="1" y="20"/>
                        <a:pt x="0" y="21"/>
                        <a:pt x="0" y="21"/>
                      </a:cubicBezTo>
                      <a:cubicBezTo>
                        <a:pt x="0" y="21"/>
                        <a:pt x="0" y="22"/>
                        <a:pt x="1" y="22"/>
                      </a:cubicBezTo>
                      <a:cubicBezTo>
                        <a:pt x="36" y="42"/>
                        <a:pt x="36" y="42"/>
                        <a:pt x="36" y="42"/>
                      </a:cubicBezTo>
                      <a:cubicBezTo>
                        <a:pt x="36" y="42"/>
                        <a:pt x="36" y="42"/>
                        <a:pt x="36" y="42"/>
                      </a:cubicBezTo>
                      <a:cubicBezTo>
                        <a:pt x="36" y="42"/>
                        <a:pt x="37" y="42"/>
                        <a:pt x="37" y="42"/>
                      </a:cubicBezTo>
                      <a:cubicBezTo>
                        <a:pt x="72" y="22"/>
                        <a:pt x="72" y="22"/>
                        <a:pt x="72" y="22"/>
                      </a:cubicBezTo>
                      <a:cubicBezTo>
                        <a:pt x="72" y="22"/>
                        <a:pt x="72" y="22"/>
                        <a:pt x="72" y="21"/>
                      </a:cubicBezTo>
                      <a:cubicBezTo>
                        <a:pt x="72" y="21"/>
                        <a:pt x="72" y="21"/>
                        <a:pt x="72" y="21"/>
                      </a:cubicBezTo>
                      <a:cubicBezTo>
                        <a:pt x="37" y="0"/>
                        <a:pt x="37" y="0"/>
                        <a:pt x="37" y="0"/>
                      </a:cubicBezTo>
                    </a:path>
                  </a:pathLst>
                </a:custGeom>
                <a:solidFill>
                  <a:srgbClr val="EAF6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4"/>
                <p:cNvSpPr>
                  <a:spLocks/>
                </p:cNvSpPr>
                <p:nvPr/>
              </p:nvSpPr>
              <p:spPr bwMode="auto">
                <a:xfrm>
                  <a:off x="13038138" y="2482850"/>
                  <a:ext cx="138113" cy="233363"/>
                </a:xfrm>
                <a:custGeom>
                  <a:avLst/>
                  <a:gdLst>
                    <a:gd name="T0" fmla="*/ 2 w 37"/>
                    <a:gd name="T1" fmla="*/ 0 h 62"/>
                    <a:gd name="T2" fmla="*/ 0 w 37"/>
                    <a:gd name="T3" fmla="*/ 0 h 62"/>
                    <a:gd name="T4" fmla="*/ 0 w 37"/>
                    <a:gd name="T5" fmla="*/ 1 h 62"/>
                    <a:gd name="T6" fmla="*/ 0 w 37"/>
                    <a:gd name="T7" fmla="*/ 42 h 62"/>
                    <a:gd name="T8" fmla="*/ 0 w 37"/>
                    <a:gd name="T9" fmla="*/ 42 h 62"/>
                    <a:gd name="T10" fmla="*/ 36 w 37"/>
                    <a:gd name="T11" fmla="*/ 62 h 62"/>
                    <a:gd name="T12" fmla="*/ 36 w 37"/>
                    <a:gd name="T13" fmla="*/ 62 h 62"/>
                    <a:gd name="T14" fmla="*/ 37 w 37"/>
                    <a:gd name="T15" fmla="*/ 62 h 62"/>
                    <a:gd name="T16" fmla="*/ 37 w 37"/>
                    <a:gd name="T17" fmla="*/ 61 h 62"/>
                    <a:gd name="T18" fmla="*/ 37 w 37"/>
                    <a:gd name="T19" fmla="*/ 21 h 62"/>
                    <a:gd name="T20" fmla="*/ 37 w 37"/>
                    <a:gd name="T21" fmla="*/ 20 h 62"/>
                    <a:gd name="T22" fmla="*/ 2 w 37"/>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2">
                      <a:moveTo>
                        <a:pt x="2" y="0"/>
                      </a:moveTo>
                      <a:cubicBezTo>
                        <a:pt x="1" y="0"/>
                        <a:pt x="1" y="0"/>
                        <a:pt x="0" y="0"/>
                      </a:cubicBezTo>
                      <a:cubicBezTo>
                        <a:pt x="0" y="0"/>
                        <a:pt x="0" y="0"/>
                        <a:pt x="0" y="1"/>
                      </a:cubicBezTo>
                      <a:cubicBezTo>
                        <a:pt x="0" y="42"/>
                        <a:pt x="0" y="42"/>
                        <a:pt x="0" y="42"/>
                      </a:cubicBezTo>
                      <a:cubicBezTo>
                        <a:pt x="0" y="42"/>
                        <a:pt x="0" y="42"/>
                        <a:pt x="0" y="42"/>
                      </a:cubicBezTo>
                      <a:cubicBezTo>
                        <a:pt x="36" y="62"/>
                        <a:pt x="36" y="62"/>
                        <a:pt x="36" y="62"/>
                      </a:cubicBezTo>
                      <a:cubicBezTo>
                        <a:pt x="36" y="62"/>
                        <a:pt x="36" y="62"/>
                        <a:pt x="36" y="62"/>
                      </a:cubicBezTo>
                      <a:cubicBezTo>
                        <a:pt x="36" y="62"/>
                        <a:pt x="36" y="62"/>
                        <a:pt x="37" y="62"/>
                      </a:cubicBezTo>
                      <a:cubicBezTo>
                        <a:pt x="37" y="62"/>
                        <a:pt x="37" y="62"/>
                        <a:pt x="37" y="61"/>
                      </a:cubicBezTo>
                      <a:cubicBezTo>
                        <a:pt x="37" y="21"/>
                        <a:pt x="37" y="21"/>
                        <a:pt x="37" y="21"/>
                      </a:cubicBezTo>
                      <a:cubicBezTo>
                        <a:pt x="37" y="20"/>
                        <a:pt x="37" y="20"/>
                        <a:pt x="37" y="20"/>
                      </a:cubicBezTo>
                      <a:cubicBezTo>
                        <a:pt x="2" y="0"/>
                        <a:pt x="2" y="0"/>
                        <a:pt x="2" y="0"/>
                      </a:cubicBezTo>
                    </a:path>
                  </a:pathLst>
                </a:custGeom>
                <a:solidFill>
                  <a:srgbClr val="D8EE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p:cNvSpPr>
                  <a:spLocks/>
                </p:cNvSpPr>
                <p:nvPr/>
              </p:nvSpPr>
              <p:spPr bwMode="auto">
                <a:xfrm>
                  <a:off x="13206413" y="2482850"/>
                  <a:ext cx="139700" cy="233363"/>
                </a:xfrm>
                <a:custGeom>
                  <a:avLst/>
                  <a:gdLst>
                    <a:gd name="T0" fmla="*/ 37 w 37"/>
                    <a:gd name="T1" fmla="*/ 0 h 62"/>
                    <a:gd name="T2" fmla="*/ 36 w 37"/>
                    <a:gd name="T3" fmla="*/ 0 h 62"/>
                    <a:gd name="T4" fmla="*/ 1 w 37"/>
                    <a:gd name="T5" fmla="*/ 20 h 62"/>
                    <a:gd name="T6" fmla="*/ 0 w 37"/>
                    <a:gd name="T7" fmla="*/ 21 h 62"/>
                    <a:gd name="T8" fmla="*/ 0 w 37"/>
                    <a:gd name="T9" fmla="*/ 62 h 62"/>
                    <a:gd name="T10" fmla="*/ 1 w 37"/>
                    <a:gd name="T11" fmla="*/ 62 h 62"/>
                    <a:gd name="T12" fmla="*/ 1 w 37"/>
                    <a:gd name="T13" fmla="*/ 62 h 62"/>
                    <a:gd name="T14" fmla="*/ 2 w 37"/>
                    <a:gd name="T15" fmla="*/ 62 h 62"/>
                    <a:gd name="T16" fmla="*/ 37 w 37"/>
                    <a:gd name="T17" fmla="*/ 42 h 62"/>
                    <a:gd name="T18" fmla="*/ 37 w 37"/>
                    <a:gd name="T19" fmla="*/ 42 h 62"/>
                    <a:gd name="T20" fmla="*/ 37 w 37"/>
                    <a:gd name="T21" fmla="*/ 1 h 62"/>
                    <a:gd name="T22" fmla="*/ 37 w 37"/>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2">
                      <a:moveTo>
                        <a:pt x="37" y="0"/>
                      </a:moveTo>
                      <a:cubicBezTo>
                        <a:pt x="37" y="0"/>
                        <a:pt x="36" y="0"/>
                        <a:pt x="36" y="0"/>
                      </a:cubicBezTo>
                      <a:cubicBezTo>
                        <a:pt x="1" y="20"/>
                        <a:pt x="1" y="20"/>
                        <a:pt x="1" y="20"/>
                      </a:cubicBezTo>
                      <a:cubicBezTo>
                        <a:pt x="1" y="20"/>
                        <a:pt x="0" y="21"/>
                        <a:pt x="0" y="21"/>
                      </a:cubicBezTo>
                      <a:cubicBezTo>
                        <a:pt x="0" y="62"/>
                        <a:pt x="0" y="62"/>
                        <a:pt x="0" y="62"/>
                      </a:cubicBezTo>
                      <a:cubicBezTo>
                        <a:pt x="0" y="62"/>
                        <a:pt x="0" y="62"/>
                        <a:pt x="1" y="62"/>
                      </a:cubicBezTo>
                      <a:cubicBezTo>
                        <a:pt x="1" y="62"/>
                        <a:pt x="1" y="62"/>
                        <a:pt x="1" y="62"/>
                      </a:cubicBezTo>
                      <a:cubicBezTo>
                        <a:pt x="1" y="62"/>
                        <a:pt x="1" y="62"/>
                        <a:pt x="2" y="62"/>
                      </a:cubicBezTo>
                      <a:cubicBezTo>
                        <a:pt x="37" y="42"/>
                        <a:pt x="37" y="42"/>
                        <a:pt x="37" y="42"/>
                      </a:cubicBezTo>
                      <a:cubicBezTo>
                        <a:pt x="37" y="42"/>
                        <a:pt x="37" y="42"/>
                        <a:pt x="37" y="42"/>
                      </a:cubicBezTo>
                      <a:cubicBezTo>
                        <a:pt x="37" y="1"/>
                        <a:pt x="37" y="1"/>
                        <a:pt x="37" y="1"/>
                      </a:cubicBezTo>
                      <a:cubicBezTo>
                        <a:pt x="37" y="1"/>
                        <a:pt x="37" y="0"/>
                        <a:pt x="37" y="0"/>
                      </a:cubicBezTo>
                    </a:path>
                  </a:pathLst>
                </a:custGeom>
                <a:solidFill>
                  <a:srgbClr val="A2D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84" name="Straight Connector 83"/>
          <p:cNvCxnSpPr/>
          <p:nvPr/>
        </p:nvCxnSpPr>
        <p:spPr>
          <a:xfrm>
            <a:off x="6010308" y="3184152"/>
            <a:ext cx="0" cy="279102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9622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03216448"/>
              </p:ext>
            </p:extLst>
          </p:nvPr>
        </p:nvGraphicFramePr>
        <p:xfrm>
          <a:off x="290194" y="1291328"/>
          <a:ext cx="11931846" cy="4246815"/>
        </p:xfrm>
        <a:graphic>
          <a:graphicData uri="http://schemas.openxmlformats.org/drawingml/2006/table">
            <a:tbl>
              <a:tblPr firstRow="1" bandRow="1">
                <a:tableStyleId>{912C8C85-51F0-491E-9774-3900AFEF0FD7}</a:tableStyleId>
              </a:tblPr>
              <a:tblGrid>
                <a:gridCol w="972454">
                  <a:extLst>
                    <a:ext uri="{9D8B030D-6E8A-4147-A177-3AD203B41FA5}">
                      <a16:colId xmlns:a16="http://schemas.microsoft.com/office/drawing/2014/main" val="2728756851"/>
                    </a:ext>
                  </a:extLst>
                </a:gridCol>
                <a:gridCol w="886276">
                  <a:extLst>
                    <a:ext uri="{9D8B030D-6E8A-4147-A177-3AD203B41FA5}">
                      <a16:colId xmlns:a16="http://schemas.microsoft.com/office/drawing/2014/main" val="1580774780"/>
                    </a:ext>
                  </a:extLst>
                </a:gridCol>
                <a:gridCol w="6062299">
                  <a:extLst>
                    <a:ext uri="{9D8B030D-6E8A-4147-A177-3AD203B41FA5}">
                      <a16:colId xmlns:a16="http://schemas.microsoft.com/office/drawing/2014/main" val="20000"/>
                    </a:ext>
                  </a:extLst>
                </a:gridCol>
                <a:gridCol w="1670676">
                  <a:extLst>
                    <a:ext uri="{9D8B030D-6E8A-4147-A177-3AD203B41FA5}">
                      <a16:colId xmlns:a16="http://schemas.microsoft.com/office/drawing/2014/main" val="20001"/>
                    </a:ext>
                  </a:extLst>
                </a:gridCol>
                <a:gridCol w="1121413">
                  <a:extLst>
                    <a:ext uri="{9D8B030D-6E8A-4147-A177-3AD203B41FA5}">
                      <a16:colId xmlns:a16="http://schemas.microsoft.com/office/drawing/2014/main" val="20002"/>
                    </a:ext>
                  </a:extLst>
                </a:gridCol>
                <a:gridCol w="1218728">
                  <a:extLst>
                    <a:ext uri="{9D8B030D-6E8A-4147-A177-3AD203B41FA5}">
                      <a16:colId xmlns:a16="http://schemas.microsoft.com/office/drawing/2014/main" val="20003"/>
                    </a:ext>
                  </a:extLst>
                </a:gridCol>
              </a:tblGrid>
              <a:tr h="409018">
                <a:tc>
                  <a:txBody>
                    <a:bodyPr/>
                    <a:lstStyle/>
                    <a:p>
                      <a:r>
                        <a:rPr lang="en-US" sz="1200" dirty="0"/>
                        <a:t>Category</a:t>
                      </a:r>
                      <a:endParaRPr lang="en-US" sz="1200" dirty="0">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solidFill>
                      <a:schemeClr val="tx2"/>
                    </a:solidFill>
                  </a:tcPr>
                </a:tc>
                <a:tc>
                  <a:txBody>
                    <a:bodyPr/>
                    <a:lstStyle/>
                    <a:p>
                      <a:r>
                        <a:rPr lang="en-US" sz="1200" dirty="0"/>
                        <a:t>Scenario</a:t>
                      </a:r>
                      <a:endParaRPr lang="en-US" sz="1200" dirty="0">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solidFill>
                      <a:schemeClr val="tx2"/>
                    </a:solidFill>
                  </a:tcPr>
                </a:tc>
                <a:tc>
                  <a:txBody>
                    <a:bodyPr/>
                    <a:lstStyle/>
                    <a:p>
                      <a:r>
                        <a:rPr lang="en-US" sz="1200" dirty="0"/>
                        <a:t>SAP Product</a:t>
                      </a:r>
                      <a:endParaRPr lang="en-US" sz="1200" dirty="0">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solidFill>
                      <a:schemeClr val="tx2"/>
                    </a:solidFill>
                  </a:tcPr>
                </a:tc>
                <a:tc>
                  <a:txBody>
                    <a:bodyPr/>
                    <a:lstStyle/>
                    <a:p>
                      <a:pPr algn="ctr"/>
                      <a:r>
                        <a:rPr lang="en-US" sz="1200" dirty="0"/>
                        <a:t>Guest OS</a:t>
                      </a:r>
                      <a:endParaRPr lang="en-US" sz="1200" dirty="0">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solidFill>
                      <a:schemeClr val="tx2"/>
                    </a:solidFill>
                  </a:tcPr>
                </a:tc>
                <a:tc>
                  <a:txBody>
                    <a:bodyPr/>
                    <a:lstStyle/>
                    <a:p>
                      <a:pPr algn="ctr"/>
                      <a:r>
                        <a:rPr lang="en-US" sz="1200" dirty="0"/>
                        <a:t>Database</a:t>
                      </a:r>
                      <a:endParaRPr lang="en-US" sz="1200" dirty="0">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solidFill>
                      <a:schemeClr val="tx2"/>
                    </a:solidFill>
                  </a:tcPr>
                </a:tc>
                <a:tc>
                  <a:txBody>
                    <a:bodyPr/>
                    <a:lstStyle/>
                    <a:p>
                      <a:r>
                        <a:rPr lang="en-US" sz="1200" dirty="0"/>
                        <a:t>VM/Server Type</a:t>
                      </a:r>
                      <a:endParaRPr lang="en-US" sz="1200" dirty="0">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solidFill>
                      <a:schemeClr val="tx2"/>
                    </a:solidFill>
                  </a:tcPr>
                </a:tc>
                <a:extLst>
                  <a:ext uri="{0D108BD9-81ED-4DB2-BD59-A6C34878D82A}">
                    <a16:rowId xmlns:a16="http://schemas.microsoft.com/office/drawing/2014/main" val="10000"/>
                  </a:ext>
                </a:extLst>
              </a:tr>
              <a:tr h="286002">
                <a:tc rowSpan="10">
                  <a:txBody>
                    <a:bodyPr/>
                    <a:lstStyle/>
                    <a:p>
                      <a:r>
                        <a:rPr lang="en-US" sz="1400" dirty="0"/>
                        <a:t>SAP </a:t>
                      </a:r>
                      <a:br>
                        <a:rPr lang="en-US" sz="1400" dirty="0"/>
                      </a:br>
                      <a:r>
                        <a:rPr lang="en-US" sz="1400" dirty="0"/>
                        <a:t>Any DB</a:t>
                      </a:r>
                      <a:endParaRPr lang="en-US"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rowSpan="10">
                  <a:txBody>
                    <a:bodyPr/>
                    <a:lstStyle/>
                    <a:p>
                      <a:r>
                        <a:rPr lang="en-US" sz="1400" dirty="0"/>
                        <a:t>-</a:t>
                      </a:r>
                      <a:endParaRPr lang="en-US"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r>
                        <a:rPr lang="en-US" sz="1400" dirty="0"/>
                        <a:t>SAP Business Suite 6.x (SAP NetWeaver Application Server 7.x)</a:t>
                      </a:r>
                      <a:endParaRPr lang="en-US"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rowSpan="4">
                  <a:txBody>
                    <a:bodyPr/>
                    <a:lstStyle/>
                    <a:p>
                      <a:r>
                        <a:rPr lang="en-US" sz="1400" dirty="0"/>
                        <a:t>Windows, SUSE, Red Hat,</a:t>
                      </a:r>
                      <a:br>
                        <a:rPr lang="en-US" sz="1400" dirty="0"/>
                      </a:br>
                      <a:r>
                        <a:rPr lang="en-US" sz="1400" dirty="0"/>
                        <a:t>Oracle Linux </a:t>
                      </a:r>
                      <a:r>
                        <a:rPr kumimoji="0" lang="en-US" sz="1000" u="none" strike="noStrike" kern="1200" cap="none" spc="0" normalizeH="0" baseline="0" noProof="0" dirty="0">
                          <a:ln>
                            <a:noFill/>
                          </a:ln>
                          <a:effectLst/>
                          <a:uLnTx/>
                          <a:uFillTx/>
                        </a:rPr>
                        <a:t>*1</a:t>
                      </a:r>
                      <a:endParaRPr lang="en-US"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rowSpan="4">
                  <a:txBody>
                    <a:bodyPr/>
                    <a:lstStyle/>
                    <a:p>
                      <a:pPr marL="0" algn="l" defTabSz="914400" rtl="0" eaLnBrk="1" latinLnBrk="0" hangingPunct="1"/>
                      <a:r>
                        <a:rPr lang="en-US" sz="1400" dirty="0"/>
                        <a:t>SQL Server, </a:t>
                      </a:r>
                      <a:r>
                        <a:rPr lang="en-US" sz="1400" kern="1200" dirty="0"/>
                        <a:t>ASE, Oracle, </a:t>
                      </a:r>
                      <a:r>
                        <a:rPr lang="en-US" sz="1400" kern="1200" dirty="0" err="1"/>
                        <a:t>MaxDB</a:t>
                      </a:r>
                      <a:r>
                        <a:rPr lang="en-US" sz="1400" kern="1200" dirty="0"/>
                        <a:t>, DB2/UDB</a:t>
                      </a:r>
                      <a:endParaRPr lang="en-US" sz="1400" kern="1200" dirty="0">
                        <a:solidFill>
                          <a:schemeClr val="bg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rowSpan="10">
                  <a:txBody>
                    <a:bodyPr/>
                    <a:lstStyle/>
                    <a:p>
                      <a:r>
                        <a:rPr lang="en-US" sz="1400" baseline="0" dirty="0"/>
                        <a:t>D/DS11_v2, D/DS15_v2,</a:t>
                      </a:r>
                      <a:br>
                        <a:rPr lang="en-US" sz="1400" baseline="0" dirty="0"/>
                      </a:br>
                      <a:r>
                        <a:rPr lang="en-US" sz="1400" baseline="0" dirty="0"/>
                        <a:t>GS1 – GS5,</a:t>
                      </a:r>
                    </a:p>
                    <a:p>
                      <a:r>
                        <a:rPr lang="en-US" sz="1400" baseline="0" dirty="0"/>
                        <a:t>D_v3, </a:t>
                      </a:r>
                      <a:br>
                        <a:rPr lang="en-US" sz="1400" baseline="0" dirty="0"/>
                      </a:br>
                      <a:r>
                        <a:rPr lang="en-US" sz="1400" baseline="0" dirty="0"/>
                        <a:t>E_v3, </a:t>
                      </a:r>
                      <a:br>
                        <a:rPr lang="en-US" sz="1400" baseline="0" dirty="0"/>
                      </a:br>
                      <a:r>
                        <a:rPr lang="en-US" sz="1400" baseline="0" dirty="0"/>
                        <a:t>M</a:t>
                      </a:r>
                      <a:endParaRPr lang="en-US"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extLst>
                  <a:ext uri="{0D108BD9-81ED-4DB2-BD59-A6C34878D82A}">
                    <a16:rowId xmlns:a16="http://schemas.microsoft.com/office/drawing/2014/main" val="10001"/>
                  </a:ext>
                </a:extLst>
              </a:tr>
              <a:tr h="286002">
                <a:tc vMerge="1">
                  <a:txBody>
                    <a:bodyPr/>
                    <a:lstStyle/>
                    <a:p>
                      <a:endParaRPr lang="en-US" sz="14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vMerge="1">
                  <a:txBody>
                    <a:bodyPr/>
                    <a:lstStyle/>
                    <a:p>
                      <a:endParaRPr lang="en-US" sz="12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t>SAP Business All-in-One</a:t>
                      </a:r>
                      <a:endParaRPr lang="en-US"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vMerge="1">
                  <a:txBody>
                    <a:bodyPr/>
                    <a:lstStyle/>
                    <a:p>
                      <a:endParaRPr lang="en-US" sz="1200" kern="1200" dirty="0">
                        <a:solidFill>
                          <a:schemeClr val="tx1"/>
                        </a:solidFill>
                        <a:latin typeface="+mn-lt"/>
                        <a:ea typeface="Tahoma" panose="020B0604030504040204" pitchFamily="34" charset="0"/>
                        <a:cs typeface="Segoe UI Light" panose="020B0502040204020203" pitchFamily="34" charset="0"/>
                      </a:endParaRPr>
                    </a:p>
                  </a:txBody>
                  <a:tcPr marL="89592" marR="89592" marT="17637" marB="17637"/>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vMerge="1">
                  <a:txBody>
                    <a:bodyPr/>
                    <a:lstStyle/>
                    <a:p>
                      <a:endParaRPr lang="en-US" sz="1200" dirty="0">
                        <a:solidFill>
                          <a:schemeClr val="tx1"/>
                        </a:solidFill>
                        <a:latin typeface="+mn-lt"/>
                        <a:ea typeface="Tahoma" panose="020B0604030504040204" pitchFamily="34" charset="0"/>
                        <a:cs typeface="Tahoma" panose="020B0604030504040204" pitchFamily="34" charset="0"/>
                      </a:endParaRPr>
                    </a:p>
                  </a:txBody>
                  <a:tcPr marL="107540" marR="107540" marT="21172" marB="211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6002">
                <a:tc vMerge="1">
                  <a:txBody>
                    <a:bodyPr/>
                    <a:lstStyle/>
                    <a:p>
                      <a:endParaRPr lang="en-US" sz="14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vMerge="1">
                  <a:txBody>
                    <a:bodyPr/>
                    <a:lstStyle/>
                    <a:p>
                      <a:endParaRPr lang="en-US" sz="12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t>SAP NetWeaver Application Server 7.x (ABAP and Java) </a:t>
                      </a:r>
                      <a:r>
                        <a:rPr lang="en-US" sz="1400" baseline="30000" dirty="0"/>
                        <a:t> </a:t>
                      </a:r>
                      <a:endParaRPr lang="en-US"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vMerge="1">
                  <a:txBody>
                    <a:bodyPr/>
                    <a:lstStyle/>
                    <a:p>
                      <a:endParaRPr lang="en-US" sz="1200" kern="1200" dirty="0">
                        <a:solidFill>
                          <a:schemeClr val="tx1"/>
                        </a:solidFill>
                        <a:latin typeface="+mn-lt"/>
                        <a:ea typeface="Tahoma" panose="020B0604030504040204" pitchFamily="34" charset="0"/>
                        <a:cs typeface="Segoe UI Light" panose="020B0502040204020203" pitchFamily="34" charset="0"/>
                      </a:endParaRPr>
                    </a:p>
                  </a:txBody>
                  <a:tcPr marL="89592" marR="89592" marT="17637" marB="17637"/>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vMerge="1">
                  <a:txBody>
                    <a:bodyPr/>
                    <a:lstStyle/>
                    <a:p>
                      <a:endParaRPr lang="en-US" sz="1200" dirty="0">
                        <a:solidFill>
                          <a:schemeClr val="tx1"/>
                        </a:solidFill>
                        <a:latin typeface="+mn-lt"/>
                        <a:ea typeface="Tahoma" panose="020B0604030504040204" pitchFamily="34" charset="0"/>
                        <a:cs typeface="Tahoma" panose="020B0604030504040204" pitchFamily="34" charset="0"/>
                      </a:endParaRPr>
                    </a:p>
                  </a:txBody>
                  <a:tcPr marL="107540" marR="107540" marT="21172" marB="211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86002">
                <a:tc vMerge="1">
                  <a:txBody>
                    <a:bodyPr/>
                    <a:lstStyle/>
                    <a:p>
                      <a:endParaRPr lang="en-US" sz="14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vMerge="1">
                  <a:txBody>
                    <a:bodyPr/>
                    <a:lstStyle/>
                    <a:p>
                      <a:endParaRPr lang="en-US" sz="12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t>SAP Business Objects Planning and Consolidation on NetWeaver </a:t>
                      </a:r>
                      <a:endParaRPr lang="en-US"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j-lt"/>
                        <a:ea typeface="Tahoma" panose="020B0604030504040204" pitchFamily="34" charset="0"/>
                        <a:cs typeface="Segoe UI Light" panose="020B0502040204020203" pitchFamily="34" charset="0"/>
                      </a:endParaRPr>
                    </a:p>
                  </a:txBody>
                  <a:tcPr marL="89592" marR="89592" marT="17637" marB="17637"/>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vMerge="1">
                  <a:txBody>
                    <a:bodyPr/>
                    <a:lstStyle/>
                    <a:p>
                      <a:endParaRPr lang="en-US" sz="1200" dirty="0">
                        <a:solidFill>
                          <a:schemeClr val="tx1"/>
                        </a:solidFill>
                        <a:latin typeface="+mn-lt"/>
                        <a:ea typeface="Tahoma" panose="020B0604030504040204" pitchFamily="34" charset="0"/>
                        <a:cs typeface="Tahoma" panose="020B0604030504040204" pitchFamily="34" charset="0"/>
                      </a:endParaRPr>
                    </a:p>
                  </a:txBody>
                  <a:tcPr marL="107540" marR="107540" marT="21172" marB="211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86002">
                <a:tc vMerge="1">
                  <a:txBody>
                    <a:bodyPr/>
                    <a:lstStyle/>
                    <a:p>
                      <a:endParaRPr lang="en-US"/>
                    </a:p>
                  </a:txBody>
                  <a:tcPr/>
                </a:tc>
                <a:tc vMerge="1">
                  <a:txBody>
                    <a:bodyPr/>
                    <a:lstStyle/>
                    <a:p>
                      <a:endParaRPr lang="en-US"/>
                    </a:p>
                  </a:txBody>
                  <a:tcPr/>
                </a:tc>
                <a:tc>
                  <a:txBody>
                    <a:bodyPr/>
                    <a:lstStyle/>
                    <a:p>
                      <a:r>
                        <a:rPr lang="en-US" sz="1400" dirty="0"/>
                        <a:t>SAP Business Objects Planning and Consolidation Microsoft 10.01 </a:t>
                      </a:r>
                      <a:endParaRPr lang="en-US"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r>
                        <a:rPr lang="en-US" sz="1400" dirty="0"/>
                        <a:t>Windows</a:t>
                      </a:r>
                      <a:endParaRPr lang="en-US"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pPr marL="0" algn="l" defTabSz="914400" rtl="0" eaLnBrk="1" latinLnBrk="0" hangingPunct="1"/>
                      <a:r>
                        <a:rPr lang="en-US" sz="1400" kern="1200" dirty="0"/>
                        <a:t>SQL Server</a:t>
                      </a:r>
                      <a:endParaRPr lang="en-US" sz="1400" kern="1200" dirty="0">
                        <a:solidFill>
                          <a:schemeClr val="bg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vMerge="1">
                  <a:txBody>
                    <a:bodyPr/>
                    <a:lstStyle/>
                    <a:p>
                      <a:endParaRPr lang="en-US"/>
                    </a:p>
                  </a:txBody>
                  <a:tcPr/>
                </a:tc>
                <a:extLst>
                  <a:ext uri="{0D108BD9-81ED-4DB2-BD59-A6C34878D82A}">
                    <a16:rowId xmlns:a16="http://schemas.microsoft.com/office/drawing/2014/main" val="153496667"/>
                  </a:ext>
                </a:extLst>
              </a:tr>
              <a:tr h="525759">
                <a:tc vMerge="1">
                  <a:txBody>
                    <a:bodyPr/>
                    <a:lstStyle/>
                    <a:p>
                      <a:endParaRPr lang="en-US" sz="14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vMerge="1">
                  <a:txBody>
                    <a:bodyPr/>
                    <a:lstStyle/>
                    <a:p>
                      <a:endParaRPr lang="en-US" sz="12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t>TREX 7.10</a:t>
                      </a:r>
                      <a:endParaRPr lang="en-US"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Windows, SUSE, Red Hat </a:t>
                      </a:r>
                      <a:r>
                        <a:rPr kumimoji="0" lang="en-US" sz="1000" u="none" strike="noStrike" kern="1200" cap="none" spc="0" normalizeH="0" baseline="0" noProof="0" dirty="0">
                          <a:ln>
                            <a:noFill/>
                          </a:ln>
                          <a:effectLst/>
                          <a:uLnTx/>
                          <a:uFillTx/>
                        </a:rPr>
                        <a:t>*1</a:t>
                      </a:r>
                      <a:endParaRPr kumimoji="0" lang="en-US" sz="1400" b="0" i="0" u="none" strike="noStrike" kern="1200" cap="none" spc="0" normalizeH="0" baseline="0" noProof="0" dirty="0">
                        <a:ln>
                          <a:noFill/>
                        </a:ln>
                        <a:solidFill>
                          <a:schemeClr val="bg1"/>
                        </a:solidFill>
                        <a:effectLst/>
                        <a:uLnTx/>
                        <a:uFillTx/>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N/A</a:t>
                      </a:r>
                      <a:endParaRPr lang="en-US" sz="1400" kern="1200" dirty="0">
                        <a:solidFill>
                          <a:schemeClr val="bg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vMerge="1">
                  <a:txBody>
                    <a:bodyPr/>
                    <a:lstStyle/>
                    <a:p>
                      <a:endParaRPr lang="en-US" sz="1200" dirty="0">
                        <a:solidFill>
                          <a:schemeClr val="tx1"/>
                        </a:solidFill>
                        <a:latin typeface="+mn-lt"/>
                        <a:ea typeface="Tahoma" panose="020B0604030504040204" pitchFamily="34" charset="0"/>
                        <a:cs typeface="Tahoma" panose="020B0604030504040204" pitchFamily="34" charset="0"/>
                      </a:endParaRPr>
                    </a:p>
                  </a:txBody>
                  <a:tcPr marL="107540" marR="107540" marT="21172" marB="21172">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25759">
                <a:tc vMerge="1">
                  <a:txBody>
                    <a:bodyPr/>
                    <a:lstStyle/>
                    <a:p>
                      <a:endParaRPr lang="en-US" sz="14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vMerge="1">
                  <a:txBody>
                    <a:bodyPr/>
                    <a:lstStyle/>
                    <a:p>
                      <a:endParaRPr lang="en-US" sz="12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t>SAP LiveCache,</a:t>
                      </a:r>
                      <a:r>
                        <a:rPr lang="en-US" sz="1400" baseline="0" dirty="0"/>
                        <a:t> SAP Content Server 6.50</a:t>
                      </a:r>
                      <a:endParaRPr lang="en-US"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Windows, SUSE, Red Hat </a:t>
                      </a:r>
                      <a:r>
                        <a:rPr kumimoji="0" lang="en-US" sz="1000" u="none" strike="noStrike" kern="1200" cap="none" spc="0" normalizeH="0" baseline="0" noProof="0" dirty="0">
                          <a:ln>
                            <a:noFill/>
                          </a:ln>
                          <a:effectLst/>
                          <a:uLnTx/>
                          <a:uFillTx/>
                        </a:rPr>
                        <a:t>*1</a:t>
                      </a:r>
                      <a:endParaRPr kumimoji="0" lang="en-US" sz="1400" b="0" i="0" u="none" strike="noStrike" kern="1200" cap="none" spc="0" normalizeH="0" baseline="0" noProof="0" dirty="0">
                        <a:ln>
                          <a:noFill/>
                        </a:ln>
                        <a:solidFill>
                          <a:schemeClr val="bg1"/>
                        </a:solidFill>
                        <a:effectLst/>
                        <a:uLnTx/>
                        <a:uFillTx/>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err="1"/>
                        <a:t>MaxDB</a:t>
                      </a:r>
                      <a:endParaRPr lang="en-US" sz="1400" kern="1200" dirty="0">
                        <a:solidFill>
                          <a:schemeClr val="bg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vMerge="1">
                  <a:txBody>
                    <a:bodyPr/>
                    <a:lstStyle/>
                    <a:p>
                      <a:endParaRPr lang="en-US"/>
                    </a:p>
                  </a:txBody>
                  <a:tcPr/>
                </a:tc>
                <a:extLst>
                  <a:ext uri="{0D108BD9-81ED-4DB2-BD59-A6C34878D82A}">
                    <a16:rowId xmlns:a16="http://schemas.microsoft.com/office/drawing/2014/main" val="830807343"/>
                  </a:ext>
                </a:extLst>
              </a:tr>
              <a:tr h="688799">
                <a:tc vMerge="1">
                  <a:txBody>
                    <a:bodyPr/>
                    <a:lstStyle/>
                    <a:p>
                      <a:endParaRPr lang="en-US" sz="14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vMerge="1">
                  <a:txBody>
                    <a:bodyPr/>
                    <a:lstStyle/>
                    <a:p>
                      <a:endParaRPr lang="en-US" sz="12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t>SAP BusinessObjects BI Platform/Clients 4.1/4.2, Dashboards, </a:t>
                      </a:r>
                      <a:r>
                        <a:rPr lang="en-US" sz="1400" dirty="0" err="1"/>
                        <a:t>WebIntelligence</a:t>
                      </a:r>
                      <a:r>
                        <a:rPr lang="en-US" sz="1400" dirty="0"/>
                        <a:t>, Explorer, Analysis for OLAP, Design Studio, Crystal Reports, Lumira Server/Desktop</a:t>
                      </a:r>
                      <a:r>
                        <a:rPr lang="en-US" sz="1400"/>
                        <a:t>/Designer,</a:t>
                      </a:r>
                      <a:r>
                        <a:rPr lang="en-US" sz="1400" baseline="0"/>
                        <a:t> </a:t>
                      </a:r>
                      <a:r>
                        <a:rPr lang="en-US" sz="1400" dirty="0"/>
                        <a:t>Data Services 4.2</a:t>
                      </a:r>
                      <a:endParaRPr lang="en-US"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r>
                        <a:rPr lang="en-US" sz="1400" dirty="0"/>
                        <a:t>Windows</a:t>
                      </a:r>
                      <a:r>
                        <a:rPr lang="en-US" sz="1400" baseline="0" dirty="0"/>
                        <a:t>, SUSE</a:t>
                      </a:r>
                      <a:endParaRPr lang="en-US"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r>
                        <a:rPr lang="en-US" sz="1400" dirty="0"/>
                        <a:t>N/A</a:t>
                      </a:r>
                      <a:endParaRPr lang="en-US"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a typeface="Tahoma" panose="020B0604030504040204" pitchFamily="34" charset="0"/>
                        <a:cs typeface="Tahoma" panose="020B0604030504040204" pitchFamily="34" charset="0"/>
                      </a:endParaRPr>
                    </a:p>
                  </a:txBody>
                  <a:tcPr marL="107540" marR="107540" marT="21172" marB="211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33735">
                <a:tc vMerge="1">
                  <a:txBody>
                    <a:bodyPr/>
                    <a:lstStyle/>
                    <a:p>
                      <a:endParaRPr lang="en-US" sz="14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vMerge="1">
                  <a:txBody>
                    <a:bodyPr/>
                    <a:lstStyle/>
                    <a:p>
                      <a:endParaRPr lang="en-US" sz="12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t>SAP Business One (on SQL Server)</a:t>
                      </a:r>
                      <a:endParaRPr lang="en-US"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dirty="0"/>
                        <a:t>Windows</a:t>
                      </a:r>
                      <a:r>
                        <a:rPr lang="en-US" sz="1400" kern="1200" baseline="0" dirty="0"/>
                        <a:t> Server</a:t>
                      </a:r>
                      <a:endParaRPr lang="en-US"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r>
                        <a:rPr lang="en-US" sz="1400" dirty="0"/>
                        <a:t>SQL Server</a:t>
                      </a:r>
                      <a:endParaRPr lang="en-US"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vMerge="1">
                  <a:txBody>
                    <a:bodyPr/>
                    <a:lstStyle/>
                    <a:p>
                      <a:endParaRPr lang="en-US" sz="1200" dirty="0">
                        <a:solidFill>
                          <a:srgbClr val="FF0000"/>
                        </a:solidFill>
                        <a:latin typeface="+mj-lt"/>
                        <a:ea typeface="Tahoma" panose="020B0604030504040204" pitchFamily="34" charset="0"/>
                        <a:cs typeface="Segoe UI Light" panose="020B0502040204020203" pitchFamily="34" charset="0"/>
                      </a:endParaRPr>
                    </a:p>
                  </a:txBody>
                  <a:tcPr marL="89592" marR="89592" marT="17637" marB="17637"/>
                </a:tc>
                <a:extLst>
                  <a:ext uri="{0D108BD9-81ED-4DB2-BD59-A6C34878D82A}">
                    <a16:rowId xmlns:a16="http://schemas.microsoft.com/office/drawing/2014/main" val="3158182262"/>
                  </a:ext>
                </a:extLst>
              </a:tr>
              <a:tr h="333735">
                <a:tc vMerge="1">
                  <a:txBody>
                    <a:bodyPr/>
                    <a:lstStyle/>
                    <a:p>
                      <a:endParaRPr lang="en-US" sz="16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vMerge="1">
                  <a:txBody>
                    <a:bodyPr/>
                    <a:lstStyle/>
                    <a:p>
                      <a:endParaRPr lang="en-US" sz="16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t>SAP Financial Consolidation 10.1 SP06 Patch 01 and higher</a:t>
                      </a:r>
                      <a:endParaRPr lang="en-US"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dirty="0"/>
                        <a:t>Windows</a:t>
                      </a:r>
                      <a:r>
                        <a:rPr lang="en-US" sz="1400" kern="1200" baseline="0" dirty="0"/>
                        <a:t> Server</a:t>
                      </a:r>
                      <a:endParaRPr lang="en-US"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N/A</a:t>
                      </a:r>
                      <a:endParaRPr lang="en-US"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vMerge="1">
                  <a:txBody>
                    <a:bodyPr/>
                    <a:lstStyle/>
                    <a:p>
                      <a:endParaRPr lang="en-US" sz="16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extLst>
                  <a:ext uri="{0D108BD9-81ED-4DB2-BD59-A6C34878D82A}">
                    <a16:rowId xmlns:a16="http://schemas.microsoft.com/office/drawing/2014/main" val="2836545748"/>
                  </a:ext>
                </a:extLst>
              </a:tr>
            </a:tbl>
          </a:graphicData>
        </a:graphic>
      </p:graphicFrame>
      <p:sp>
        <p:nvSpPr>
          <p:cNvPr id="10" name="Title 2"/>
          <p:cNvSpPr>
            <a:spLocks noGrp="1"/>
          </p:cNvSpPr>
          <p:nvPr>
            <p:ph type="title"/>
          </p:nvPr>
        </p:nvSpPr>
        <p:spPr/>
        <p:txBody>
          <a:bodyPr>
            <a:noAutofit/>
          </a:bodyPr>
          <a:lstStyle/>
          <a:p>
            <a:r>
              <a:rPr lang="en-US" dirty="0">
                <a:cs typeface="Segoe UI Semibold" panose="020B0702040204020203" pitchFamily="34" charset="0"/>
              </a:rPr>
              <a:t>SAP on Azure Certifications</a:t>
            </a:r>
            <a:r>
              <a:rPr lang="ja-JP" altLang="en-US" dirty="0">
                <a:cs typeface="Segoe UI Semibold" panose="020B0702040204020203" pitchFamily="34" charset="0"/>
              </a:rPr>
              <a:t> </a:t>
            </a:r>
            <a:r>
              <a:rPr lang="en-US" altLang="ja-JP" dirty="0">
                <a:cs typeface="Segoe UI Semibold" panose="020B0702040204020203" pitchFamily="34" charset="0"/>
              </a:rPr>
              <a:t>(Any</a:t>
            </a:r>
            <a:r>
              <a:rPr lang="ja-JP" altLang="en-US" dirty="0">
                <a:cs typeface="Segoe UI Semibold" panose="020B0702040204020203" pitchFamily="34" charset="0"/>
              </a:rPr>
              <a:t> </a:t>
            </a:r>
            <a:r>
              <a:rPr lang="en-US" altLang="ja-JP" dirty="0">
                <a:cs typeface="Segoe UI Semibold" panose="020B0702040204020203" pitchFamily="34" charset="0"/>
              </a:rPr>
              <a:t>DB)</a:t>
            </a:r>
            <a:endParaRPr lang="en-US" sz="2448" dirty="0">
              <a:latin typeface="+mn-lt"/>
              <a:cs typeface="Segoe UI Semibold" panose="020B0702040204020203" pitchFamily="34" charset="0"/>
            </a:endParaRPr>
          </a:p>
        </p:txBody>
      </p:sp>
      <p:sp>
        <p:nvSpPr>
          <p:cNvPr id="3" name="TextBox 2"/>
          <p:cNvSpPr txBox="1"/>
          <p:nvPr/>
        </p:nvSpPr>
        <p:spPr>
          <a:xfrm>
            <a:off x="517015" y="6218638"/>
            <a:ext cx="9216125" cy="286306"/>
          </a:xfrm>
          <a:prstGeom prst="rect">
            <a:avLst/>
          </a:prstGeom>
          <a:noFill/>
        </p:spPr>
        <p:txBody>
          <a:bodyPr wrap="square" rtlCol="0">
            <a:spAutoFit/>
          </a:bodyPr>
          <a:lstStyle/>
          <a:p>
            <a:pPr defTabSz="932418">
              <a:defRPr/>
            </a:pPr>
            <a:r>
              <a:rPr lang="en-US" sz="1224" kern="0" dirty="0">
                <a:solidFill>
                  <a:srgbClr val="353535"/>
                </a:solidFill>
                <a:latin typeface="Segoe UI Light"/>
              </a:rPr>
              <a:t>(*1) SUSE and Red Hat are certified only with ASE, DB2 and HANA. Oracle Linux is for Oracle. Windows Server is for all databases.  </a:t>
            </a:r>
          </a:p>
        </p:txBody>
      </p:sp>
    </p:spTree>
    <p:extLst>
      <p:ext uri="{BB962C8B-B14F-4D97-AF65-F5344CB8AC3E}">
        <p14:creationId xmlns:p14="http://schemas.microsoft.com/office/powerpoint/2010/main" val="263820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90910106"/>
              </p:ext>
            </p:extLst>
          </p:nvPr>
        </p:nvGraphicFramePr>
        <p:xfrm>
          <a:off x="396865" y="1403438"/>
          <a:ext cx="11521887" cy="4412573"/>
        </p:xfrm>
        <a:graphic>
          <a:graphicData uri="http://schemas.openxmlformats.org/drawingml/2006/table">
            <a:tbl>
              <a:tblPr firstRow="1" bandRow="1">
                <a:tableStyleId>{5C22544A-7EE6-4342-B048-85BDC9FD1C3A}</a:tableStyleId>
              </a:tblPr>
              <a:tblGrid>
                <a:gridCol w="929401">
                  <a:extLst>
                    <a:ext uri="{9D8B030D-6E8A-4147-A177-3AD203B41FA5}">
                      <a16:colId xmlns:a16="http://schemas.microsoft.com/office/drawing/2014/main" val="2728756851"/>
                    </a:ext>
                  </a:extLst>
                </a:gridCol>
                <a:gridCol w="904765">
                  <a:extLst>
                    <a:ext uri="{9D8B030D-6E8A-4147-A177-3AD203B41FA5}">
                      <a16:colId xmlns:a16="http://schemas.microsoft.com/office/drawing/2014/main" val="1580774780"/>
                    </a:ext>
                  </a:extLst>
                </a:gridCol>
                <a:gridCol w="5407296">
                  <a:extLst>
                    <a:ext uri="{9D8B030D-6E8A-4147-A177-3AD203B41FA5}">
                      <a16:colId xmlns:a16="http://schemas.microsoft.com/office/drawing/2014/main" val="20000"/>
                    </a:ext>
                  </a:extLst>
                </a:gridCol>
                <a:gridCol w="1406276">
                  <a:extLst>
                    <a:ext uri="{9D8B030D-6E8A-4147-A177-3AD203B41FA5}">
                      <a16:colId xmlns:a16="http://schemas.microsoft.com/office/drawing/2014/main" val="20001"/>
                    </a:ext>
                  </a:extLst>
                </a:gridCol>
                <a:gridCol w="1048370">
                  <a:extLst>
                    <a:ext uri="{9D8B030D-6E8A-4147-A177-3AD203B41FA5}">
                      <a16:colId xmlns:a16="http://schemas.microsoft.com/office/drawing/2014/main" val="20002"/>
                    </a:ext>
                  </a:extLst>
                </a:gridCol>
                <a:gridCol w="1825779">
                  <a:extLst>
                    <a:ext uri="{9D8B030D-6E8A-4147-A177-3AD203B41FA5}">
                      <a16:colId xmlns:a16="http://schemas.microsoft.com/office/drawing/2014/main" val="20003"/>
                    </a:ext>
                  </a:extLst>
                </a:gridCol>
              </a:tblGrid>
              <a:tr h="253584">
                <a:tc>
                  <a:txBody>
                    <a:bodyPr/>
                    <a:lstStyle/>
                    <a:p>
                      <a:r>
                        <a:rPr lang="en-US" sz="1400" dirty="0">
                          <a:latin typeface="Segoe UI Light" panose="020B0502040204020203" pitchFamily="34" charset="0"/>
                          <a:cs typeface="Segoe UI Light" panose="020B0502040204020203" pitchFamily="34" charset="0"/>
                        </a:rPr>
                        <a:t>Category</a:t>
                      </a:r>
                      <a:endParaRPr lang="en-US" sz="1400" dirty="0">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solidFill>
                      <a:schemeClr val="tx2"/>
                    </a:solidFill>
                  </a:tcPr>
                </a:tc>
                <a:tc>
                  <a:txBody>
                    <a:bodyPr/>
                    <a:lstStyle/>
                    <a:p>
                      <a:r>
                        <a:rPr lang="en-US" sz="1400" dirty="0">
                          <a:latin typeface="Segoe UI Light" panose="020B0502040204020203" pitchFamily="34" charset="0"/>
                          <a:cs typeface="Segoe UI Light" panose="020B0502040204020203" pitchFamily="34" charset="0"/>
                        </a:rPr>
                        <a:t>Scenario</a:t>
                      </a:r>
                      <a:endParaRPr lang="en-US" sz="1400" dirty="0">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solidFill>
                      <a:schemeClr val="tx2"/>
                    </a:solidFill>
                  </a:tcPr>
                </a:tc>
                <a:tc>
                  <a:txBody>
                    <a:bodyPr/>
                    <a:lstStyle/>
                    <a:p>
                      <a:r>
                        <a:rPr lang="en-US" sz="1400" dirty="0">
                          <a:latin typeface="Segoe UI Light" panose="020B0502040204020203" pitchFamily="34" charset="0"/>
                          <a:cs typeface="Segoe UI Light" panose="020B0502040204020203" pitchFamily="34" charset="0"/>
                        </a:rPr>
                        <a:t>SAP Product</a:t>
                      </a:r>
                      <a:endParaRPr lang="en-US" sz="1400" dirty="0">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solidFill>
                      <a:schemeClr val="tx2"/>
                    </a:solidFill>
                  </a:tcPr>
                </a:tc>
                <a:tc>
                  <a:txBody>
                    <a:bodyPr/>
                    <a:lstStyle/>
                    <a:p>
                      <a:pPr algn="ctr"/>
                      <a:r>
                        <a:rPr lang="en-US" sz="1400" dirty="0">
                          <a:latin typeface="Segoe UI Light" panose="020B0502040204020203" pitchFamily="34" charset="0"/>
                          <a:cs typeface="Segoe UI Light" panose="020B0502040204020203" pitchFamily="34" charset="0"/>
                        </a:rPr>
                        <a:t>Guest OS</a:t>
                      </a:r>
                      <a:endParaRPr lang="en-US" sz="1400" dirty="0">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solidFill>
                      <a:schemeClr val="tx2"/>
                    </a:solidFill>
                  </a:tcPr>
                </a:tc>
                <a:tc>
                  <a:txBody>
                    <a:bodyPr/>
                    <a:lstStyle/>
                    <a:p>
                      <a:pPr algn="ctr"/>
                      <a:r>
                        <a:rPr lang="en-US" sz="1400" dirty="0">
                          <a:latin typeface="Segoe UI Light" panose="020B0502040204020203" pitchFamily="34" charset="0"/>
                          <a:cs typeface="Segoe UI Light" panose="020B0502040204020203" pitchFamily="34" charset="0"/>
                        </a:rPr>
                        <a:t>Database</a:t>
                      </a:r>
                      <a:endParaRPr lang="en-US" sz="1400" dirty="0">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solidFill>
                      <a:schemeClr val="tx2"/>
                    </a:solidFill>
                  </a:tcPr>
                </a:tc>
                <a:tc>
                  <a:txBody>
                    <a:bodyPr/>
                    <a:lstStyle/>
                    <a:p>
                      <a:r>
                        <a:rPr lang="en-US" sz="1400" dirty="0">
                          <a:latin typeface="Segoe UI Light" panose="020B0502040204020203" pitchFamily="34" charset="0"/>
                          <a:cs typeface="Segoe UI Light" panose="020B0502040204020203" pitchFamily="34" charset="0"/>
                        </a:rPr>
                        <a:t>VM/Server Type</a:t>
                      </a:r>
                      <a:endParaRPr lang="en-US" sz="1400" dirty="0">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solidFill>
                      <a:schemeClr val="tx2"/>
                    </a:solidFill>
                  </a:tcPr>
                </a:tc>
                <a:extLst>
                  <a:ext uri="{0D108BD9-81ED-4DB2-BD59-A6C34878D82A}">
                    <a16:rowId xmlns:a16="http://schemas.microsoft.com/office/drawing/2014/main" val="10000"/>
                  </a:ext>
                </a:extLst>
              </a:tr>
              <a:tr h="1030753">
                <a:tc rowSpan="5">
                  <a:txBody>
                    <a:bodyPr/>
                    <a:lstStyle/>
                    <a:p>
                      <a:r>
                        <a:rPr lang="en-US" sz="1600" dirty="0">
                          <a:latin typeface="Segoe UI Light" panose="020B0502040204020203" pitchFamily="34" charset="0"/>
                          <a:cs typeface="Segoe UI Light" panose="020B0502040204020203" pitchFamily="34" charset="0"/>
                        </a:rPr>
                        <a:t>SAP</a:t>
                      </a:r>
                      <a:br>
                        <a:rPr lang="en-US" sz="1600" dirty="0">
                          <a:latin typeface="Segoe UI Light" panose="020B0502040204020203" pitchFamily="34" charset="0"/>
                          <a:cs typeface="Segoe UI Light" panose="020B0502040204020203" pitchFamily="34" charset="0"/>
                        </a:rPr>
                      </a:br>
                      <a:r>
                        <a:rPr lang="en-US" sz="1600" dirty="0">
                          <a:latin typeface="Segoe UI Light" panose="020B0502040204020203" pitchFamily="34" charset="0"/>
                          <a:cs typeface="Segoe UI Light" panose="020B0502040204020203" pitchFamily="34" charset="0"/>
                        </a:rPr>
                        <a:t>HANA</a:t>
                      </a:r>
                      <a:endParaRPr lang="en-US" sz="1600" dirty="0">
                        <a:solidFill>
                          <a:schemeClr val="tx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r>
                        <a:rPr lang="en-US" sz="1600" dirty="0">
                          <a:latin typeface="Segoe UI Light" panose="020B0502040204020203" pitchFamily="34" charset="0"/>
                          <a:cs typeface="Segoe UI Light" panose="020B0502040204020203" pitchFamily="34" charset="0"/>
                        </a:rPr>
                        <a:t>OLAP</a:t>
                      </a:r>
                      <a:endParaRPr lang="en-US" sz="1600" dirty="0">
                        <a:solidFill>
                          <a:schemeClr val="tx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r>
                        <a:rPr lang="en-US" sz="1600" dirty="0">
                          <a:latin typeface="Segoe UI Light" panose="020B0502040204020203" pitchFamily="34" charset="0"/>
                          <a:cs typeface="Segoe UI Light" panose="020B0502040204020203" pitchFamily="34" charset="0"/>
                        </a:rPr>
                        <a:t>SAP Business</a:t>
                      </a:r>
                      <a:r>
                        <a:rPr lang="en-US" sz="1600" baseline="0" dirty="0">
                          <a:latin typeface="Segoe UI Light" panose="020B0502040204020203" pitchFamily="34" charset="0"/>
                          <a:cs typeface="Segoe UI Light" panose="020B0502040204020203" pitchFamily="34" charset="0"/>
                        </a:rPr>
                        <a:t> Warehouse (BW); BW/4HANA, HANA Enterprise, HANA Side Car </a:t>
                      </a:r>
                      <a:endParaRPr lang="en-US" sz="1600" dirty="0">
                        <a:solidFill>
                          <a:schemeClr val="tx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r>
                        <a:rPr lang="en-US" sz="1600" dirty="0">
                          <a:latin typeface="Segoe UI Light" panose="020B0502040204020203" pitchFamily="34" charset="0"/>
                          <a:cs typeface="Segoe UI Light" panose="020B0502040204020203" pitchFamily="34" charset="0"/>
                        </a:rPr>
                        <a:t>SUSE, Red Hat</a:t>
                      </a:r>
                      <a:endParaRPr lang="en-US" sz="1600" dirty="0">
                        <a:solidFill>
                          <a:schemeClr val="tx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Light" panose="020B0502040204020203" pitchFamily="34" charset="0"/>
                          <a:cs typeface="Segoe UI Light" panose="020B0502040204020203" pitchFamily="34" charset="0"/>
                        </a:rPr>
                        <a:t>SAP HANA</a:t>
                      </a:r>
                      <a:endParaRPr lang="en-US" sz="1600" dirty="0">
                        <a:solidFill>
                          <a:schemeClr val="tx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latin typeface="Segoe UI Light" panose="020B0502040204020203" pitchFamily="34" charset="0"/>
                          <a:cs typeface="Segoe UI Light" panose="020B0502040204020203" pitchFamily="34" charset="0"/>
                        </a:rPr>
                        <a:t>GS5, </a:t>
                      </a:r>
                      <a:br>
                        <a:rPr lang="en-US" sz="1600" dirty="0">
                          <a:latin typeface="Segoe UI Light" panose="020B0502040204020203" pitchFamily="34" charset="0"/>
                          <a:cs typeface="Segoe UI Light" panose="020B0502040204020203" pitchFamily="34" charset="0"/>
                        </a:rPr>
                      </a:br>
                      <a:r>
                        <a:rPr lang="en-US" sz="1600" kern="1200" dirty="0">
                          <a:latin typeface="Segoe UI Light" panose="020B0502040204020203" pitchFamily="34" charset="0"/>
                          <a:cs typeface="Segoe UI Light" panose="020B0502040204020203" pitchFamily="34" charset="0"/>
                        </a:rPr>
                        <a:t>HANA on Azure (Large Instances), </a:t>
                      </a:r>
                      <a:r>
                        <a:rPr lang="en-US" sz="1600" kern="1200" baseline="0" dirty="0">
                          <a:solidFill>
                            <a:srgbClr val="FF0000"/>
                          </a:solidFill>
                          <a:latin typeface="Segoe UI Light" panose="020B0502040204020203" pitchFamily="34" charset="0"/>
                          <a:cs typeface="Segoe UI Light" panose="020B0502040204020203" pitchFamily="34" charset="0"/>
                        </a:rPr>
                        <a:t>E_v3</a:t>
                      </a:r>
                      <a:r>
                        <a:rPr lang="en-US" sz="1600" kern="1200" baseline="0" dirty="0">
                          <a:latin typeface="Segoe UI Light" panose="020B0502040204020203" pitchFamily="34" charset="0"/>
                          <a:cs typeface="Segoe UI Light" panose="020B0502040204020203" pitchFamily="34" charset="0"/>
                        </a:rPr>
                        <a:t>, M</a:t>
                      </a:r>
                      <a:endParaRPr lang="en-US" sz="1600" dirty="0">
                        <a:solidFill>
                          <a:schemeClr val="tx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extLst>
                  <a:ext uri="{0D108BD9-81ED-4DB2-BD59-A6C34878D82A}">
                    <a16:rowId xmlns:a16="http://schemas.microsoft.com/office/drawing/2014/main" val="2447376312"/>
                  </a:ext>
                </a:extLst>
              </a:tr>
              <a:tr h="1279447">
                <a:tc vMerge="1">
                  <a:txBody>
                    <a:bodyPr/>
                    <a:lstStyle/>
                    <a:p>
                      <a:endParaRPr lang="en-US" sz="14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a:txBody>
                    <a:bodyPr/>
                    <a:lstStyle/>
                    <a:p>
                      <a:r>
                        <a:rPr lang="en-US" sz="1600" dirty="0">
                          <a:latin typeface="Segoe UI Light" panose="020B0502040204020203" pitchFamily="34" charset="0"/>
                          <a:cs typeface="Segoe UI Light" panose="020B0502040204020203" pitchFamily="34" charset="0"/>
                        </a:rPr>
                        <a:t>OLTP</a:t>
                      </a:r>
                      <a:endParaRPr lang="en-US" sz="1600" dirty="0">
                        <a:solidFill>
                          <a:schemeClr val="tx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r>
                        <a:rPr lang="en-US" sz="1600" dirty="0">
                          <a:latin typeface="Segoe UI Light" panose="020B0502040204020203" pitchFamily="34" charset="0"/>
                          <a:cs typeface="Segoe UI Light" panose="020B0502040204020203" pitchFamily="34" charset="0"/>
                        </a:rPr>
                        <a:t>S/4</a:t>
                      </a:r>
                      <a:r>
                        <a:rPr lang="en-US" sz="1600" baseline="0" dirty="0">
                          <a:latin typeface="Segoe UI Light" panose="020B0502040204020203" pitchFamily="34" charset="0"/>
                          <a:cs typeface="Segoe UI Light" panose="020B0502040204020203" pitchFamily="34" charset="0"/>
                        </a:rPr>
                        <a:t>HANA </a:t>
                      </a:r>
                      <a:endParaRPr lang="en-US" sz="1600" dirty="0">
                        <a:solidFill>
                          <a:schemeClr val="tx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r>
                        <a:rPr lang="en-US" sz="1600" dirty="0">
                          <a:latin typeface="Segoe UI Light" panose="020B0502040204020203" pitchFamily="34" charset="0"/>
                          <a:cs typeface="Segoe UI Light" panose="020B0502040204020203" pitchFamily="34" charset="0"/>
                        </a:rPr>
                        <a:t>SUSE, Red Hat</a:t>
                      </a:r>
                      <a:endParaRPr lang="en-US" sz="1600" dirty="0">
                        <a:solidFill>
                          <a:schemeClr val="tx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Light" panose="020B0502040204020203" pitchFamily="34" charset="0"/>
                          <a:cs typeface="Segoe UI Light" panose="020B0502040204020203" pitchFamily="34" charset="0"/>
                        </a:rPr>
                        <a:t>SAP HANA</a:t>
                      </a:r>
                      <a:endParaRPr lang="en-US" sz="1600" dirty="0">
                        <a:solidFill>
                          <a:schemeClr val="tx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latin typeface="Segoe UI Light" panose="020B0502040204020203" pitchFamily="34" charset="0"/>
                          <a:cs typeface="Segoe UI Light" panose="020B0502040204020203" pitchFamily="34" charset="0"/>
                        </a:rPr>
                        <a:t>GS5 </a:t>
                      </a:r>
                      <a:r>
                        <a:rPr lang="en-US" sz="1600" baseline="0" dirty="0">
                          <a:latin typeface="Segoe UI Light" panose="020B0502040204020203" pitchFamily="34" charset="0"/>
                          <a:cs typeface="Segoe UI Light" panose="020B0502040204020203" pitchFamily="34" charset="0"/>
                        </a:rPr>
                        <a:t>(** Controlled Availability),</a:t>
                      </a:r>
                      <a:br>
                        <a:rPr lang="en-US" sz="1600" baseline="0" dirty="0">
                          <a:latin typeface="Segoe UI Light" panose="020B0502040204020203" pitchFamily="34" charset="0"/>
                          <a:cs typeface="Segoe UI Light" panose="020B0502040204020203" pitchFamily="34" charset="0"/>
                        </a:rPr>
                      </a:br>
                      <a:r>
                        <a:rPr kumimoji="0" lang="en-US" sz="160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HANA on Azure (Large Instances), </a:t>
                      </a:r>
                      <a:r>
                        <a:rPr lang="en-US" sz="1600" kern="1200" baseline="0" dirty="0">
                          <a:solidFill>
                            <a:srgbClr val="FF0000"/>
                          </a:solidFill>
                          <a:latin typeface="Segoe UI Light" panose="020B0502040204020203" pitchFamily="34" charset="0"/>
                          <a:cs typeface="Segoe UI Light" panose="020B0502040204020203" pitchFamily="34" charset="0"/>
                        </a:rPr>
                        <a:t>E_v3</a:t>
                      </a:r>
                      <a:r>
                        <a:rPr lang="en-US" sz="1600" kern="1200" baseline="0" dirty="0">
                          <a:latin typeface="Segoe UI Light" panose="020B0502040204020203" pitchFamily="34" charset="0"/>
                          <a:cs typeface="Segoe UI Light" panose="020B0502040204020203" pitchFamily="34" charset="0"/>
                        </a:rPr>
                        <a:t>, M</a:t>
                      </a:r>
                      <a:endParaRPr lang="en-US" sz="1600" dirty="0">
                        <a:solidFill>
                          <a:schemeClr val="tx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extLst>
                  <a:ext uri="{0D108BD9-81ED-4DB2-BD59-A6C34878D82A}">
                    <a16:rowId xmlns:a16="http://schemas.microsoft.com/office/drawing/2014/main" val="3814350255"/>
                  </a:ext>
                </a:extLst>
              </a:tr>
              <a:tr h="782059">
                <a:tc vMerge="1">
                  <a:txBody>
                    <a:bodyPr/>
                    <a:lstStyle/>
                    <a:p>
                      <a:endParaRPr lang="en-US" sz="14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a:txBody>
                    <a:bodyPr/>
                    <a:lstStyle/>
                    <a:p>
                      <a:r>
                        <a:rPr lang="en-US" sz="1600" dirty="0">
                          <a:latin typeface="Segoe UI Light" panose="020B0502040204020203" pitchFamily="34" charset="0"/>
                          <a:cs typeface="Segoe UI Light" panose="020B0502040204020203" pitchFamily="34" charset="0"/>
                        </a:rPr>
                        <a:t>OLTP</a:t>
                      </a:r>
                      <a:endParaRPr lang="en-US" sz="1600" dirty="0">
                        <a:solidFill>
                          <a:schemeClr val="tx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r>
                        <a:rPr lang="en-US" sz="1600" dirty="0">
                          <a:latin typeface="Segoe UI Light" panose="020B0502040204020203" pitchFamily="34" charset="0"/>
                          <a:cs typeface="Segoe UI Light" panose="020B0502040204020203" pitchFamily="34" charset="0"/>
                        </a:rPr>
                        <a:t>SAP Business Suite on HANA, SAP NetWeaver </a:t>
                      </a:r>
                      <a:endParaRPr lang="en-US" sz="1600" dirty="0">
                        <a:solidFill>
                          <a:schemeClr val="tx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r>
                        <a:rPr lang="en-US" sz="1600" dirty="0">
                          <a:latin typeface="Segoe UI Light" panose="020B0502040204020203" pitchFamily="34" charset="0"/>
                          <a:cs typeface="Segoe UI Light" panose="020B0502040204020203" pitchFamily="34" charset="0"/>
                        </a:rPr>
                        <a:t>SUSE, Red Hat</a:t>
                      </a:r>
                      <a:endParaRPr lang="en-US" sz="1600" dirty="0">
                        <a:solidFill>
                          <a:schemeClr val="tx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Light" panose="020B0502040204020203" pitchFamily="34" charset="0"/>
                          <a:cs typeface="Segoe UI Light" panose="020B0502040204020203" pitchFamily="34" charset="0"/>
                        </a:rPr>
                        <a:t>SAP HANA</a:t>
                      </a:r>
                      <a:endParaRPr lang="en-US" sz="1600" dirty="0">
                        <a:solidFill>
                          <a:schemeClr val="tx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HANA on Azure (Large Instances), </a:t>
                      </a:r>
                      <a:r>
                        <a:rPr kumimoji="0" lang="en-US" sz="1600" u="none" strike="noStrike" kern="1200" cap="none" spc="0" normalizeH="0" baseline="0" noProof="0" dirty="0">
                          <a:ln>
                            <a:noFill/>
                          </a:ln>
                          <a:solidFill>
                            <a:srgbClr val="FF0000"/>
                          </a:solidFill>
                          <a:effectLst/>
                          <a:uLnTx/>
                          <a:uFillTx/>
                          <a:latin typeface="Segoe UI Light" panose="020B0502040204020203" pitchFamily="34" charset="0"/>
                          <a:cs typeface="Segoe UI Light" panose="020B0502040204020203" pitchFamily="34" charset="0"/>
                        </a:rPr>
                        <a:t>E_v3</a:t>
                      </a:r>
                      <a:r>
                        <a:rPr kumimoji="0" lang="en-US" sz="160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 M</a:t>
                      </a:r>
                      <a:endPar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extLst>
                  <a:ext uri="{0D108BD9-81ED-4DB2-BD59-A6C34878D82A}">
                    <a16:rowId xmlns:a16="http://schemas.microsoft.com/office/drawing/2014/main" val="2627712945"/>
                  </a:ext>
                </a:extLst>
              </a:tr>
              <a:tr h="533365">
                <a:tc vMerge="1">
                  <a:txBody>
                    <a:bodyPr/>
                    <a:lstStyle/>
                    <a:p>
                      <a:endParaRPr lang="en-US" sz="12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a:txBody>
                    <a:bodyPr/>
                    <a:lstStyle/>
                    <a:p>
                      <a:r>
                        <a:rPr lang="en-US" sz="1600" kern="1200" dirty="0">
                          <a:latin typeface="Segoe UI Light" panose="020B0502040204020203" pitchFamily="34" charset="0"/>
                          <a:cs typeface="Segoe UI Light" panose="020B0502040204020203" pitchFamily="34" charset="0"/>
                        </a:rPr>
                        <a:t>OLTP</a:t>
                      </a:r>
                      <a:endParaRPr lang="en-US" sz="1600" kern="1200" dirty="0">
                        <a:solidFill>
                          <a:schemeClr val="tx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r>
                        <a:rPr lang="en-US" sz="1600" dirty="0">
                          <a:latin typeface="Segoe UI Light" panose="020B0502040204020203" pitchFamily="34" charset="0"/>
                          <a:cs typeface="Segoe UI Light" panose="020B0502040204020203" pitchFamily="34" charset="0"/>
                        </a:rPr>
                        <a:t>SAP Business One on HANA</a:t>
                      </a:r>
                      <a:endParaRPr lang="en-US" sz="1600" dirty="0">
                        <a:solidFill>
                          <a:schemeClr val="tx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baseline="0" dirty="0">
                          <a:latin typeface="Segoe UI Light" panose="020B0502040204020203" pitchFamily="34" charset="0"/>
                          <a:cs typeface="Segoe UI Light" panose="020B0502040204020203" pitchFamily="34" charset="0"/>
                        </a:rPr>
                        <a:t>SUSE</a:t>
                      </a:r>
                      <a:r>
                        <a:rPr lang="en-US" sz="1600" kern="1200" dirty="0">
                          <a:latin typeface="Segoe UI Light" panose="020B0502040204020203" pitchFamily="34" charset="0"/>
                          <a:cs typeface="Segoe UI Light" panose="020B0502040204020203" pitchFamily="34" charset="0"/>
                        </a:rPr>
                        <a:t>, Red Hat</a:t>
                      </a:r>
                      <a:endParaRPr lang="en-US" sz="1600" dirty="0">
                        <a:solidFill>
                          <a:schemeClr val="tx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dirty="0">
                          <a:latin typeface="Segoe UI Light" panose="020B0502040204020203" pitchFamily="34" charset="0"/>
                          <a:cs typeface="Segoe UI Light" panose="020B0502040204020203" pitchFamily="34" charset="0"/>
                        </a:rPr>
                        <a:t>SAP HANA</a:t>
                      </a:r>
                      <a:endParaRPr lang="en-US" sz="1600" dirty="0">
                        <a:solidFill>
                          <a:schemeClr val="tx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baseline="0" dirty="0">
                          <a:latin typeface="Segoe UI Light" panose="020B0502040204020203" pitchFamily="34" charset="0"/>
                          <a:cs typeface="Segoe UI Light" panose="020B0502040204020203" pitchFamily="34" charset="0"/>
                        </a:rPr>
                        <a:t>DS14_v2, </a:t>
                      </a:r>
                      <a:r>
                        <a:rPr lang="en-US" sz="1600" kern="1200" baseline="0" dirty="0">
                          <a:solidFill>
                            <a:srgbClr val="FF0000"/>
                          </a:solidFill>
                          <a:latin typeface="Segoe UI Light" panose="020B0502040204020203" pitchFamily="34" charset="0"/>
                          <a:cs typeface="Segoe UI Light" panose="020B0502040204020203" pitchFamily="34" charset="0"/>
                        </a:rPr>
                        <a:t>E_v3</a:t>
                      </a:r>
                      <a:r>
                        <a:rPr lang="en-US" sz="1600" kern="1200" baseline="0" dirty="0">
                          <a:latin typeface="Segoe UI Light" panose="020B0502040204020203" pitchFamily="34" charset="0"/>
                          <a:cs typeface="Segoe UI Light" panose="020B0502040204020203" pitchFamily="34" charset="0"/>
                        </a:rPr>
                        <a:t>, M</a:t>
                      </a:r>
                      <a:endParaRPr lang="en-US" sz="1600" dirty="0">
                        <a:solidFill>
                          <a:schemeClr val="tx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extLst>
                  <a:ext uri="{0D108BD9-81ED-4DB2-BD59-A6C34878D82A}">
                    <a16:rowId xmlns:a16="http://schemas.microsoft.com/office/drawing/2014/main" val="3377945730"/>
                  </a:ext>
                </a:extLst>
              </a:tr>
              <a:tr h="533365">
                <a:tc vMerge="1">
                  <a:txBody>
                    <a:bodyPr/>
                    <a:lstStyle/>
                    <a:p>
                      <a:endParaRPr lang="en-US" sz="12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a:txBody>
                    <a:bodyPr/>
                    <a:lstStyle/>
                    <a:p>
                      <a:r>
                        <a:rPr lang="en-US" sz="1600" dirty="0">
                          <a:latin typeface="Segoe UI Light" panose="020B0502040204020203" pitchFamily="34" charset="0"/>
                          <a:cs typeface="Segoe UI Light" panose="020B0502040204020203" pitchFamily="34" charset="0"/>
                        </a:rPr>
                        <a:t>-</a:t>
                      </a:r>
                      <a:endParaRPr lang="en-US" sz="1600" dirty="0">
                        <a:solidFill>
                          <a:schemeClr val="tx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r>
                        <a:rPr lang="en-US" sz="1600" dirty="0">
                          <a:latin typeface="Segoe UI Light" panose="020B0502040204020203" pitchFamily="34" charset="0"/>
                          <a:cs typeface="Segoe UI Light" panose="020B0502040204020203" pitchFamily="34" charset="0"/>
                        </a:rPr>
                        <a:t>SAP HANA One</a:t>
                      </a:r>
                      <a:endParaRPr lang="en-US" sz="1600" dirty="0">
                        <a:solidFill>
                          <a:schemeClr val="tx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r>
                        <a:rPr lang="en-US" sz="1600" baseline="0" dirty="0">
                          <a:latin typeface="Segoe UI Light" panose="020B0502040204020203" pitchFamily="34" charset="0"/>
                          <a:cs typeface="Segoe UI Light" panose="020B0502040204020203" pitchFamily="34" charset="0"/>
                        </a:rPr>
                        <a:t>SUSE</a:t>
                      </a:r>
                      <a:r>
                        <a:rPr lang="en-US" sz="1600" dirty="0">
                          <a:latin typeface="Segoe UI Light" panose="020B0502040204020203" pitchFamily="34" charset="0"/>
                          <a:cs typeface="Segoe UI Light" panose="020B0502040204020203" pitchFamily="34" charset="0"/>
                        </a:rPr>
                        <a:t>, Red Hat</a:t>
                      </a:r>
                      <a:endParaRPr lang="en-US" sz="1600" dirty="0">
                        <a:solidFill>
                          <a:schemeClr val="tx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latin typeface="Segoe UI Light" panose="020B0502040204020203" pitchFamily="34" charset="0"/>
                          <a:cs typeface="Segoe UI Light" panose="020B0502040204020203" pitchFamily="34" charset="0"/>
                        </a:rPr>
                        <a:t>SAP HANA</a:t>
                      </a:r>
                      <a:endParaRPr lang="en-US" sz="1600" kern="1200" dirty="0">
                        <a:solidFill>
                          <a:schemeClr val="tx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tc>
                  <a:txBody>
                    <a:bodyPr/>
                    <a:lstStyle/>
                    <a:p>
                      <a:r>
                        <a:rPr lang="en-US" sz="1600" dirty="0">
                          <a:latin typeface="Segoe UI Light" panose="020B0502040204020203" pitchFamily="34" charset="0"/>
                          <a:cs typeface="Segoe UI Light" panose="020B0502040204020203" pitchFamily="34" charset="0"/>
                        </a:rPr>
                        <a:t>DS14_v2</a:t>
                      </a:r>
                      <a:endParaRPr lang="en-US" sz="1600" dirty="0">
                        <a:solidFill>
                          <a:schemeClr val="tx1"/>
                        </a:solidFill>
                        <a:latin typeface="Segoe UI Light" panose="020B0502040204020203" pitchFamily="34" charset="0"/>
                        <a:ea typeface="Tahoma" panose="020B0604030504040204" pitchFamily="34" charset="0"/>
                        <a:cs typeface="Segoe UI Light" panose="020B0502040204020203" pitchFamily="34" charset="0"/>
                      </a:endParaRPr>
                    </a:p>
                  </a:txBody>
                  <a:tcPr marL="91376" marR="91376" marT="17988" marB="17988"/>
                </a:tc>
                <a:extLst>
                  <a:ext uri="{0D108BD9-81ED-4DB2-BD59-A6C34878D82A}">
                    <a16:rowId xmlns:a16="http://schemas.microsoft.com/office/drawing/2014/main" val="453438806"/>
                  </a:ext>
                </a:extLst>
              </a:tr>
            </a:tbl>
          </a:graphicData>
        </a:graphic>
      </p:graphicFrame>
      <p:sp>
        <p:nvSpPr>
          <p:cNvPr id="10" name="Title 2"/>
          <p:cNvSpPr>
            <a:spLocks noGrp="1"/>
          </p:cNvSpPr>
          <p:nvPr>
            <p:ph type="title"/>
          </p:nvPr>
        </p:nvSpPr>
        <p:spPr/>
        <p:txBody>
          <a:bodyPr>
            <a:noAutofit/>
          </a:bodyPr>
          <a:lstStyle/>
          <a:p>
            <a:r>
              <a:rPr lang="en-US" dirty="0">
                <a:cs typeface="Segoe UI Semibold" panose="020B0702040204020203" pitchFamily="34" charset="0"/>
              </a:rPr>
              <a:t>SAP on Azure Certifications (HANA)</a:t>
            </a:r>
            <a:endParaRPr lang="en-US" sz="2448" dirty="0">
              <a:latin typeface="+mn-lt"/>
              <a:cs typeface="Segoe UI Semibold" panose="020B0702040204020203" pitchFamily="34" charset="0"/>
            </a:endParaRPr>
          </a:p>
        </p:txBody>
      </p:sp>
      <p:sp>
        <p:nvSpPr>
          <p:cNvPr id="6" name="TextBox 5">
            <a:extLst>
              <a:ext uri="{FF2B5EF4-FFF2-40B4-BE49-F238E27FC236}">
                <a16:creationId xmlns:a16="http://schemas.microsoft.com/office/drawing/2014/main" id="{E747C6AC-D0F7-4FDE-A72F-024C9AD6144E}"/>
              </a:ext>
            </a:extLst>
          </p:cNvPr>
          <p:cNvSpPr txBox="1"/>
          <p:nvPr/>
        </p:nvSpPr>
        <p:spPr>
          <a:xfrm>
            <a:off x="9447066" y="209851"/>
            <a:ext cx="2731671" cy="542399"/>
          </a:xfrm>
          <a:prstGeom prst="rect">
            <a:avLst/>
          </a:prstGeom>
          <a:noFill/>
        </p:spPr>
        <p:txBody>
          <a:bodyPr wrap="square" rtlCol="0">
            <a:spAutoFit/>
          </a:bodyPr>
          <a:lstStyle/>
          <a:p>
            <a:pPr algn="ctr" defTabSz="932418">
              <a:defRPr/>
            </a:pPr>
            <a:r>
              <a:rPr lang="en-US" sz="1428" dirty="0">
                <a:solidFill>
                  <a:srgbClr val="FF0000"/>
                </a:solidFill>
                <a:latin typeface="Calibri Light" panose="020F0302020204030204"/>
              </a:rPr>
              <a:t>Red : SAP certification is in future roadmap</a:t>
            </a:r>
          </a:p>
        </p:txBody>
      </p:sp>
    </p:spTree>
    <p:extLst>
      <p:ext uri="{BB962C8B-B14F-4D97-AF65-F5344CB8AC3E}">
        <p14:creationId xmlns:p14="http://schemas.microsoft.com/office/powerpoint/2010/main" val="325626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AFFCC1EB-2491-496F-AA0E-4D4C3E78253E}"/>
              </a:ext>
            </a:extLst>
          </p:cNvPr>
          <p:cNvSpPr>
            <a:spLocks noGrp="1"/>
          </p:cNvSpPr>
          <p:nvPr>
            <p:ph type="title"/>
          </p:nvPr>
        </p:nvSpPr>
        <p:spPr>
          <a:xfrm>
            <a:off x="410244" y="242934"/>
            <a:ext cx="11561710" cy="773112"/>
          </a:xfrm>
        </p:spPr>
        <p:txBody>
          <a:bodyPr/>
          <a:lstStyle/>
          <a:p>
            <a:r>
              <a:rPr lang="en-US" dirty="0"/>
              <a:t>Robust cost effective infrastructure for NetWeaver</a:t>
            </a:r>
          </a:p>
        </p:txBody>
      </p:sp>
      <p:sp>
        <p:nvSpPr>
          <p:cNvPr id="37" name="IoT_Hub">
            <a:extLst>
              <a:ext uri="{FF2B5EF4-FFF2-40B4-BE49-F238E27FC236}">
                <a16:creationId xmlns:a16="http://schemas.microsoft.com/office/drawing/2014/main" id="{F803CF3F-F68A-4526-962F-2213C1F45292}"/>
              </a:ext>
            </a:extLst>
          </p:cNvPr>
          <p:cNvSpPr>
            <a:spLocks noChangeAspect="1" noEditPoints="1"/>
          </p:cNvSpPr>
          <p:nvPr/>
        </p:nvSpPr>
        <p:spPr bwMode="auto">
          <a:xfrm>
            <a:off x="11809533" y="232829"/>
            <a:ext cx="372657" cy="37113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endParaRPr lang="en-US" sz="1800" dirty="0">
              <a:gradFill>
                <a:gsLst>
                  <a:gs pos="0">
                    <a:srgbClr val="505050"/>
                  </a:gs>
                  <a:gs pos="100000">
                    <a:srgbClr val="505050"/>
                  </a:gs>
                </a:gsLst>
              </a:gradFill>
              <a:latin typeface="Segoe UI"/>
            </a:endParaRPr>
          </a:p>
        </p:txBody>
      </p:sp>
      <p:sp>
        <p:nvSpPr>
          <p:cNvPr id="38" name="TextBox 37">
            <a:extLst>
              <a:ext uri="{FF2B5EF4-FFF2-40B4-BE49-F238E27FC236}">
                <a16:creationId xmlns:a16="http://schemas.microsoft.com/office/drawing/2014/main" id="{8B9202FD-ACF0-427D-ADA0-A5D17FCB9F28}"/>
              </a:ext>
            </a:extLst>
          </p:cNvPr>
          <p:cNvSpPr txBox="1"/>
          <p:nvPr/>
        </p:nvSpPr>
        <p:spPr>
          <a:xfrm>
            <a:off x="444517" y="867810"/>
            <a:ext cx="8648684" cy="872375"/>
          </a:xfrm>
          <a:prstGeom prst="rect">
            <a:avLst/>
          </a:prstGeom>
          <a:noFill/>
        </p:spPr>
        <p:txBody>
          <a:bodyPr wrap="square" lIns="0" tIns="152188" rIns="190234" bIns="152188" rtlCol="0">
            <a:spAutoFit/>
          </a:bodyPr>
          <a:lstStyle/>
          <a:p>
            <a:pPr defTabSz="932563">
              <a:lnSpc>
                <a:spcPct val="90000"/>
              </a:lnSpc>
              <a:spcAft>
                <a:spcPts val="624"/>
              </a:spcAft>
            </a:pPr>
            <a:r>
              <a:rPr lang="en-US" sz="2040" dirty="0">
                <a:ln w="3175">
                  <a:noFill/>
                </a:ln>
                <a:solidFill>
                  <a:srgbClr val="000000"/>
                </a:solidFill>
                <a:latin typeface="Segoe UI Semibold"/>
                <a:cs typeface="Segoe UI" pitchFamily="34" charset="0"/>
              </a:rPr>
              <a:t>SAP Business Suite on any DB (Oracle, IBM DB2, SAP ASE, SQL Server), and all SAP NetWeaver based applications are certified for production.</a:t>
            </a:r>
          </a:p>
        </p:txBody>
      </p:sp>
      <p:sp>
        <p:nvSpPr>
          <p:cNvPr id="39" name="TextBox 38">
            <a:extLst>
              <a:ext uri="{FF2B5EF4-FFF2-40B4-BE49-F238E27FC236}">
                <a16:creationId xmlns:a16="http://schemas.microsoft.com/office/drawing/2014/main" id="{81D0649C-9A4B-4095-8010-1BB19FFBD08F}"/>
              </a:ext>
            </a:extLst>
          </p:cNvPr>
          <p:cNvSpPr txBox="1"/>
          <p:nvPr/>
        </p:nvSpPr>
        <p:spPr>
          <a:xfrm>
            <a:off x="450090" y="4339634"/>
            <a:ext cx="2051727" cy="926670"/>
          </a:xfrm>
          <a:prstGeom prst="rect">
            <a:avLst/>
          </a:prstGeom>
          <a:noFill/>
        </p:spPr>
        <p:txBody>
          <a:bodyPr wrap="square" lIns="0" rIns="0" rtlCol="0">
            <a:spAutoFit/>
          </a:bodyPr>
          <a:lstStyle/>
          <a:p>
            <a:pPr defTabSz="1015580">
              <a:spcAft>
                <a:spcPts val="636"/>
              </a:spcAft>
            </a:pPr>
            <a:r>
              <a:rPr lang="de-DE" sz="2040" dirty="0">
                <a:solidFill>
                  <a:srgbClr val="0078D7"/>
                </a:solidFill>
                <a:latin typeface="Segoe UI Semibold" panose="020B0702040204020203" pitchFamily="34" charset="0"/>
                <a:cs typeface="Segoe UI Semibold" panose="020B0702040204020203" pitchFamily="34" charset="0"/>
              </a:rPr>
              <a:t>40–75%</a:t>
            </a:r>
            <a:br>
              <a:rPr lang="de-DE" sz="2040" dirty="0">
                <a:gradFill>
                  <a:gsLst>
                    <a:gs pos="0">
                      <a:srgbClr val="000000"/>
                    </a:gs>
                    <a:gs pos="100000">
                      <a:srgbClr val="000000"/>
                    </a:gs>
                  </a:gsLst>
                  <a:lin ang="5400000" scaled="0"/>
                </a:gradFill>
                <a:latin typeface="Segoe UI"/>
                <a:cs typeface="Segoe UI Semibold" panose="020B0702040204020203" pitchFamily="34" charset="0"/>
              </a:rPr>
            </a:br>
            <a:r>
              <a:rPr lang="de-DE" sz="1632" dirty="0">
                <a:gradFill>
                  <a:gsLst>
                    <a:gs pos="0">
                      <a:srgbClr val="000000"/>
                    </a:gs>
                    <a:gs pos="100000">
                      <a:srgbClr val="000000"/>
                    </a:gs>
                  </a:gsLst>
                  <a:lin ang="5400000" scaled="0"/>
                </a:gradFill>
                <a:latin typeface="Segoe UI"/>
                <a:cs typeface="Segoe UI Semibold" panose="020B0702040204020203" pitchFamily="34" charset="0"/>
              </a:rPr>
              <a:t>TCO cost savings</a:t>
            </a:r>
            <a:br>
              <a:rPr lang="de-DE" sz="1632" dirty="0">
                <a:gradFill>
                  <a:gsLst>
                    <a:gs pos="0">
                      <a:srgbClr val="000000"/>
                    </a:gs>
                    <a:gs pos="100000">
                      <a:srgbClr val="000000"/>
                    </a:gs>
                  </a:gsLst>
                  <a:lin ang="5400000" scaled="0"/>
                </a:gradFill>
                <a:latin typeface="Segoe UI"/>
                <a:cs typeface="Segoe UI Semibold" panose="020B0702040204020203" pitchFamily="34" charset="0"/>
              </a:rPr>
            </a:br>
            <a:r>
              <a:rPr lang="de-DE" sz="1632" dirty="0">
                <a:gradFill>
                  <a:gsLst>
                    <a:gs pos="0">
                      <a:srgbClr val="000000"/>
                    </a:gs>
                    <a:gs pos="100000">
                      <a:srgbClr val="000000"/>
                    </a:gs>
                  </a:gsLst>
                  <a:lin ang="5400000" scaled="0"/>
                </a:gradFill>
                <a:latin typeface="Segoe UI"/>
                <a:cs typeface="Segoe UI Semibold" panose="020B0702040204020203" pitchFamily="34" charset="0"/>
              </a:rPr>
              <a:t>for dev/test</a:t>
            </a:r>
          </a:p>
        </p:txBody>
      </p:sp>
      <p:cxnSp>
        <p:nvCxnSpPr>
          <p:cNvPr id="42" name="Straight Connector 41">
            <a:extLst>
              <a:ext uri="{FF2B5EF4-FFF2-40B4-BE49-F238E27FC236}">
                <a16:creationId xmlns:a16="http://schemas.microsoft.com/office/drawing/2014/main" id="{2420195A-1C3B-4DB2-9308-61913F47180A}"/>
              </a:ext>
            </a:extLst>
          </p:cNvPr>
          <p:cNvCxnSpPr>
            <a:cxnSpLocks/>
          </p:cNvCxnSpPr>
          <p:nvPr/>
        </p:nvCxnSpPr>
        <p:spPr>
          <a:xfrm>
            <a:off x="438653" y="4070299"/>
            <a:ext cx="11237870" cy="0"/>
          </a:xfrm>
          <a:prstGeom prst="line">
            <a:avLst/>
          </a:prstGeom>
          <a:ln w="12700" cap="rnd">
            <a:solidFill>
              <a:schemeClr val="tx1">
                <a:alpha val="3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0FC3E60-20B4-4D1D-B657-50DDC0EE5230}"/>
              </a:ext>
            </a:extLst>
          </p:cNvPr>
          <p:cNvSpPr txBox="1"/>
          <p:nvPr/>
        </p:nvSpPr>
        <p:spPr>
          <a:xfrm>
            <a:off x="3012990" y="4339635"/>
            <a:ext cx="2051726" cy="1182828"/>
          </a:xfrm>
          <a:prstGeom prst="rect">
            <a:avLst/>
          </a:prstGeom>
          <a:noFill/>
        </p:spPr>
        <p:txBody>
          <a:bodyPr wrap="square" lIns="0" rIns="0" rtlCol="0">
            <a:spAutoFit/>
          </a:bodyPr>
          <a:lstStyle/>
          <a:p>
            <a:pPr defTabSz="1015580">
              <a:spcAft>
                <a:spcPts val="624"/>
              </a:spcAft>
            </a:pPr>
            <a:r>
              <a:rPr lang="de-DE" sz="2040" dirty="0">
                <a:solidFill>
                  <a:srgbClr val="0078D7"/>
                </a:solidFill>
                <a:latin typeface="Segoe UI Semibold" panose="020B0702040204020203" pitchFamily="34" charset="0"/>
                <a:cs typeface="Segoe UI Semibold" panose="020B0702040204020203" pitchFamily="34" charset="0"/>
              </a:rPr>
              <a:t>Minutes</a:t>
            </a:r>
            <a:br>
              <a:rPr lang="de-DE" sz="2040" dirty="0">
                <a:solidFill>
                  <a:srgbClr val="0078D7"/>
                </a:solidFill>
                <a:latin typeface="Segoe UI Semibold" panose="020B0702040204020203" pitchFamily="34" charset="0"/>
                <a:cs typeface="Segoe UI Semibold" panose="020B0702040204020203" pitchFamily="34" charset="0"/>
              </a:rPr>
            </a:br>
            <a:r>
              <a:rPr lang="de-DE" sz="1632" dirty="0">
                <a:gradFill>
                  <a:gsLst>
                    <a:gs pos="0">
                      <a:srgbClr val="000000"/>
                    </a:gs>
                    <a:gs pos="100000">
                      <a:srgbClr val="000000"/>
                    </a:gs>
                  </a:gsLst>
                  <a:lin ang="5400000" scaled="0"/>
                </a:gradFill>
                <a:latin typeface="Segoe UI"/>
                <a:cs typeface="Segoe UI Semibold" panose="020B0702040204020203" pitchFamily="34" charset="0"/>
              </a:rPr>
              <a:t>Provisioning in minutes, not  weeks/months</a:t>
            </a:r>
          </a:p>
        </p:txBody>
      </p:sp>
      <p:sp>
        <p:nvSpPr>
          <p:cNvPr id="41" name="TextBox 40">
            <a:extLst>
              <a:ext uri="{FF2B5EF4-FFF2-40B4-BE49-F238E27FC236}">
                <a16:creationId xmlns:a16="http://schemas.microsoft.com/office/drawing/2014/main" id="{B2F56E65-0E33-4380-9F1E-4E79640E077D}"/>
              </a:ext>
            </a:extLst>
          </p:cNvPr>
          <p:cNvSpPr txBox="1"/>
          <p:nvPr/>
        </p:nvSpPr>
        <p:spPr>
          <a:xfrm>
            <a:off x="5379504" y="4339634"/>
            <a:ext cx="2051727" cy="926670"/>
          </a:xfrm>
          <a:prstGeom prst="rect">
            <a:avLst/>
          </a:prstGeom>
          <a:noFill/>
        </p:spPr>
        <p:txBody>
          <a:bodyPr wrap="square" lIns="0" rIns="0" rtlCol="0">
            <a:spAutoFit/>
          </a:bodyPr>
          <a:lstStyle/>
          <a:p>
            <a:pPr defTabSz="1015580">
              <a:spcAft>
                <a:spcPts val="636"/>
              </a:spcAft>
            </a:pPr>
            <a:r>
              <a:rPr lang="de-DE" sz="2040" dirty="0">
                <a:solidFill>
                  <a:srgbClr val="0078D7"/>
                </a:solidFill>
                <a:latin typeface="Segoe UI Semibold" panose="020B0702040204020203" pitchFamily="34" charset="0"/>
                <a:cs typeface="Segoe UI Semibold" panose="020B0702040204020203" pitchFamily="34" charset="0"/>
              </a:rPr>
              <a:t>60%</a:t>
            </a:r>
            <a:br>
              <a:rPr lang="de-DE" sz="2040" dirty="0">
                <a:gradFill>
                  <a:gsLst>
                    <a:gs pos="0">
                      <a:srgbClr val="000000"/>
                    </a:gs>
                    <a:gs pos="100000">
                      <a:srgbClr val="000000"/>
                    </a:gs>
                  </a:gsLst>
                  <a:lin ang="5400000" scaled="0"/>
                </a:gradFill>
                <a:latin typeface="Segoe UI Semibold" panose="020B0702040204020203" pitchFamily="34" charset="0"/>
                <a:cs typeface="Segoe UI Semibold" panose="020B0702040204020203" pitchFamily="34" charset="0"/>
              </a:rPr>
            </a:br>
            <a:r>
              <a:rPr lang="de-DE" sz="1632" dirty="0">
                <a:gradFill>
                  <a:gsLst>
                    <a:gs pos="0">
                      <a:srgbClr val="000000"/>
                    </a:gs>
                    <a:gs pos="100000">
                      <a:srgbClr val="000000"/>
                    </a:gs>
                  </a:gsLst>
                  <a:lin ang="5400000" scaled="0"/>
                </a:gradFill>
                <a:latin typeface="Segoe UI"/>
                <a:cs typeface="Segoe UI Semibold" panose="020B0702040204020203" pitchFamily="34" charset="0"/>
              </a:rPr>
              <a:t>less storage costs </a:t>
            </a:r>
            <a:br>
              <a:rPr lang="de-DE" sz="1632" dirty="0">
                <a:gradFill>
                  <a:gsLst>
                    <a:gs pos="0">
                      <a:srgbClr val="000000"/>
                    </a:gs>
                    <a:gs pos="100000">
                      <a:srgbClr val="000000"/>
                    </a:gs>
                  </a:gsLst>
                  <a:lin ang="5400000" scaled="0"/>
                </a:gradFill>
                <a:latin typeface="Segoe UI"/>
                <a:cs typeface="Segoe UI Semibold" panose="020B0702040204020203" pitchFamily="34" charset="0"/>
              </a:rPr>
            </a:br>
            <a:r>
              <a:rPr lang="de-DE" sz="1632" dirty="0">
                <a:gradFill>
                  <a:gsLst>
                    <a:gs pos="0">
                      <a:srgbClr val="000000"/>
                    </a:gs>
                    <a:gs pos="100000">
                      <a:srgbClr val="000000"/>
                    </a:gs>
                  </a:gsLst>
                  <a:lin ang="5400000" scaled="0"/>
                </a:gradFill>
                <a:latin typeface="Segoe UI"/>
                <a:cs typeface="Segoe UI Semibold" panose="020B0702040204020203" pitchFamily="34" charset="0"/>
              </a:rPr>
              <a:t>for archiving data</a:t>
            </a:r>
          </a:p>
        </p:txBody>
      </p:sp>
      <p:sp>
        <p:nvSpPr>
          <p:cNvPr id="46" name="TextBox 45">
            <a:extLst>
              <a:ext uri="{FF2B5EF4-FFF2-40B4-BE49-F238E27FC236}">
                <a16:creationId xmlns:a16="http://schemas.microsoft.com/office/drawing/2014/main" id="{2F48361E-E14E-47E9-9FD3-4C08B30110B0}"/>
              </a:ext>
            </a:extLst>
          </p:cNvPr>
          <p:cNvSpPr txBox="1"/>
          <p:nvPr/>
        </p:nvSpPr>
        <p:spPr>
          <a:xfrm>
            <a:off x="10014152" y="4339634"/>
            <a:ext cx="2051727" cy="926670"/>
          </a:xfrm>
          <a:prstGeom prst="rect">
            <a:avLst/>
          </a:prstGeom>
          <a:noFill/>
        </p:spPr>
        <p:txBody>
          <a:bodyPr wrap="square" lIns="0" rIns="0" rtlCol="0">
            <a:spAutoFit/>
          </a:bodyPr>
          <a:lstStyle/>
          <a:p>
            <a:pPr defTabSz="1015580">
              <a:spcAft>
                <a:spcPts val="636"/>
              </a:spcAft>
            </a:pPr>
            <a:r>
              <a:rPr lang="de-DE" sz="2040" dirty="0">
                <a:solidFill>
                  <a:srgbClr val="0078D7"/>
                </a:solidFill>
                <a:latin typeface="Segoe UI Semibold" panose="020B0702040204020203" pitchFamily="34" charset="0"/>
                <a:cs typeface="Segoe UI Semibold" panose="020B0702040204020203" pitchFamily="34" charset="0"/>
              </a:rPr>
              <a:t>37</a:t>
            </a:r>
            <a:br>
              <a:rPr lang="de-DE" sz="2040" dirty="0">
                <a:gradFill>
                  <a:gsLst>
                    <a:gs pos="0">
                      <a:srgbClr val="000000"/>
                    </a:gs>
                    <a:gs pos="100000">
                      <a:srgbClr val="000000"/>
                    </a:gs>
                  </a:gsLst>
                  <a:lin ang="5400000" scaled="0"/>
                </a:gradFill>
                <a:latin typeface="Segoe UI Semibold" panose="020B0702040204020203" pitchFamily="34" charset="0"/>
                <a:cs typeface="Segoe UI Semibold" panose="020B0702040204020203" pitchFamily="34" charset="0"/>
              </a:rPr>
            </a:br>
            <a:r>
              <a:rPr lang="de-DE" sz="1632" dirty="0">
                <a:gradFill>
                  <a:gsLst>
                    <a:gs pos="0">
                      <a:srgbClr val="000000"/>
                    </a:gs>
                    <a:gs pos="100000">
                      <a:srgbClr val="000000"/>
                    </a:gs>
                  </a:gsLst>
                  <a:lin ang="5400000" scaled="0"/>
                </a:gradFill>
                <a:latin typeface="Segoe UI"/>
                <a:cs typeface="Segoe UI Semibold" panose="020B0702040204020203" pitchFamily="34" charset="0"/>
              </a:rPr>
              <a:t>Regions available</a:t>
            </a:r>
            <a:br>
              <a:rPr lang="de-DE" sz="1632" dirty="0">
                <a:gradFill>
                  <a:gsLst>
                    <a:gs pos="0">
                      <a:srgbClr val="000000"/>
                    </a:gs>
                    <a:gs pos="100000">
                      <a:srgbClr val="000000"/>
                    </a:gs>
                  </a:gsLst>
                  <a:lin ang="5400000" scaled="0"/>
                </a:gradFill>
                <a:latin typeface="Segoe UI"/>
                <a:cs typeface="Segoe UI Semibold" panose="020B0702040204020203" pitchFamily="34" charset="0"/>
              </a:rPr>
            </a:br>
            <a:r>
              <a:rPr lang="de-DE" sz="1632" dirty="0">
                <a:gradFill>
                  <a:gsLst>
                    <a:gs pos="0">
                      <a:srgbClr val="000000"/>
                    </a:gs>
                    <a:gs pos="100000">
                      <a:srgbClr val="000000"/>
                    </a:gs>
                  </a:gsLst>
                  <a:lin ang="5400000" scaled="0"/>
                </a:gradFill>
                <a:latin typeface="Segoe UI"/>
                <a:cs typeface="Segoe UI Semibold" panose="020B0702040204020203" pitchFamily="34" charset="0"/>
              </a:rPr>
              <a:t>with 99.95% SLA</a:t>
            </a:r>
          </a:p>
        </p:txBody>
      </p:sp>
      <p:sp>
        <p:nvSpPr>
          <p:cNvPr id="48" name="TextBox 47">
            <a:extLst>
              <a:ext uri="{FF2B5EF4-FFF2-40B4-BE49-F238E27FC236}">
                <a16:creationId xmlns:a16="http://schemas.microsoft.com/office/drawing/2014/main" id="{FA31776C-A3FD-4A6A-BF65-ACC35F113048}"/>
              </a:ext>
            </a:extLst>
          </p:cNvPr>
          <p:cNvSpPr txBox="1"/>
          <p:nvPr/>
        </p:nvSpPr>
        <p:spPr>
          <a:xfrm>
            <a:off x="7702326" y="4339635"/>
            <a:ext cx="2051727" cy="1182828"/>
          </a:xfrm>
          <a:prstGeom prst="rect">
            <a:avLst/>
          </a:prstGeom>
          <a:noFill/>
        </p:spPr>
        <p:txBody>
          <a:bodyPr wrap="square" lIns="0" rIns="0" rtlCol="0">
            <a:spAutoFit/>
          </a:bodyPr>
          <a:lstStyle/>
          <a:p>
            <a:pPr defTabSz="1015580">
              <a:spcAft>
                <a:spcPts val="636"/>
              </a:spcAft>
            </a:pPr>
            <a:r>
              <a:rPr lang="de-DE" sz="2040" dirty="0">
                <a:solidFill>
                  <a:srgbClr val="0078D7"/>
                </a:solidFill>
                <a:latin typeface="Segoe UI Semibold" panose="020B0702040204020203" pitchFamily="34" charset="0"/>
                <a:cs typeface="Segoe UI Semibold" panose="020B0702040204020203" pitchFamily="34" charset="0"/>
              </a:rPr>
              <a:t>40%</a:t>
            </a:r>
            <a:br>
              <a:rPr lang="de-DE" sz="2040" dirty="0">
                <a:gradFill>
                  <a:gsLst>
                    <a:gs pos="0">
                      <a:srgbClr val="000000"/>
                    </a:gs>
                    <a:gs pos="100000">
                      <a:srgbClr val="000000"/>
                    </a:gs>
                  </a:gsLst>
                  <a:lin ang="5400000" scaled="0"/>
                </a:gradFill>
                <a:latin typeface="Segoe UI Semibold" panose="020B0702040204020203" pitchFamily="34" charset="0"/>
                <a:cs typeface="Segoe UI Semibold" panose="020B0702040204020203" pitchFamily="34" charset="0"/>
              </a:rPr>
            </a:br>
            <a:r>
              <a:rPr lang="de-DE" sz="1632" dirty="0">
                <a:gradFill>
                  <a:gsLst>
                    <a:gs pos="0">
                      <a:srgbClr val="000000"/>
                    </a:gs>
                    <a:gs pos="100000">
                      <a:srgbClr val="000000"/>
                    </a:gs>
                  </a:gsLst>
                  <a:lin ang="5400000" scaled="0"/>
                </a:gradFill>
                <a:latin typeface="Segoe UI"/>
                <a:cs typeface="Segoe UI Semibold" panose="020B0702040204020203" pitchFamily="34" charset="0"/>
              </a:rPr>
              <a:t>less for Windows Server VM vs. other cloud options</a:t>
            </a:r>
          </a:p>
        </p:txBody>
      </p:sp>
      <p:sp>
        <p:nvSpPr>
          <p:cNvPr id="53" name="Freeform 16">
            <a:extLst>
              <a:ext uri="{FF2B5EF4-FFF2-40B4-BE49-F238E27FC236}">
                <a16:creationId xmlns:a16="http://schemas.microsoft.com/office/drawing/2014/main" id="{21A789DA-79EF-45E7-B5DB-4543C7FC8D22}"/>
              </a:ext>
            </a:extLst>
          </p:cNvPr>
          <p:cNvSpPr/>
          <p:nvPr/>
        </p:nvSpPr>
        <p:spPr>
          <a:xfrm>
            <a:off x="450089" y="2211273"/>
            <a:ext cx="1958467" cy="170848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b" anchorCtr="0" forceAA="0" compatLnSpc="1">
            <a:prstTxWarp prst="textNoShape">
              <a:avLst/>
            </a:prstTxWarp>
            <a:noAutofit/>
          </a:bodyPr>
          <a:lstStyle/>
          <a:p>
            <a:pPr defTabSz="970235" fontAlgn="base">
              <a:lnSpc>
                <a:spcPct val="90000"/>
              </a:lnSpc>
              <a:spcBef>
                <a:spcPct val="0"/>
              </a:spcBef>
              <a:spcAft>
                <a:spcPct val="0"/>
              </a:spcAft>
            </a:pPr>
            <a:r>
              <a:rPr lang="en-US" sz="2040" b="1" kern="0" dirty="0">
                <a:solidFill>
                  <a:srgbClr val="000000"/>
                </a:solidFill>
                <a:latin typeface="Segoe UI Semibold" panose="020B0502040204020203" pitchFamily="34" charset="0"/>
                <a:cs typeface="Segoe UI Semibold" panose="020B0502040204020203" pitchFamily="34" charset="0"/>
              </a:rPr>
              <a:t>Dev, test &amp; training</a:t>
            </a:r>
          </a:p>
        </p:txBody>
      </p:sp>
      <p:sp>
        <p:nvSpPr>
          <p:cNvPr id="56" name="Freeform 16">
            <a:extLst>
              <a:ext uri="{FF2B5EF4-FFF2-40B4-BE49-F238E27FC236}">
                <a16:creationId xmlns:a16="http://schemas.microsoft.com/office/drawing/2014/main" id="{7F94D4EE-D005-4641-A909-FD8FB6F38766}"/>
              </a:ext>
            </a:extLst>
          </p:cNvPr>
          <p:cNvSpPr/>
          <p:nvPr/>
        </p:nvSpPr>
        <p:spPr>
          <a:xfrm>
            <a:off x="2730214" y="2236824"/>
            <a:ext cx="1958467" cy="1958467"/>
          </a:xfrm>
          <a:prstGeom prst="ellipse">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b" anchorCtr="0" forceAA="0" compatLnSpc="1">
            <a:prstTxWarp prst="textNoShape">
              <a:avLst/>
            </a:prstTxWarp>
            <a:noAutofit/>
          </a:bodyPr>
          <a:lstStyle/>
          <a:p>
            <a:pPr defTabSz="970235" fontAlgn="base">
              <a:lnSpc>
                <a:spcPct val="90000"/>
              </a:lnSpc>
              <a:spcBef>
                <a:spcPct val="0"/>
              </a:spcBef>
              <a:spcAft>
                <a:spcPct val="0"/>
              </a:spcAft>
            </a:pPr>
            <a:r>
              <a:rPr lang="en-US" sz="2040" b="1" kern="0" dirty="0">
                <a:solidFill>
                  <a:srgbClr val="000000"/>
                </a:solidFill>
                <a:latin typeface="Segoe UI Semibold" panose="020B0502040204020203" pitchFamily="34" charset="0"/>
                <a:ea typeface="Segoe UI Semibold" panose="020B0502040204020203" pitchFamily="34" charset="0"/>
                <a:cs typeface="Segoe UI Semibold" panose="020B0502040204020203" pitchFamily="34" charset="0"/>
              </a:rPr>
              <a:t>Disaster recovery as a service</a:t>
            </a:r>
          </a:p>
        </p:txBody>
      </p:sp>
      <p:sp>
        <p:nvSpPr>
          <p:cNvPr id="59" name="Freeform 16">
            <a:extLst>
              <a:ext uri="{FF2B5EF4-FFF2-40B4-BE49-F238E27FC236}">
                <a16:creationId xmlns:a16="http://schemas.microsoft.com/office/drawing/2014/main" id="{51940C62-20B4-492F-95C9-417F440543E7}"/>
              </a:ext>
            </a:extLst>
          </p:cNvPr>
          <p:cNvSpPr/>
          <p:nvPr/>
        </p:nvSpPr>
        <p:spPr>
          <a:xfrm>
            <a:off x="5086990" y="2236824"/>
            <a:ext cx="1958467" cy="1958467"/>
          </a:xfrm>
          <a:prstGeom prst="ellipse">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b" anchorCtr="0" forceAA="0" compatLnSpc="1">
            <a:prstTxWarp prst="textNoShape">
              <a:avLst/>
            </a:prstTxWarp>
            <a:noAutofit/>
          </a:bodyPr>
          <a:lstStyle/>
          <a:p>
            <a:pPr defTabSz="970235" fontAlgn="base">
              <a:lnSpc>
                <a:spcPct val="90000"/>
              </a:lnSpc>
              <a:spcBef>
                <a:spcPct val="0"/>
              </a:spcBef>
              <a:spcAft>
                <a:spcPct val="0"/>
              </a:spcAft>
            </a:pPr>
            <a:r>
              <a:rPr lang="en-US" sz="2040" b="1" kern="0" dirty="0">
                <a:solidFill>
                  <a:srgbClr val="000000"/>
                </a:solidFill>
                <a:latin typeface="Segoe UI Semibold" panose="020B0502040204020203" pitchFamily="34" charset="0"/>
                <a:ea typeface="Segoe UI Semibold" panose="020B0502040204020203" pitchFamily="34" charset="0"/>
                <a:cs typeface="Segoe UI Semibold" panose="020B0502040204020203" pitchFamily="34" charset="0"/>
              </a:rPr>
              <a:t>Backup and archiving</a:t>
            </a:r>
          </a:p>
        </p:txBody>
      </p:sp>
      <p:sp>
        <p:nvSpPr>
          <p:cNvPr id="62" name="Freeform 16">
            <a:extLst>
              <a:ext uri="{FF2B5EF4-FFF2-40B4-BE49-F238E27FC236}">
                <a16:creationId xmlns:a16="http://schemas.microsoft.com/office/drawing/2014/main" id="{392DDC23-B07F-44A1-8423-F3A8F004E466}"/>
              </a:ext>
            </a:extLst>
          </p:cNvPr>
          <p:cNvSpPr/>
          <p:nvPr/>
        </p:nvSpPr>
        <p:spPr>
          <a:xfrm>
            <a:off x="7405441" y="2236824"/>
            <a:ext cx="1958467" cy="1958467"/>
          </a:xfrm>
          <a:prstGeom prst="ellipse">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b" anchorCtr="0" forceAA="0" compatLnSpc="1">
            <a:prstTxWarp prst="textNoShape">
              <a:avLst/>
            </a:prstTxWarp>
            <a:noAutofit/>
          </a:bodyPr>
          <a:lstStyle/>
          <a:p>
            <a:pPr defTabSz="970235" fontAlgn="base">
              <a:lnSpc>
                <a:spcPct val="90000"/>
              </a:lnSpc>
              <a:spcBef>
                <a:spcPct val="0"/>
              </a:spcBef>
              <a:spcAft>
                <a:spcPct val="0"/>
              </a:spcAft>
            </a:pPr>
            <a:r>
              <a:rPr lang="en-US" sz="2040" b="1" kern="0" dirty="0">
                <a:solidFill>
                  <a:srgbClr val="000000"/>
                </a:solidFill>
                <a:latin typeface="Segoe UI Semibold" panose="020B0502040204020203" pitchFamily="34" charset="0"/>
                <a:ea typeface="Segoe UI Semibold" panose="020B0502040204020203" pitchFamily="34" charset="0"/>
                <a:cs typeface="Segoe UI Semibold" panose="020B0502040204020203" pitchFamily="34" charset="0"/>
              </a:rPr>
              <a:t>Cost effective</a:t>
            </a:r>
          </a:p>
        </p:txBody>
      </p:sp>
      <p:sp>
        <p:nvSpPr>
          <p:cNvPr id="65" name="Freeform 16">
            <a:extLst>
              <a:ext uri="{FF2B5EF4-FFF2-40B4-BE49-F238E27FC236}">
                <a16:creationId xmlns:a16="http://schemas.microsoft.com/office/drawing/2014/main" id="{6DCD51F1-3037-40FD-81C7-70F5C8D6F283}"/>
              </a:ext>
            </a:extLst>
          </p:cNvPr>
          <p:cNvSpPr/>
          <p:nvPr/>
        </p:nvSpPr>
        <p:spPr>
          <a:xfrm>
            <a:off x="9723890" y="2236824"/>
            <a:ext cx="1958467" cy="1958467"/>
          </a:xfrm>
          <a:prstGeom prst="ellipse">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b" anchorCtr="0" forceAA="0" compatLnSpc="1">
            <a:prstTxWarp prst="textNoShape">
              <a:avLst/>
            </a:prstTxWarp>
            <a:noAutofit/>
          </a:bodyPr>
          <a:lstStyle/>
          <a:p>
            <a:pPr defTabSz="970235" fontAlgn="base">
              <a:lnSpc>
                <a:spcPct val="90000"/>
              </a:lnSpc>
              <a:spcBef>
                <a:spcPct val="0"/>
              </a:spcBef>
              <a:spcAft>
                <a:spcPct val="0"/>
              </a:spcAft>
            </a:pPr>
            <a:r>
              <a:rPr lang="en-US" sz="2040" b="1" kern="0" dirty="0">
                <a:solidFill>
                  <a:srgbClr val="000000"/>
                </a:solidFill>
                <a:latin typeface="Segoe UI Semibold" panose="020B0502040204020203" pitchFamily="34" charset="0"/>
                <a:ea typeface="Segoe UI Semibold" panose="020B0502040204020203" pitchFamily="34" charset="0"/>
                <a:cs typeface="Segoe UI Semibold" panose="020B0502040204020203" pitchFamily="34" charset="0"/>
              </a:rPr>
              <a:t>Production</a:t>
            </a:r>
          </a:p>
        </p:txBody>
      </p:sp>
    </p:spTree>
    <p:extLst>
      <p:ext uri="{BB962C8B-B14F-4D97-AF65-F5344CB8AC3E}">
        <p14:creationId xmlns:p14="http://schemas.microsoft.com/office/powerpoint/2010/main" val="15932028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56"/>
                                        </p:tgtEl>
                                        <p:attrNameLst>
                                          <p:attrName>style.visibility</p:attrName>
                                        </p:attrNameLst>
                                      </p:cBhvr>
                                      <p:to>
                                        <p:strVal val="visible"/>
                                      </p:to>
                                    </p:set>
                                    <p:anim calcmode="lin" valueType="num">
                                      <p:cBhvr>
                                        <p:cTn id="12" dur="500" fill="hold"/>
                                        <p:tgtEl>
                                          <p:spTgt spid="56"/>
                                        </p:tgtEl>
                                        <p:attrNameLst>
                                          <p:attrName>ppt_w</p:attrName>
                                        </p:attrNameLst>
                                      </p:cBhvr>
                                      <p:tavLst>
                                        <p:tav tm="0">
                                          <p:val>
                                            <p:fltVal val="0"/>
                                          </p:val>
                                        </p:tav>
                                        <p:tav tm="100000">
                                          <p:val>
                                            <p:strVal val="#ppt_w"/>
                                          </p:val>
                                        </p:tav>
                                      </p:tavLst>
                                    </p:anim>
                                    <p:anim calcmode="lin" valueType="num">
                                      <p:cBhvr>
                                        <p:cTn id="13" dur="500" fill="hold"/>
                                        <p:tgtEl>
                                          <p:spTgt spid="56"/>
                                        </p:tgtEl>
                                        <p:attrNameLst>
                                          <p:attrName>ppt_h</p:attrName>
                                        </p:attrNameLst>
                                      </p:cBhvr>
                                      <p:tavLst>
                                        <p:tav tm="0">
                                          <p:val>
                                            <p:fltVal val="0"/>
                                          </p:val>
                                        </p:tav>
                                        <p:tav tm="100000">
                                          <p:val>
                                            <p:strVal val="#ppt_h"/>
                                          </p:val>
                                        </p:tav>
                                      </p:tavLst>
                                    </p:anim>
                                    <p:animEffect transition="in" filter="fade">
                                      <p:cBhvr>
                                        <p:cTn id="14" dur="500"/>
                                        <p:tgtEl>
                                          <p:spTgt spid="56"/>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59"/>
                                        </p:tgtEl>
                                        <p:attrNameLst>
                                          <p:attrName>style.visibility</p:attrName>
                                        </p:attrNameLst>
                                      </p:cBhvr>
                                      <p:to>
                                        <p:strVal val="visible"/>
                                      </p:to>
                                    </p:set>
                                    <p:anim calcmode="lin" valueType="num">
                                      <p:cBhvr>
                                        <p:cTn id="17" dur="500" fill="hold"/>
                                        <p:tgtEl>
                                          <p:spTgt spid="59"/>
                                        </p:tgtEl>
                                        <p:attrNameLst>
                                          <p:attrName>ppt_w</p:attrName>
                                        </p:attrNameLst>
                                      </p:cBhvr>
                                      <p:tavLst>
                                        <p:tav tm="0">
                                          <p:val>
                                            <p:fltVal val="0"/>
                                          </p:val>
                                        </p:tav>
                                        <p:tav tm="100000">
                                          <p:val>
                                            <p:strVal val="#ppt_w"/>
                                          </p:val>
                                        </p:tav>
                                      </p:tavLst>
                                    </p:anim>
                                    <p:anim calcmode="lin" valueType="num">
                                      <p:cBhvr>
                                        <p:cTn id="18" dur="500" fill="hold"/>
                                        <p:tgtEl>
                                          <p:spTgt spid="59"/>
                                        </p:tgtEl>
                                        <p:attrNameLst>
                                          <p:attrName>ppt_h</p:attrName>
                                        </p:attrNameLst>
                                      </p:cBhvr>
                                      <p:tavLst>
                                        <p:tav tm="0">
                                          <p:val>
                                            <p:fltVal val="0"/>
                                          </p:val>
                                        </p:tav>
                                        <p:tav tm="100000">
                                          <p:val>
                                            <p:strVal val="#ppt_h"/>
                                          </p:val>
                                        </p:tav>
                                      </p:tavLst>
                                    </p:anim>
                                    <p:animEffect transition="in" filter="fade">
                                      <p:cBhvr>
                                        <p:cTn id="19" dur="500"/>
                                        <p:tgtEl>
                                          <p:spTgt spid="59"/>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62"/>
                                        </p:tgtEl>
                                        <p:attrNameLst>
                                          <p:attrName>style.visibility</p:attrName>
                                        </p:attrNameLst>
                                      </p:cBhvr>
                                      <p:to>
                                        <p:strVal val="visible"/>
                                      </p:to>
                                    </p:set>
                                    <p:anim calcmode="lin" valueType="num">
                                      <p:cBhvr>
                                        <p:cTn id="22" dur="500" fill="hold"/>
                                        <p:tgtEl>
                                          <p:spTgt spid="62"/>
                                        </p:tgtEl>
                                        <p:attrNameLst>
                                          <p:attrName>ppt_w</p:attrName>
                                        </p:attrNameLst>
                                      </p:cBhvr>
                                      <p:tavLst>
                                        <p:tav tm="0">
                                          <p:val>
                                            <p:fltVal val="0"/>
                                          </p:val>
                                        </p:tav>
                                        <p:tav tm="100000">
                                          <p:val>
                                            <p:strVal val="#ppt_w"/>
                                          </p:val>
                                        </p:tav>
                                      </p:tavLst>
                                    </p:anim>
                                    <p:anim calcmode="lin" valueType="num">
                                      <p:cBhvr>
                                        <p:cTn id="23" dur="500" fill="hold"/>
                                        <p:tgtEl>
                                          <p:spTgt spid="62"/>
                                        </p:tgtEl>
                                        <p:attrNameLst>
                                          <p:attrName>ppt_h</p:attrName>
                                        </p:attrNameLst>
                                      </p:cBhvr>
                                      <p:tavLst>
                                        <p:tav tm="0">
                                          <p:val>
                                            <p:fltVal val="0"/>
                                          </p:val>
                                        </p:tav>
                                        <p:tav tm="100000">
                                          <p:val>
                                            <p:strVal val="#ppt_h"/>
                                          </p:val>
                                        </p:tav>
                                      </p:tavLst>
                                    </p:anim>
                                    <p:animEffect transition="in" filter="fade">
                                      <p:cBhvr>
                                        <p:cTn id="24" dur="500"/>
                                        <p:tgtEl>
                                          <p:spTgt spid="62"/>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65"/>
                                        </p:tgtEl>
                                        <p:attrNameLst>
                                          <p:attrName>style.visibility</p:attrName>
                                        </p:attrNameLst>
                                      </p:cBhvr>
                                      <p:to>
                                        <p:strVal val="visible"/>
                                      </p:to>
                                    </p:set>
                                    <p:anim calcmode="lin" valueType="num">
                                      <p:cBhvr>
                                        <p:cTn id="27" dur="500" fill="hold"/>
                                        <p:tgtEl>
                                          <p:spTgt spid="65"/>
                                        </p:tgtEl>
                                        <p:attrNameLst>
                                          <p:attrName>ppt_w</p:attrName>
                                        </p:attrNameLst>
                                      </p:cBhvr>
                                      <p:tavLst>
                                        <p:tav tm="0">
                                          <p:val>
                                            <p:fltVal val="0"/>
                                          </p:val>
                                        </p:tav>
                                        <p:tav tm="100000">
                                          <p:val>
                                            <p:strVal val="#ppt_w"/>
                                          </p:val>
                                        </p:tav>
                                      </p:tavLst>
                                    </p:anim>
                                    <p:anim calcmode="lin" valueType="num">
                                      <p:cBhvr>
                                        <p:cTn id="28" dur="500" fill="hold"/>
                                        <p:tgtEl>
                                          <p:spTgt spid="65"/>
                                        </p:tgtEl>
                                        <p:attrNameLst>
                                          <p:attrName>ppt_h</p:attrName>
                                        </p:attrNameLst>
                                      </p:cBhvr>
                                      <p:tavLst>
                                        <p:tav tm="0">
                                          <p:val>
                                            <p:fltVal val="0"/>
                                          </p:val>
                                        </p:tav>
                                        <p:tav tm="100000">
                                          <p:val>
                                            <p:strVal val="#ppt_h"/>
                                          </p:val>
                                        </p:tav>
                                      </p:tavLst>
                                    </p:anim>
                                    <p:animEffect transition="in" filter="fade">
                                      <p:cBhvr>
                                        <p:cTn id="29" dur="500"/>
                                        <p:tgtEl>
                                          <p:spTgt spid="65"/>
                                        </p:tgtEl>
                                      </p:cBhvr>
                                    </p:animEffect>
                                  </p:childTnLst>
                                </p:cTn>
                              </p:par>
                              <p:par>
                                <p:cTn id="30" presetID="22" presetClass="entr" presetSubtype="8" fill="hold" nodeType="withEffect">
                                  <p:stCondLst>
                                    <p:cond delay="250"/>
                                  </p:stCondLst>
                                  <p:childTnLst>
                                    <p:set>
                                      <p:cBhvr>
                                        <p:cTn id="31" dur="1" fill="hold">
                                          <p:stCondLst>
                                            <p:cond delay="0"/>
                                          </p:stCondLst>
                                        </p:cTn>
                                        <p:tgtEl>
                                          <p:spTgt spid="42"/>
                                        </p:tgtEl>
                                        <p:attrNameLst>
                                          <p:attrName>style.visibility</p:attrName>
                                        </p:attrNameLst>
                                      </p:cBhvr>
                                      <p:to>
                                        <p:strVal val="visible"/>
                                      </p:to>
                                    </p:set>
                                    <p:animEffect transition="in" filter="wipe(left)">
                                      <p:cBhvr>
                                        <p:cTn id="32" dur="750"/>
                                        <p:tgtEl>
                                          <p:spTgt spid="42"/>
                                        </p:tgtEl>
                                      </p:cBhvr>
                                    </p:animEffect>
                                  </p:childTnLst>
                                </p:cTn>
                              </p:par>
                              <p:par>
                                <p:cTn id="33" presetID="10" presetClass="entr" presetSubtype="0" fill="hold" grpId="0" nodeType="withEffect">
                                  <p:stCondLst>
                                    <p:cond delay="40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par>
                                <p:cTn id="36" presetID="42" presetClass="path" presetSubtype="0" decel="100000" fill="hold" grpId="1" nodeType="withEffect">
                                  <p:stCondLst>
                                    <p:cond delay="400"/>
                                  </p:stCondLst>
                                  <p:childTnLst>
                                    <p:animMotion origin="layout" path="M 2.08333E-7 3.33333E-6 L 2.08333E-7 0.08935 " pathEditMode="relative" rAng="0" ptsTypes="AA">
                                      <p:cBhvr>
                                        <p:cTn id="37" dur="500" spd="-100000" fill="hold"/>
                                        <p:tgtEl>
                                          <p:spTgt spid="39"/>
                                        </p:tgtEl>
                                        <p:attrNameLst>
                                          <p:attrName>ppt_x</p:attrName>
                                          <p:attrName>ppt_y</p:attrName>
                                        </p:attrNameLst>
                                      </p:cBhvr>
                                      <p:rCtr x="0" y="4468"/>
                                    </p:animMotion>
                                  </p:childTnLst>
                                </p:cTn>
                              </p:par>
                              <p:par>
                                <p:cTn id="38" presetID="10" presetClass="entr" presetSubtype="0" fill="hold" grpId="0" nodeType="withEffect">
                                  <p:stCondLst>
                                    <p:cond delay="40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42" presetClass="path" presetSubtype="0" decel="100000" fill="hold" grpId="1" nodeType="withEffect">
                                  <p:stCondLst>
                                    <p:cond delay="400"/>
                                  </p:stCondLst>
                                  <p:childTnLst>
                                    <p:animMotion origin="layout" path="M 2.08333E-7 3.33333E-6 L 2.08333E-7 0.08935 " pathEditMode="relative" rAng="0" ptsTypes="AA">
                                      <p:cBhvr>
                                        <p:cTn id="42" dur="500" spd="-100000" fill="hold"/>
                                        <p:tgtEl>
                                          <p:spTgt spid="40"/>
                                        </p:tgtEl>
                                        <p:attrNameLst>
                                          <p:attrName>ppt_x</p:attrName>
                                          <p:attrName>ppt_y</p:attrName>
                                        </p:attrNameLst>
                                      </p:cBhvr>
                                      <p:rCtr x="0" y="4468"/>
                                    </p:animMotion>
                                  </p:childTnLst>
                                </p:cTn>
                              </p:par>
                              <p:par>
                                <p:cTn id="43" presetID="10" presetClass="entr" presetSubtype="0" fill="hold" grpId="0" nodeType="withEffect">
                                  <p:stCondLst>
                                    <p:cond delay="40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42" presetClass="path" presetSubtype="0" decel="100000" fill="hold" grpId="1" nodeType="withEffect">
                                  <p:stCondLst>
                                    <p:cond delay="400"/>
                                  </p:stCondLst>
                                  <p:childTnLst>
                                    <p:animMotion origin="layout" path="M 2.08333E-7 3.33333E-6 L 2.08333E-7 0.08935 " pathEditMode="relative" rAng="0" ptsTypes="AA">
                                      <p:cBhvr>
                                        <p:cTn id="47" dur="500" spd="-100000" fill="hold"/>
                                        <p:tgtEl>
                                          <p:spTgt spid="41"/>
                                        </p:tgtEl>
                                        <p:attrNameLst>
                                          <p:attrName>ppt_x</p:attrName>
                                          <p:attrName>ppt_y</p:attrName>
                                        </p:attrNameLst>
                                      </p:cBhvr>
                                      <p:rCtr x="0" y="4468"/>
                                    </p:animMotion>
                                  </p:childTnLst>
                                </p:cTn>
                              </p:par>
                              <p:par>
                                <p:cTn id="48" presetID="10" presetClass="entr" presetSubtype="0" fill="hold" grpId="0" nodeType="withEffect">
                                  <p:stCondLst>
                                    <p:cond delay="40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42" presetClass="path" presetSubtype="0" decel="100000" fill="hold" grpId="1" nodeType="withEffect">
                                  <p:stCondLst>
                                    <p:cond delay="400"/>
                                  </p:stCondLst>
                                  <p:childTnLst>
                                    <p:animMotion origin="layout" path="M 2.08333E-7 3.33333E-6 L 2.08333E-7 0.08935 " pathEditMode="relative" rAng="0" ptsTypes="AA">
                                      <p:cBhvr>
                                        <p:cTn id="52" dur="500" spd="-100000" fill="hold"/>
                                        <p:tgtEl>
                                          <p:spTgt spid="48"/>
                                        </p:tgtEl>
                                        <p:attrNameLst>
                                          <p:attrName>ppt_x</p:attrName>
                                          <p:attrName>ppt_y</p:attrName>
                                        </p:attrNameLst>
                                      </p:cBhvr>
                                      <p:rCtr x="0" y="4468"/>
                                    </p:animMotion>
                                  </p:childTnLst>
                                </p:cTn>
                              </p:par>
                              <p:par>
                                <p:cTn id="53" presetID="10" presetClass="entr" presetSubtype="0" fill="hold" grpId="0" nodeType="withEffect">
                                  <p:stCondLst>
                                    <p:cond delay="40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42" presetClass="path" presetSubtype="0" decel="100000" fill="hold" grpId="1" nodeType="withEffect">
                                  <p:stCondLst>
                                    <p:cond delay="400"/>
                                  </p:stCondLst>
                                  <p:childTnLst>
                                    <p:animMotion origin="layout" path="M 2.08333E-7 3.33333E-6 L 2.08333E-7 0.08935 " pathEditMode="relative" rAng="0" ptsTypes="AA">
                                      <p:cBhvr>
                                        <p:cTn id="57" dur="500" spd="-100000" fill="hold"/>
                                        <p:tgtEl>
                                          <p:spTgt spid="46"/>
                                        </p:tgtEl>
                                        <p:attrNameLst>
                                          <p:attrName>ppt_x</p:attrName>
                                          <p:attrName>ppt_y</p:attrName>
                                        </p:attrNameLst>
                                      </p:cBhvr>
                                      <p:rCtr x="0" y="44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40" grpId="0"/>
      <p:bldP spid="40" grpId="1"/>
      <p:bldP spid="41" grpId="0"/>
      <p:bldP spid="41" grpId="1"/>
      <p:bldP spid="46" grpId="0"/>
      <p:bldP spid="46" grpId="1"/>
      <p:bldP spid="48" grpId="0"/>
      <p:bldP spid="48" grpId="1"/>
      <p:bldP spid="53" grpId="0" animBg="1"/>
      <p:bldP spid="56" grpId="0" animBg="1"/>
      <p:bldP spid="59" grpId="0" animBg="1"/>
      <p:bldP spid="62" grpId="0" animBg="1"/>
      <p:bldP spid="6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996BF9-E6B7-C843-AEF6-C8AB67BB3E04}"/>
              </a:ext>
            </a:extLst>
          </p:cNvPr>
          <p:cNvSpPr/>
          <p:nvPr/>
        </p:nvSpPr>
        <p:spPr bwMode="auto">
          <a:xfrm>
            <a:off x="881" y="6401769"/>
            <a:ext cx="1754559" cy="5927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http://i.telegraph.co.uk/multimedia/archive/03309/rio_3309276k.jpg">
            <a:extLst>
              <a:ext uri="{FF2B5EF4-FFF2-40B4-BE49-F238E27FC236}">
                <a16:creationId xmlns:a16="http://schemas.microsoft.com/office/drawing/2014/main" id="{3A6F7F8A-2F9A-47ED-9341-8D788DCC9A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263" r="6636" b="14"/>
          <a:stretch/>
        </p:blipFill>
        <p:spPr bwMode="auto">
          <a:xfrm>
            <a:off x="7576686" y="-12776"/>
            <a:ext cx="4871682" cy="7013946"/>
          </a:xfrm>
          <a:custGeom>
            <a:avLst/>
            <a:gdLst>
              <a:gd name="connsiteX0" fmla="*/ 0 w 6218238"/>
              <a:gd name="connsiteY0" fmla="*/ 0 h 6993533"/>
              <a:gd name="connsiteX1" fmla="*/ 6218238 w 6218238"/>
              <a:gd name="connsiteY1" fmla="*/ 0 h 6993533"/>
              <a:gd name="connsiteX2" fmla="*/ 6218238 w 6218238"/>
              <a:gd name="connsiteY2" fmla="*/ 6993533 h 6993533"/>
              <a:gd name="connsiteX3" fmla="*/ 0 w 6218238"/>
              <a:gd name="connsiteY3" fmla="*/ 6993533 h 6993533"/>
            </a:gdLst>
            <a:ahLst/>
            <a:cxnLst>
              <a:cxn ang="0">
                <a:pos x="connsiteX0" y="connsiteY0"/>
              </a:cxn>
              <a:cxn ang="0">
                <a:pos x="connsiteX1" y="connsiteY1"/>
              </a:cxn>
              <a:cxn ang="0">
                <a:pos x="connsiteX2" y="connsiteY2"/>
              </a:cxn>
              <a:cxn ang="0">
                <a:pos x="connsiteX3" y="connsiteY3"/>
              </a:cxn>
            </a:cxnLst>
            <a:rect l="l" t="t" r="r" b="b"/>
            <a:pathLst>
              <a:path w="6218238" h="6993533">
                <a:moveTo>
                  <a:pt x="0" y="0"/>
                </a:moveTo>
                <a:lnTo>
                  <a:pt x="6218238" y="0"/>
                </a:lnTo>
                <a:lnTo>
                  <a:pt x="6218238" y="6993533"/>
                </a:lnTo>
                <a:lnTo>
                  <a:pt x="0" y="6993533"/>
                </a:lnTo>
                <a:close/>
              </a:path>
            </a:pathLst>
          </a:custGeom>
          <a:effectLst/>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FF7260D9-E69D-47B2-86FA-F2A0ADF41BC8}"/>
              </a:ext>
            </a:extLst>
          </p:cNvPr>
          <p:cNvSpPr>
            <a:spLocks noGrp="1"/>
          </p:cNvSpPr>
          <p:nvPr>
            <p:ph type="title"/>
          </p:nvPr>
        </p:nvSpPr>
        <p:spPr/>
        <p:txBody>
          <a:bodyPr/>
          <a:lstStyle/>
          <a:p>
            <a:r>
              <a:rPr lang="en-US" dirty="0"/>
              <a:t>Accelerating time to value</a:t>
            </a:r>
            <a:br>
              <a:rPr lang="en-US" dirty="0"/>
            </a:br>
            <a:r>
              <a:rPr lang="en-US" dirty="0"/>
              <a:t>with SAP on Azure</a:t>
            </a:r>
          </a:p>
        </p:txBody>
      </p:sp>
      <p:pic>
        <p:nvPicPr>
          <p:cNvPr id="11" name="Picture 10">
            <a:extLst>
              <a:ext uri="{FF2B5EF4-FFF2-40B4-BE49-F238E27FC236}">
                <a16:creationId xmlns:a16="http://schemas.microsoft.com/office/drawing/2014/main" id="{532C2863-E7E9-4F23-9284-A66863DD6B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88" y="1593197"/>
            <a:ext cx="1311693" cy="283326"/>
          </a:xfrm>
          <a:prstGeom prst="rect">
            <a:avLst/>
          </a:prstGeom>
        </p:spPr>
      </p:pic>
      <p:sp>
        <p:nvSpPr>
          <p:cNvPr id="7" name="Text Placeholder 14">
            <a:extLst>
              <a:ext uri="{FF2B5EF4-FFF2-40B4-BE49-F238E27FC236}">
                <a16:creationId xmlns:a16="http://schemas.microsoft.com/office/drawing/2014/main" id="{FEBB6F72-B0CC-E545-BB21-E18DF06FB98C}"/>
              </a:ext>
            </a:extLst>
          </p:cNvPr>
          <p:cNvSpPr txBox="1">
            <a:spLocks/>
          </p:cNvSpPr>
          <p:nvPr/>
        </p:nvSpPr>
        <p:spPr>
          <a:xfrm>
            <a:off x="448019" y="2046064"/>
            <a:ext cx="6502318" cy="4763487"/>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90000"/>
              </a:lnSpc>
              <a:spcBef>
                <a:spcPts val="612"/>
              </a:spcBef>
              <a:spcAft>
                <a:spcPts val="0"/>
              </a:spcAft>
            </a:pPr>
            <a:r>
              <a:rPr lang="en-US" sz="1632" dirty="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rPr>
              <a:t>Organization size</a:t>
            </a:r>
          </a:p>
          <a:p>
            <a:pPr>
              <a:lnSpc>
                <a:spcPct val="90000"/>
              </a:lnSpc>
              <a:spcBef>
                <a:spcPts val="306"/>
              </a:spcBef>
              <a:spcAft>
                <a:spcPts val="0"/>
              </a:spcAft>
            </a:pPr>
            <a:r>
              <a:rPr lang="en-US" sz="1224" dirty="0"/>
              <a:t>55,000 employees</a:t>
            </a:r>
          </a:p>
          <a:p>
            <a:pPr>
              <a:lnSpc>
                <a:spcPct val="90000"/>
              </a:lnSpc>
              <a:spcBef>
                <a:spcPts val="1224"/>
              </a:spcBef>
              <a:spcAft>
                <a:spcPts val="0"/>
              </a:spcAft>
            </a:pPr>
            <a:r>
              <a:rPr lang="en-US" sz="1632" dirty="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rPr>
              <a:t>Revenues</a:t>
            </a:r>
          </a:p>
          <a:p>
            <a:pPr>
              <a:lnSpc>
                <a:spcPct val="90000"/>
              </a:lnSpc>
              <a:spcBef>
                <a:spcPts val="306"/>
              </a:spcBef>
              <a:spcAft>
                <a:spcPts val="0"/>
              </a:spcAft>
            </a:pPr>
            <a:r>
              <a:rPr lang="en-US" sz="1224" dirty="0"/>
              <a:t>33.78 USD</a:t>
            </a:r>
          </a:p>
          <a:p>
            <a:pPr>
              <a:lnSpc>
                <a:spcPct val="90000"/>
              </a:lnSpc>
              <a:spcBef>
                <a:spcPts val="1224"/>
              </a:spcBef>
              <a:spcAft>
                <a:spcPts val="0"/>
              </a:spcAft>
            </a:pPr>
            <a:r>
              <a:rPr lang="en-US" sz="1632" dirty="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rPr>
              <a:t>SAP landscape</a:t>
            </a:r>
          </a:p>
          <a:p>
            <a:pPr marL="0" lvl="1">
              <a:lnSpc>
                <a:spcPct val="90000"/>
              </a:lnSpc>
              <a:spcBef>
                <a:spcPts val="306"/>
              </a:spcBef>
              <a:spcAft>
                <a:spcPts val="0"/>
              </a:spcAft>
            </a:pPr>
            <a:r>
              <a:rPr lang="en-US" sz="1224" dirty="0"/>
              <a:t>24 SAP applications</a:t>
            </a:r>
          </a:p>
          <a:p>
            <a:pPr marL="0" lvl="1">
              <a:lnSpc>
                <a:spcPct val="90000"/>
              </a:lnSpc>
              <a:spcBef>
                <a:spcPts val="306"/>
              </a:spcBef>
              <a:spcAft>
                <a:spcPts val="0"/>
              </a:spcAft>
            </a:pPr>
            <a:r>
              <a:rPr lang="en-US" sz="1224" dirty="0"/>
              <a:t>2 environments with 8TB and 7.5TB database</a:t>
            </a:r>
          </a:p>
          <a:p>
            <a:pPr marL="0" lvl="1">
              <a:lnSpc>
                <a:spcPct val="90000"/>
              </a:lnSpc>
              <a:spcBef>
                <a:spcPts val="306"/>
              </a:spcBef>
              <a:spcAft>
                <a:spcPts val="0"/>
              </a:spcAft>
            </a:pPr>
            <a:r>
              <a:rPr lang="en-US" sz="1224" dirty="0"/>
              <a:t>35 TB of data</a:t>
            </a:r>
          </a:p>
          <a:p>
            <a:pPr marL="0" lvl="1">
              <a:lnSpc>
                <a:spcPct val="90000"/>
              </a:lnSpc>
              <a:spcBef>
                <a:spcPts val="306"/>
              </a:spcBef>
              <a:spcAft>
                <a:spcPts val="0"/>
              </a:spcAft>
            </a:pPr>
            <a:r>
              <a:rPr lang="en-US" sz="1224" dirty="0"/>
              <a:t>IBM DB2 to SQL Server</a:t>
            </a:r>
          </a:p>
          <a:p>
            <a:pPr>
              <a:lnSpc>
                <a:spcPct val="90000"/>
              </a:lnSpc>
              <a:spcBef>
                <a:spcPts val="1224"/>
              </a:spcBef>
              <a:spcAft>
                <a:spcPts val="0"/>
              </a:spcAft>
            </a:pPr>
            <a:r>
              <a:rPr lang="en-US" sz="1632" dirty="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rPr>
              <a:t>Business need</a:t>
            </a:r>
          </a:p>
          <a:p>
            <a:pPr marL="0" lvl="1">
              <a:lnSpc>
                <a:spcPct val="90000"/>
              </a:lnSpc>
              <a:spcBef>
                <a:spcPts val="306"/>
              </a:spcBef>
              <a:spcAft>
                <a:spcPts val="0"/>
              </a:spcAft>
            </a:pPr>
            <a:r>
              <a:rPr lang="en-US" sz="1224" dirty="0"/>
              <a:t>Respond to market conditions—pricing volatility in commodities</a:t>
            </a:r>
          </a:p>
          <a:p>
            <a:pPr marL="0" lvl="1">
              <a:lnSpc>
                <a:spcPct val="90000"/>
              </a:lnSpc>
              <a:spcBef>
                <a:spcPts val="306"/>
              </a:spcBef>
              <a:spcAft>
                <a:spcPts val="0"/>
              </a:spcAft>
            </a:pPr>
            <a:r>
              <a:rPr lang="en-US" sz="1224" dirty="0"/>
              <a:t>Business agility for proof of concept and innovation</a:t>
            </a:r>
          </a:p>
          <a:p>
            <a:pPr>
              <a:lnSpc>
                <a:spcPct val="90000"/>
              </a:lnSpc>
              <a:spcBef>
                <a:spcPts val="1224"/>
              </a:spcBef>
              <a:spcAft>
                <a:spcPts val="0"/>
              </a:spcAft>
            </a:pPr>
            <a:r>
              <a:rPr lang="en-US" sz="1632" dirty="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rPr>
              <a:t>Microsoft services</a:t>
            </a:r>
          </a:p>
          <a:p>
            <a:pPr>
              <a:lnSpc>
                <a:spcPct val="90000"/>
              </a:lnSpc>
              <a:spcBef>
                <a:spcPts val="306"/>
              </a:spcBef>
              <a:spcAft>
                <a:spcPts val="0"/>
              </a:spcAft>
            </a:pPr>
            <a:r>
              <a:rPr lang="en-US" sz="1224" dirty="0"/>
              <a:t>Azure VMs, Premium Storage, Azure Backup, Office 365</a:t>
            </a:r>
          </a:p>
          <a:p>
            <a:pPr>
              <a:lnSpc>
                <a:spcPct val="90000"/>
              </a:lnSpc>
              <a:spcBef>
                <a:spcPts val="1224"/>
              </a:spcBef>
              <a:spcAft>
                <a:spcPts val="0"/>
              </a:spcAft>
            </a:pPr>
            <a:r>
              <a:rPr lang="en-US" sz="1632" dirty="0">
                <a:solidFill>
                  <a:schemeClr val="tx1"/>
                </a:solidFill>
                <a:latin typeface="+mj-lt"/>
                <a:ea typeface="Segoe UI Semibold" panose="020B0502040204020203" pitchFamily="34" charset="0"/>
                <a:cs typeface="Segoe UI Semibold" panose="020B0502040204020203" pitchFamily="34" charset="0"/>
              </a:rPr>
              <a:t>Business</a:t>
            </a:r>
            <a:r>
              <a:rPr lang="en-US" sz="1632" dirty="0">
                <a:latin typeface="+mj-lt"/>
              </a:rPr>
              <a:t> </a:t>
            </a:r>
            <a:r>
              <a:rPr lang="en-US" sz="1632" dirty="0">
                <a:solidFill>
                  <a:schemeClr val="tx1"/>
                </a:solidFill>
                <a:latin typeface="+mj-lt"/>
                <a:ea typeface="Segoe UI Semibold" panose="020B0502040204020203" pitchFamily="34" charset="0"/>
                <a:cs typeface="Segoe UI Semibold" panose="020B0502040204020203" pitchFamily="34" charset="0"/>
              </a:rPr>
              <a:t>results</a:t>
            </a:r>
          </a:p>
          <a:p>
            <a:pPr marL="0" lvl="1">
              <a:lnSpc>
                <a:spcPct val="90000"/>
              </a:lnSpc>
              <a:spcBef>
                <a:spcPts val="306"/>
              </a:spcBef>
              <a:spcAft>
                <a:spcPts val="0"/>
              </a:spcAft>
            </a:pPr>
            <a:r>
              <a:rPr lang="en-US" sz="1224" dirty="0"/>
              <a:t>Vacated four datacenters and reduced operating costs by 30%</a:t>
            </a:r>
          </a:p>
          <a:p>
            <a:pPr marL="0" lvl="1">
              <a:lnSpc>
                <a:spcPct val="90000"/>
              </a:lnSpc>
              <a:spcBef>
                <a:spcPts val="306"/>
              </a:spcBef>
              <a:spcAft>
                <a:spcPts val="0"/>
              </a:spcAft>
            </a:pPr>
            <a:r>
              <a:rPr lang="en-US" sz="1224" dirty="0"/>
              <a:t>Foundation for supply chain productivity with IOT </a:t>
            </a:r>
          </a:p>
          <a:p>
            <a:pPr marL="0" lvl="1">
              <a:lnSpc>
                <a:spcPct val="90000"/>
              </a:lnSpc>
              <a:spcBef>
                <a:spcPts val="306"/>
              </a:spcBef>
              <a:spcAft>
                <a:spcPts val="0"/>
              </a:spcAft>
            </a:pPr>
            <a:r>
              <a:rPr lang="en-US" sz="1224" dirty="0"/>
              <a:t>Secure mobile access to field workers for company data and collaboration</a:t>
            </a:r>
          </a:p>
        </p:txBody>
      </p:sp>
    </p:spTree>
    <p:extLst>
      <p:ext uri="{BB962C8B-B14F-4D97-AF65-F5344CB8AC3E}">
        <p14:creationId xmlns:p14="http://schemas.microsoft.com/office/powerpoint/2010/main" val="22930389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17A3E7-C568-4415-B6A6-B292B8BC8C33}"/>
              </a:ext>
            </a:extLst>
          </p:cNvPr>
          <p:cNvSpPr>
            <a:spLocks noGrp="1"/>
          </p:cNvSpPr>
          <p:nvPr>
            <p:ph type="title"/>
          </p:nvPr>
        </p:nvSpPr>
        <p:spPr/>
        <p:txBody>
          <a:bodyPr/>
          <a:lstStyle/>
          <a:p>
            <a:r>
              <a:rPr lang="en-US" dirty="0"/>
              <a:t>Microsoft runs SAP on Azure</a:t>
            </a:r>
          </a:p>
        </p:txBody>
      </p:sp>
      <p:grpSp>
        <p:nvGrpSpPr>
          <p:cNvPr id="2" name="Group 1">
            <a:extLst>
              <a:ext uri="{FF2B5EF4-FFF2-40B4-BE49-F238E27FC236}">
                <a16:creationId xmlns:a16="http://schemas.microsoft.com/office/drawing/2014/main" id="{83D4DEB3-15B2-4C81-B4CF-96C7F343AC2A}"/>
              </a:ext>
            </a:extLst>
          </p:cNvPr>
          <p:cNvGrpSpPr/>
          <p:nvPr/>
        </p:nvGrpSpPr>
        <p:grpSpPr>
          <a:xfrm>
            <a:off x="9632926" y="1803980"/>
            <a:ext cx="2818985" cy="4713824"/>
            <a:chOff x="9444038" y="1768769"/>
            <a:chExt cx="2763962" cy="4621816"/>
          </a:xfrm>
        </p:grpSpPr>
        <p:sp>
          <p:nvSpPr>
            <p:cNvPr id="22" name="Rectangle 21">
              <a:extLst>
                <a:ext uri="{FF2B5EF4-FFF2-40B4-BE49-F238E27FC236}">
                  <a16:creationId xmlns:a16="http://schemas.microsoft.com/office/drawing/2014/main" id="{010F1C2C-A316-6F4A-B7E9-E2463F254BD7}"/>
                </a:ext>
              </a:extLst>
            </p:cNvPr>
            <p:cNvSpPr/>
            <p:nvPr/>
          </p:nvSpPr>
          <p:spPr bwMode="auto">
            <a:xfrm>
              <a:off x="9444038" y="1768769"/>
              <a:ext cx="2763962" cy="46218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896"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83" name="Rectangle 82">
              <a:extLst>
                <a:ext uri="{FF2B5EF4-FFF2-40B4-BE49-F238E27FC236}">
                  <a16:creationId xmlns:a16="http://schemas.microsoft.com/office/drawing/2014/main" id="{CD6521A7-F9AE-DB47-B9B6-39AAA57A69C9}"/>
                </a:ext>
              </a:extLst>
            </p:cNvPr>
            <p:cNvSpPr/>
            <p:nvPr/>
          </p:nvSpPr>
          <p:spPr bwMode="auto">
            <a:xfrm>
              <a:off x="9629825" y="2002576"/>
              <a:ext cx="2160635" cy="822960"/>
            </a:xfrm>
            <a:prstGeom prst="rect">
              <a:avLst/>
            </a:prstGeom>
            <a:noFill/>
            <a:ln w="10795" cap="flat" cmpd="sng" algn="ctr">
              <a:noFill/>
              <a:prstDash val="solid"/>
              <a:headEnd type="none" w="med" len="med"/>
              <a:tailEnd type="none" w="med" len="med"/>
            </a:ln>
            <a:effectLst/>
          </p:spPr>
          <p:txBody>
            <a:bodyPr vert="horz" wrap="square" lIns="149180" tIns="93238" rIns="149180" bIns="93238" numCol="1" rtlCol="0" anchor="ctr" anchorCtr="0" compatLnSpc="1">
              <a:prstTxWarp prst="textNoShape">
                <a:avLst/>
              </a:prstTxWarp>
            </a:bodyPr>
            <a:lstStyle/>
            <a:p>
              <a:pPr marL="0" marR="0" lvl="0" indent="0" algn="l" defTabSz="713208" rtl="0" eaLnBrk="1" fontAlgn="base" latinLnBrk="0" hangingPunct="1">
                <a:lnSpc>
                  <a:spcPct val="100000"/>
                </a:lnSpc>
                <a:spcBef>
                  <a:spcPct val="0"/>
                </a:spcBef>
                <a:spcAft>
                  <a:spcPct val="0"/>
                </a:spcAft>
                <a:buClrTx/>
                <a:buSzTx/>
                <a:buFontTx/>
                <a:buNone/>
                <a:tabLst/>
                <a:defRPr/>
              </a:pPr>
              <a:r>
                <a:rPr kumimoji="0" lang="en-US" sz="1873" b="0" i="0" u="none" strike="noStrike" kern="0" cap="none" spc="0" normalizeH="0" baseline="0" noProof="0" dirty="0">
                  <a:ln>
                    <a:noFill/>
                  </a:ln>
                  <a:solidFill>
                    <a:srgbClr val="000000"/>
                  </a:solidFill>
                  <a:effectLst/>
                  <a:uLnTx/>
                  <a:uFillTx/>
                  <a:latin typeface="Segoe UI Semibold"/>
                  <a:ea typeface="+mn-ea"/>
                  <a:cs typeface="+mn-cs"/>
                </a:rPr>
                <a:t>SAP surround strategy</a:t>
              </a:r>
            </a:p>
          </p:txBody>
        </p:sp>
        <p:sp>
          <p:nvSpPr>
            <p:cNvPr id="89" name="Rectangle 88">
              <a:extLst>
                <a:ext uri="{FF2B5EF4-FFF2-40B4-BE49-F238E27FC236}">
                  <a16:creationId xmlns:a16="http://schemas.microsoft.com/office/drawing/2014/main" id="{6C43386D-3268-404B-ACA9-C35E67A0670D}"/>
                </a:ext>
              </a:extLst>
            </p:cNvPr>
            <p:cNvSpPr/>
            <p:nvPr/>
          </p:nvSpPr>
          <p:spPr bwMode="auto">
            <a:xfrm>
              <a:off x="9629825" y="4073721"/>
              <a:ext cx="2143881" cy="822960"/>
            </a:xfrm>
            <a:prstGeom prst="rect">
              <a:avLst/>
            </a:prstGeom>
            <a:noFill/>
            <a:ln w="10795" cap="flat" cmpd="sng" algn="ctr">
              <a:noFill/>
              <a:prstDash val="solid"/>
              <a:headEnd type="none" w="med" len="med"/>
              <a:tailEnd type="none" w="med" len="med"/>
            </a:ln>
            <a:effectLst/>
          </p:spPr>
          <p:txBody>
            <a:bodyPr vert="horz" wrap="square" lIns="149180" tIns="93238" rIns="149180" bIns="93238" numCol="1" rtlCol="0" anchor="ctr" anchorCtr="0" compatLnSpc="1">
              <a:prstTxWarp prst="textNoShape">
                <a:avLst/>
              </a:prstTxWarp>
            </a:bodyPr>
            <a:lstStyle/>
            <a:p>
              <a:pPr marL="0" marR="0" lvl="0" indent="0" algn="l" defTabSz="713208" rtl="0" eaLnBrk="1" fontAlgn="base" latinLnBrk="0" hangingPunct="1">
                <a:lnSpc>
                  <a:spcPct val="100000"/>
                </a:lnSpc>
                <a:spcBef>
                  <a:spcPct val="0"/>
                </a:spcBef>
                <a:spcAft>
                  <a:spcPct val="0"/>
                </a:spcAft>
                <a:buClrTx/>
                <a:buSzTx/>
                <a:buFontTx/>
                <a:buNone/>
                <a:tabLst/>
                <a:defRPr/>
              </a:pPr>
              <a:r>
                <a:rPr kumimoji="0" lang="en-US" sz="1873" b="0" i="0" u="none" strike="noStrike" kern="0" cap="none" spc="0" normalizeH="0" baseline="0" noProof="0" dirty="0">
                  <a:ln>
                    <a:noFill/>
                  </a:ln>
                  <a:solidFill>
                    <a:srgbClr val="000000"/>
                  </a:solidFill>
                  <a:effectLst/>
                  <a:uLnTx/>
                  <a:uFillTx/>
                  <a:latin typeface="Segoe UI Semibold"/>
                  <a:ea typeface="+mn-ea"/>
                  <a:cs typeface="+mn-cs"/>
                </a:rPr>
                <a:t>Uncompressed size &gt;45TB</a:t>
              </a:r>
            </a:p>
          </p:txBody>
        </p:sp>
        <p:sp>
          <p:nvSpPr>
            <p:cNvPr id="103" name="Rectangle 102">
              <a:extLst>
                <a:ext uri="{FF2B5EF4-FFF2-40B4-BE49-F238E27FC236}">
                  <a16:creationId xmlns:a16="http://schemas.microsoft.com/office/drawing/2014/main" id="{4564E128-11E9-E74F-A7BD-593F8E8AD1C3}"/>
                </a:ext>
              </a:extLst>
            </p:cNvPr>
            <p:cNvSpPr/>
            <p:nvPr/>
          </p:nvSpPr>
          <p:spPr bwMode="auto">
            <a:xfrm>
              <a:off x="9629825" y="5148495"/>
              <a:ext cx="2150307" cy="822960"/>
            </a:xfrm>
            <a:prstGeom prst="rect">
              <a:avLst/>
            </a:prstGeom>
            <a:noFill/>
            <a:ln w="10795" cap="flat" cmpd="sng" algn="ctr">
              <a:noFill/>
              <a:prstDash val="solid"/>
              <a:headEnd type="none" w="med" len="med"/>
              <a:tailEnd type="none" w="med" len="med"/>
            </a:ln>
            <a:effectLst/>
          </p:spPr>
          <p:txBody>
            <a:bodyPr vert="horz" wrap="square" lIns="149180" tIns="93238" rIns="149180" bIns="93238" numCol="1" rtlCol="0" anchor="ctr" anchorCtr="0" compatLnSpc="1">
              <a:prstTxWarp prst="textNoShape">
                <a:avLst/>
              </a:prstTxWarp>
            </a:bodyPr>
            <a:lstStyle/>
            <a:p>
              <a:pPr marL="0" marR="0" lvl="0" indent="0" algn="l" defTabSz="713208" rtl="0" eaLnBrk="1" fontAlgn="base" latinLnBrk="0" hangingPunct="1">
                <a:lnSpc>
                  <a:spcPct val="100000"/>
                </a:lnSpc>
                <a:spcBef>
                  <a:spcPct val="0"/>
                </a:spcBef>
                <a:spcAft>
                  <a:spcPct val="0"/>
                </a:spcAft>
                <a:buClrTx/>
                <a:buSzTx/>
                <a:buFontTx/>
                <a:buNone/>
                <a:tabLst/>
                <a:defRPr/>
              </a:pPr>
              <a:r>
                <a:rPr kumimoji="0" lang="en-US" sz="1873" b="0" i="0" u="none" strike="noStrike" kern="0" cap="none" spc="0" normalizeH="0" baseline="0" noProof="0" dirty="0">
                  <a:ln>
                    <a:noFill/>
                  </a:ln>
                  <a:solidFill>
                    <a:srgbClr val="000000"/>
                  </a:solidFill>
                  <a:effectLst/>
                  <a:uLnTx/>
                  <a:uFillTx/>
                  <a:latin typeface="Segoe UI Semibold"/>
                  <a:ea typeface="+mn-ea"/>
                  <a:cs typeface="+mn-cs"/>
                </a:rPr>
                <a:t>Business process expertise</a:t>
              </a:r>
            </a:p>
          </p:txBody>
        </p:sp>
        <p:sp>
          <p:nvSpPr>
            <p:cNvPr id="84" name="Rectangle 83">
              <a:extLst>
                <a:ext uri="{FF2B5EF4-FFF2-40B4-BE49-F238E27FC236}">
                  <a16:creationId xmlns:a16="http://schemas.microsoft.com/office/drawing/2014/main" id="{CA2314ED-A305-9F43-86FD-40784858E32E}"/>
                </a:ext>
              </a:extLst>
            </p:cNvPr>
            <p:cNvSpPr/>
            <p:nvPr/>
          </p:nvSpPr>
          <p:spPr bwMode="auto">
            <a:xfrm>
              <a:off x="9629825" y="2998947"/>
              <a:ext cx="2233421" cy="822960"/>
            </a:xfrm>
            <a:prstGeom prst="rect">
              <a:avLst/>
            </a:prstGeom>
            <a:noFill/>
            <a:ln w="10795" cap="flat" cmpd="sng" algn="ctr">
              <a:noFill/>
              <a:prstDash val="solid"/>
              <a:headEnd type="none" w="med" len="med"/>
              <a:tailEnd type="none" w="med" len="med"/>
            </a:ln>
            <a:effectLst/>
          </p:spPr>
          <p:txBody>
            <a:bodyPr vert="horz" wrap="square" lIns="149180" tIns="93238" rIns="149180" bIns="93238" numCol="1" rtlCol="0" anchor="ctr" anchorCtr="0" compatLnSpc="1">
              <a:prstTxWarp prst="textNoShape">
                <a:avLst/>
              </a:prstTxWarp>
            </a:bodyPr>
            <a:lstStyle/>
            <a:p>
              <a:pPr marL="0" marR="0" lvl="0" indent="0" algn="l" defTabSz="713208" rtl="0" eaLnBrk="1" fontAlgn="base" latinLnBrk="0" hangingPunct="1">
                <a:lnSpc>
                  <a:spcPct val="100000"/>
                </a:lnSpc>
                <a:spcBef>
                  <a:spcPct val="0"/>
                </a:spcBef>
                <a:spcAft>
                  <a:spcPct val="0"/>
                </a:spcAft>
                <a:buClrTx/>
                <a:buSzTx/>
                <a:buFontTx/>
                <a:buNone/>
                <a:tabLst/>
                <a:defRPr/>
              </a:pPr>
              <a:r>
                <a:rPr kumimoji="0" lang="en-US" sz="1873" b="0" i="0" u="none" strike="noStrike" kern="0" cap="none" spc="0" normalizeH="0" baseline="0" noProof="0" dirty="0">
                  <a:ln>
                    <a:noFill/>
                  </a:ln>
                  <a:solidFill>
                    <a:srgbClr val="000000"/>
                  </a:solidFill>
                  <a:effectLst/>
                  <a:uLnTx/>
                  <a:uFillTx/>
                  <a:latin typeface="Segoe UI Semibold"/>
                  <a:ea typeface="+mn-ea"/>
                  <a:cs typeface="+mn-cs"/>
                </a:rPr>
                <a:t>Major first and best program</a:t>
              </a:r>
            </a:p>
          </p:txBody>
        </p:sp>
      </p:grpSp>
      <p:sp>
        <p:nvSpPr>
          <p:cNvPr id="76" name="Rectangle 75">
            <a:extLst>
              <a:ext uri="{FF2B5EF4-FFF2-40B4-BE49-F238E27FC236}">
                <a16:creationId xmlns:a16="http://schemas.microsoft.com/office/drawing/2014/main" id="{902D267D-A216-2F47-9A38-E08564159A5E}"/>
              </a:ext>
            </a:extLst>
          </p:cNvPr>
          <p:cNvSpPr/>
          <p:nvPr/>
        </p:nvSpPr>
        <p:spPr>
          <a:xfrm>
            <a:off x="354744" y="874449"/>
            <a:ext cx="11240527" cy="525700"/>
          </a:xfrm>
          <a:prstGeom prst="rect">
            <a:avLst/>
          </a:prstGeom>
          <a:noFill/>
          <a:ln w="10795" cap="flat" cmpd="sng" algn="ctr">
            <a:noFill/>
            <a:prstDash val="solid"/>
          </a:ln>
          <a:effectLst/>
        </p:spPr>
        <p:txBody>
          <a:bodyPr rtlCol="0" anchor="ctr"/>
          <a:lstStyle/>
          <a:p>
            <a:pPr marL="0" marR="0" lvl="0" indent="0" algn="l" defTabSz="951121"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effectLst/>
                <a:uLnTx/>
                <a:uFillTx/>
                <a:latin typeface="Segoe UI Semibold"/>
                <a:ea typeface="Segoe UI Semibold" panose="020B0502040204020203" pitchFamily="34" charset="0"/>
                <a:cs typeface="Segoe UI Semibold" panose="020B0502040204020203" pitchFamily="34" charset="0"/>
              </a:rPr>
              <a:t>Completed 50TB data migration to Azure in Feb 2018</a:t>
            </a:r>
          </a:p>
        </p:txBody>
      </p:sp>
      <p:grpSp>
        <p:nvGrpSpPr>
          <p:cNvPr id="85" name="Group 84">
            <a:extLst>
              <a:ext uri="{FF2B5EF4-FFF2-40B4-BE49-F238E27FC236}">
                <a16:creationId xmlns:a16="http://schemas.microsoft.com/office/drawing/2014/main" id="{AF9F4708-B907-6E4F-B091-B3E6BAE15C40}"/>
              </a:ext>
            </a:extLst>
          </p:cNvPr>
          <p:cNvGrpSpPr/>
          <p:nvPr/>
        </p:nvGrpSpPr>
        <p:grpSpPr>
          <a:xfrm>
            <a:off x="6049967" y="1564157"/>
            <a:ext cx="3694210" cy="855690"/>
            <a:chOff x="7844256" y="1243519"/>
            <a:chExt cx="3622103" cy="838988"/>
          </a:xfrm>
        </p:grpSpPr>
        <p:sp>
          <p:nvSpPr>
            <p:cNvPr id="90" name="Rectangle 89">
              <a:extLst>
                <a:ext uri="{FF2B5EF4-FFF2-40B4-BE49-F238E27FC236}">
                  <a16:creationId xmlns:a16="http://schemas.microsoft.com/office/drawing/2014/main" id="{4B84CE68-1F52-8A4F-B1FF-0FDB314846C6}"/>
                </a:ext>
              </a:extLst>
            </p:cNvPr>
            <p:cNvSpPr/>
            <p:nvPr/>
          </p:nvSpPr>
          <p:spPr>
            <a:xfrm>
              <a:off x="7844256" y="1243519"/>
              <a:ext cx="3622103" cy="838988"/>
            </a:xfrm>
            <a:prstGeom prst="rect">
              <a:avLst/>
            </a:prstGeom>
            <a:noFill/>
            <a:ln w="10795" cap="flat" cmpd="sng" algn="ctr">
              <a:noFill/>
              <a:prstDash val="solid"/>
            </a:ln>
            <a:effectLst/>
          </p:spPr>
          <p:txBody>
            <a:bodyPr rtlCol="0" anchor="ctr"/>
            <a:lstStyle/>
            <a:p>
              <a:pPr marL="760973" marR="0" lvl="0" indent="0" algn="l" defTabSz="951121"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0078D7"/>
                  </a:solidFill>
                  <a:effectLst/>
                  <a:uLnTx/>
                  <a:uFillTx/>
                  <a:latin typeface="Segoe UI Semibold"/>
                  <a:ea typeface="+mn-ea"/>
                  <a:cs typeface="+mn-cs"/>
                </a:rPr>
                <a:t>Provide real-time </a:t>
              </a:r>
            </a:p>
            <a:p>
              <a:pPr marL="760973" marR="0" lvl="0" indent="0" algn="l" defTabSz="951121"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0078D7"/>
                  </a:solidFill>
                  <a:effectLst/>
                  <a:uLnTx/>
                  <a:uFillTx/>
                  <a:latin typeface="Segoe UI Semibold"/>
                  <a:ea typeface="+mn-ea"/>
                  <a:cs typeface="+mn-cs"/>
                </a:rPr>
                <a:t>processes</a:t>
              </a:r>
            </a:p>
          </p:txBody>
        </p:sp>
        <p:sp>
          <p:nvSpPr>
            <p:cNvPr id="91" name="control_5">
              <a:extLst>
                <a:ext uri="{FF2B5EF4-FFF2-40B4-BE49-F238E27FC236}">
                  <a16:creationId xmlns:a16="http://schemas.microsoft.com/office/drawing/2014/main" id="{78BBFEBA-9BFF-8E44-9A39-1A3F96C74BE1}"/>
                </a:ext>
              </a:extLst>
            </p:cNvPr>
            <p:cNvSpPr>
              <a:spLocks noChangeAspect="1" noEditPoints="1"/>
            </p:cNvSpPr>
            <p:nvPr/>
          </p:nvSpPr>
          <p:spPr bwMode="auto">
            <a:xfrm>
              <a:off x="8164166" y="1480133"/>
              <a:ext cx="314449" cy="365760"/>
            </a:xfrm>
            <a:custGeom>
              <a:avLst/>
              <a:gdLst>
                <a:gd name="T0" fmla="*/ 208 w 478"/>
                <a:gd name="T1" fmla="*/ 140 h 556"/>
                <a:gd name="T2" fmla="*/ 423 w 478"/>
                <a:gd name="T3" fmla="*/ 277 h 556"/>
                <a:gd name="T4" fmla="*/ 0 w 478"/>
                <a:gd name="T5" fmla="*/ 545 h 556"/>
                <a:gd name="T6" fmla="*/ 0 w 478"/>
                <a:gd name="T7" fmla="*/ 11 h 556"/>
                <a:gd name="T8" fmla="*/ 208 w 478"/>
                <a:gd name="T9" fmla="*/ 140 h 556"/>
                <a:gd name="T10" fmla="*/ 478 w 478"/>
                <a:gd name="T11" fmla="*/ 0 h 556"/>
                <a:gd name="T12" fmla="*/ 478 w 478"/>
                <a:gd name="T13" fmla="*/ 556 h 556"/>
              </a:gdLst>
              <a:ahLst/>
              <a:cxnLst>
                <a:cxn ang="0">
                  <a:pos x="T0" y="T1"/>
                </a:cxn>
                <a:cxn ang="0">
                  <a:pos x="T2" y="T3"/>
                </a:cxn>
                <a:cxn ang="0">
                  <a:pos x="T4" y="T5"/>
                </a:cxn>
                <a:cxn ang="0">
                  <a:pos x="T6" y="T7"/>
                </a:cxn>
                <a:cxn ang="0">
                  <a:pos x="T8" y="T9"/>
                </a:cxn>
                <a:cxn ang="0">
                  <a:pos x="T10" y="T11"/>
                </a:cxn>
                <a:cxn ang="0">
                  <a:pos x="T12" y="T13"/>
                </a:cxn>
              </a:cxnLst>
              <a:rect l="0" t="0" r="r" b="b"/>
              <a:pathLst>
                <a:path w="478" h="556">
                  <a:moveTo>
                    <a:pt x="208" y="140"/>
                  </a:moveTo>
                  <a:lnTo>
                    <a:pt x="423" y="277"/>
                  </a:lnTo>
                  <a:lnTo>
                    <a:pt x="0" y="545"/>
                  </a:lnTo>
                  <a:lnTo>
                    <a:pt x="0" y="11"/>
                  </a:lnTo>
                  <a:lnTo>
                    <a:pt x="208" y="140"/>
                  </a:lnTo>
                  <a:moveTo>
                    <a:pt x="478" y="0"/>
                  </a:moveTo>
                  <a:lnTo>
                    <a:pt x="478" y="556"/>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78D7"/>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69E89AF4-F0F2-B044-A6D4-EFF4590C4E2F}"/>
              </a:ext>
            </a:extLst>
          </p:cNvPr>
          <p:cNvGrpSpPr/>
          <p:nvPr/>
        </p:nvGrpSpPr>
        <p:grpSpPr>
          <a:xfrm>
            <a:off x="3509524" y="1564157"/>
            <a:ext cx="3731909" cy="855691"/>
            <a:chOff x="4199605" y="1243519"/>
            <a:chExt cx="3659066" cy="838989"/>
          </a:xfrm>
        </p:grpSpPr>
        <p:sp>
          <p:nvSpPr>
            <p:cNvPr id="99" name="Rectangle 98">
              <a:extLst>
                <a:ext uri="{FF2B5EF4-FFF2-40B4-BE49-F238E27FC236}">
                  <a16:creationId xmlns:a16="http://schemas.microsoft.com/office/drawing/2014/main" id="{FE1999B8-FEB5-CF4A-8578-32E3ECE6A71B}"/>
                </a:ext>
              </a:extLst>
            </p:cNvPr>
            <p:cNvSpPr/>
            <p:nvPr/>
          </p:nvSpPr>
          <p:spPr>
            <a:xfrm>
              <a:off x="4199605" y="1243519"/>
              <a:ext cx="3659066" cy="838989"/>
            </a:xfrm>
            <a:prstGeom prst="rect">
              <a:avLst/>
            </a:prstGeom>
            <a:noFill/>
            <a:ln w="10795" cap="flat" cmpd="sng" algn="ctr">
              <a:noFill/>
              <a:prstDash val="solid"/>
            </a:ln>
            <a:effectLst/>
          </p:spPr>
          <p:txBody>
            <a:bodyPr rtlCol="0" anchor="ctr"/>
            <a:lstStyle/>
            <a:p>
              <a:pPr marL="760973" marR="0" lvl="0" indent="0" algn="l" defTabSz="951121"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0078D7"/>
                  </a:solidFill>
                  <a:effectLst/>
                  <a:uLnTx/>
                  <a:uFillTx/>
                  <a:latin typeface="Segoe UI Semibold"/>
                  <a:ea typeface="+mn-ea"/>
                  <a:cs typeface="+mn-cs"/>
                </a:rPr>
                <a:t>Enable modern </a:t>
              </a:r>
            </a:p>
            <a:p>
              <a:pPr marL="760973" marR="0" lvl="0" indent="0" algn="l" defTabSz="951121"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0078D7"/>
                  </a:solidFill>
                  <a:effectLst/>
                  <a:uLnTx/>
                  <a:uFillTx/>
                  <a:latin typeface="Segoe UI Semibold"/>
                  <a:ea typeface="+mn-ea"/>
                  <a:cs typeface="+mn-cs"/>
                </a:rPr>
                <a:t>experiences</a:t>
              </a:r>
            </a:p>
          </p:txBody>
        </p:sp>
        <p:sp>
          <p:nvSpPr>
            <p:cNvPr id="100" name="UniversalApp_E8CC">
              <a:extLst>
                <a:ext uri="{FF2B5EF4-FFF2-40B4-BE49-F238E27FC236}">
                  <a16:creationId xmlns:a16="http://schemas.microsoft.com/office/drawing/2014/main" id="{516B7E8F-C972-E34A-9B7F-EDAD6720880A}"/>
                </a:ext>
              </a:extLst>
            </p:cNvPr>
            <p:cNvSpPr>
              <a:spLocks noChangeAspect="1" noEditPoints="1"/>
            </p:cNvSpPr>
            <p:nvPr/>
          </p:nvSpPr>
          <p:spPr bwMode="auto">
            <a:xfrm>
              <a:off x="4382079" y="148013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ctr" defTabSz="932597" rtl="0" eaLnBrk="1" fontAlgn="base"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dirty="0">
                <a:ln>
                  <a:noFill/>
                </a:ln>
                <a:solidFill>
                  <a:srgbClr val="0078D7"/>
                </a:soli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4017DD60-A343-E340-B269-9B5E6027D56A}"/>
              </a:ext>
            </a:extLst>
          </p:cNvPr>
          <p:cNvGrpSpPr/>
          <p:nvPr/>
        </p:nvGrpSpPr>
        <p:grpSpPr>
          <a:xfrm>
            <a:off x="203075" y="1562656"/>
            <a:ext cx="3726527" cy="855691"/>
            <a:chOff x="416411" y="1243519"/>
            <a:chExt cx="3653790" cy="838989"/>
          </a:xfrm>
        </p:grpSpPr>
        <p:sp>
          <p:nvSpPr>
            <p:cNvPr id="125" name="Rectangle 124">
              <a:extLst>
                <a:ext uri="{FF2B5EF4-FFF2-40B4-BE49-F238E27FC236}">
                  <a16:creationId xmlns:a16="http://schemas.microsoft.com/office/drawing/2014/main" id="{A0F29FBF-B168-B747-BFC1-8EFB5A68EB37}"/>
                </a:ext>
              </a:extLst>
            </p:cNvPr>
            <p:cNvSpPr/>
            <p:nvPr/>
          </p:nvSpPr>
          <p:spPr>
            <a:xfrm>
              <a:off x="416411" y="1243519"/>
              <a:ext cx="3653790" cy="838989"/>
            </a:xfrm>
            <a:prstGeom prst="rect">
              <a:avLst/>
            </a:prstGeom>
            <a:noFill/>
            <a:ln w="10795" cap="flat" cmpd="sng" algn="ctr">
              <a:noFill/>
              <a:prstDash val="solid"/>
            </a:ln>
            <a:effectLst/>
          </p:spPr>
          <p:txBody>
            <a:bodyPr rtlCol="0" anchor="ctr"/>
            <a:lstStyle/>
            <a:p>
              <a:pPr marL="760973" marR="0" lvl="0" indent="0" algn="l" defTabSz="951121"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0078D7"/>
                  </a:solidFill>
                  <a:effectLst/>
                  <a:uLnTx/>
                  <a:uFillTx/>
                  <a:latin typeface="Segoe UI Semibold"/>
                  <a:ea typeface="+mn-ea"/>
                  <a:cs typeface="+mn-cs"/>
                </a:rPr>
                <a:t>Deliver reliant </a:t>
              </a:r>
              <a:br>
                <a:rPr kumimoji="0" lang="en-US" sz="1632" b="0" i="0" u="none" strike="noStrike" kern="0" cap="none" spc="0" normalizeH="0" baseline="0" noProof="0" dirty="0">
                  <a:ln>
                    <a:noFill/>
                  </a:ln>
                  <a:solidFill>
                    <a:srgbClr val="0078D7"/>
                  </a:solidFill>
                  <a:effectLst/>
                  <a:uLnTx/>
                  <a:uFillTx/>
                  <a:latin typeface="Segoe UI Semibold"/>
                  <a:ea typeface="+mn-ea"/>
                  <a:cs typeface="+mn-cs"/>
                </a:rPr>
              </a:br>
              <a:r>
                <a:rPr kumimoji="0" lang="en-US" sz="1632" b="0" i="0" u="none" strike="noStrike" kern="0" cap="none" spc="0" normalizeH="0" baseline="0" noProof="0" dirty="0">
                  <a:ln>
                    <a:noFill/>
                  </a:ln>
                  <a:solidFill>
                    <a:srgbClr val="0078D7"/>
                  </a:solidFill>
                  <a:effectLst/>
                  <a:uLnTx/>
                  <a:uFillTx/>
                  <a:latin typeface="Segoe UI Semibold"/>
                  <a:ea typeface="+mn-ea"/>
                  <a:cs typeface="+mn-cs"/>
                </a:rPr>
                <a:t>and agile ERP platform</a:t>
              </a:r>
            </a:p>
          </p:txBody>
        </p:sp>
        <p:sp>
          <p:nvSpPr>
            <p:cNvPr id="126" name="manager">
              <a:extLst>
                <a:ext uri="{FF2B5EF4-FFF2-40B4-BE49-F238E27FC236}">
                  <a16:creationId xmlns:a16="http://schemas.microsoft.com/office/drawing/2014/main" id="{BFD4F1F6-CBF4-3F42-B24B-526CD2E47A20}"/>
                </a:ext>
              </a:extLst>
            </p:cNvPr>
            <p:cNvSpPr>
              <a:spLocks noChangeAspect="1" noEditPoints="1"/>
            </p:cNvSpPr>
            <p:nvPr/>
          </p:nvSpPr>
          <p:spPr bwMode="auto">
            <a:xfrm>
              <a:off x="700256" y="1480133"/>
              <a:ext cx="362880" cy="36576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78D7"/>
                </a:solidFill>
                <a:effectLst/>
                <a:uLnTx/>
                <a:uFillTx/>
                <a:latin typeface="Segoe UI"/>
                <a:ea typeface="+mn-ea"/>
                <a:cs typeface="+mn-cs"/>
              </a:endParaRPr>
            </a:p>
          </p:txBody>
        </p:sp>
      </p:grpSp>
      <p:graphicFrame>
        <p:nvGraphicFramePr>
          <p:cNvPr id="23" name="Table 22">
            <a:extLst>
              <a:ext uri="{FF2B5EF4-FFF2-40B4-BE49-F238E27FC236}">
                <a16:creationId xmlns:a16="http://schemas.microsoft.com/office/drawing/2014/main" id="{F4FA7D86-8258-F346-BD55-58EFAD600127}"/>
              </a:ext>
            </a:extLst>
          </p:cNvPr>
          <p:cNvGraphicFramePr>
            <a:graphicFrameLocks noGrp="1"/>
          </p:cNvGraphicFramePr>
          <p:nvPr>
            <p:extLst/>
          </p:nvPr>
        </p:nvGraphicFramePr>
        <p:xfrm>
          <a:off x="435795" y="2632039"/>
          <a:ext cx="8075092" cy="3741465"/>
        </p:xfrm>
        <a:graphic>
          <a:graphicData uri="http://schemas.openxmlformats.org/drawingml/2006/table">
            <a:tbl>
              <a:tblPr firstRow="1" bandRow="1">
                <a:tableStyleId>{5C22544A-7EE6-4342-B048-85BDC9FD1C3A}</a:tableStyleId>
              </a:tblPr>
              <a:tblGrid>
                <a:gridCol w="2018773">
                  <a:extLst>
                    <a:ext uri="{9D8B030D-6E8A-4147-A177-3AD203B41FA5}">
                      <a16:colId xmlns:a16="http://schemas.microsoft.com/office/drawing/2014/main" val="2752859982"/>
                    </a:ext>
                  </a:extLst>
                </a:gridCol>
                <a:gridCol w="2018773">
                  <a:extLst>
                    <a:ext uri="{9D8B030D-6E8A-4147-A177-3AD203B41FA5}">
                      <a16:colId xmlns:a16="http://schemas.microsoft.com/office/drawing/2014/main" val="1521899445"/>
                    </a:ext>
                  </a:extLst>
                </a:gridCol>
                <a:gridCol w="2018773">
                  <a:extLst>
                    <a:ext uri="{9D8B030D-6E8A-4147-A177-3AD203B41FA5}">
                      <a16:colId xmlns:a16="http://schemas.microsoft.com/office/drawing/2014/main" val="4174549421"/>
                    </a:ext>
                  </a:extLst>
                </a:gridCol>
                <a:gridCol w="2018773">
                  <a:extLst>
                    <a:ext uri="{9D8B030D-6E8A-4147-A177-3AD203B41FA5}">
                      <a16:colId xmlns:a16="http://schemas.microsoft.com/office/drawing/2014/main" val="1148731333"/>
                    </a:ext>
                  </a:extLst>
                </a:gridCol>
              </a:tblGrid>
              <a:tr h="952867">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600" b="1" i="0" kern="1200" dirty="0">
                          <a:solidFill>
                            <a:schemeClr val="tx2"/>
                          </a:solidFill>
                          <a:latin typeface="Segoe UI" panose="020B0502040204020203" pitchFamily="34" charset="0"/>
                          <a:ea typeface="Segoe UI" panose="020B0502040204020203" pitchFamily="34" charset="0"/>
                          <a:cs typeface="Segoe UI" panose="020B0502040204020203" pitchFamily="34" charset="0"/>
                        </a:rPr>
                        <a:t>16TB</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Highly compressed database </a:t>
                      </a:r>
                    </a:p>
                  </a:txBody>
                  <a:tcPr marL="186521" marR="186521" marT="93260" marB="93260">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noFill/>
                  </a:tcPr>
                </a:tc>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600" b="1" i="0" kern="1200" dirty="0">
                          <a:solidFill>
                            <a:schemeClr val="tx2"/>
                          </a:solidFill>
                          <a:latin typeface="Segoe UI" panose="020B0502040204020203" pitchFamily="34" charset="0"/>
                          <a:ea typeface="Segoe UI" panose="020B0502040204020203" pitchFamily="34" charset="0"/>
                          <a:cs typeface="Segoe UI" panose="020B0502040204020203" pitchFamily="34" charset="0"/>
                        </a:rPr>
                        <a:t>300K</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Monitored batch jobs/month</a:t>
                      </a:r>
                    </a:p>
                  </a:txBody>
                  <a:tcPr marL="186521" marR="186521" marT="93260" marB="9326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noFill/>
                  </a:tcPr>
                </a:tc>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600" b="1" i="0" kern="1200" noProof="0" dirty="0">
                          <a:solidFill>
                            <a:schemeClr val="tx2"/>
                          </a:solidFill>
                          <a:latin typeface="Segoe UI" panose="020B0502040204020203" pitchFamily="34" charset="0"/>
                          <a:ea typeface="Segoe UI" panose="020B0502040204020203" pitchFamily="34" charset="0"/>
                          <a:cs typeface="Segoe UI" panose="020B0502040204020203" pitchFamily="34" charset="0"/>
                        </a:rPr>
                        <a:t>4M</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200" b="0" i="0" kern="1200" noProof="0" dirty="0">
                          <a:solidFill>
                            <a:schemeClr val="tx1"/>
                          </a:solidFill>
                          <a:latin typeface="Segoe UI" panose="020B0502040204020203" pitchFamily="34" charset="0"/>
                          <a:ea typeface="Segoe UI" panose="020B0502040204020203" pitchFamily="34" charset="0"/>
                          <a:cs typeface="Segoe UI" panose="020B0502040204020203" pitchFamily="34" charset="0"/>
                        </a:rPr>
                        <a:t>Dialog steps/day</a:t>
                      </a:r>
                    </a:p>
                  </a:txBody>
                  <a:tcPr marL="186521" marR="186521" marT="93260" marB="9326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noFill/>
                  </a:tcPr>
                </a:tc>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600" b="1" i="0" kern="1200" dirty="0">
                          <a:solidFill>
                            <a:schemeClr val="tx2"/>
                          </a:solidFill>
                          <a:latin typeface="Segoe UI" panose="020B0502040204020203" pitchFamily="34" charset="0"/>
                          <a:ea typeface="Segoe UI" panose="020B0502040204020203" pitchFamily="34" charset="0"/>
                          <a:cs typeface="Segoe UI" panose="020B0502040204020203" pitchFamily="34" charset="0"/>
                        </a:rPr>
                        <a:t>110K</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Internal users</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(Mostly Indirect </a:t>
                      </a:r>
                      <a:br>
                        <a:rPr lang="en-US" sz="1200" b="0" i="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br>
                      <a:r>
                        <a:rPr lang="en-US" sz="1200" b="0" i="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Access to SAP</a:t>
                      </a:r>
                      <a:r>
                        <a:rPr lang="en-US" sz="1600" b="0" i="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a:t>
                      </a:r>
                    </a:p>
                  </a:txBody>
                  <a:tcPr marL="186521" marR="186521" marT="93260" marB="93260">
                    <a:lnL w="12700" cap="flat" cmpd="sng" algn="ctr">
                      <a:solidFill>
                        <a:schemeClr val="accent2"/>
                      </a:solidFill>
                      <a:prstDash val="solid"/>
                      <a:round/>
                      <a:headEnd type="none" w="med" len="med"/>
                      <a:tailEnd type="none" w="med" len="med"/>
                    </a:lnL>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866439199"/>
                  </a:ext>
                </a:extLst>
              </a:tr>
              <a:tr h="952867">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600" b="1" i="0" kern="1200" dirty="0">
                          <a:solidFill>
                            <a:schemeClr val="tx2"/>
                          </a:solidFill>
                          <a:latin typeface="Segoe UI" panose="020B0502040204020203" pitchFamily="34" charset="0"/>
                          <a:ea typeface="Segoe UI" panose="020B0502040204020203" pitchFamily="34" charset="0"/>
                          <a:cs typeface="Segoe UI" panose="020B0502040204020203" pitchFamily="34" charset="0"/>
                        </a:rPr>
                        <a:t>6K</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Named user accounts </a:t>
                      </a:r>
                    </a:p>
                  </a:txBody>
                  <a:tcPr marL="186521" marR="186521" marT="93260" marB="93260">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600" b="1" i="0" kern="1200" dirty="0">
                          <a:solidFill>
                            <a:schemeClr val="tx2"/>
                          </a:solidFill>
                          <a:latin typeface="Segoe UI" panose="020B0502040204020203" pitchFamily="34" charset="0"/>
                          <a:ea typeface="Segoe UI" panose="020B0502040204020203" pitchFamily="34" charset="0"/>
                          <a:cs typeface="Segoe UI" panose="020B0502040204020203" pitchFamily="34" charset="0"/>
                        </a:rPr>
                        <a:t>99.998</a:t>
                      </a:r>
                      <a:r>
                        <a:rPr lang="en-US" sz="16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rPr>
                        <a:t>%</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Raw SQL/Win</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uptime</a:t>
                      </a:r>
                    </a:p>
                  </a:txBody>
                  <a:tcPr marL="186521" marR="186521" marT="93260" marB="9326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a:lnSpc>
                          <a:spcPct val="80000"/>
                        </a:lnSpc>
                      </a:pPr>
                      <a:endParaRPr lang="en-US" sz="1600" dirty="0"/>
                    </a:p>
                  </a:txBody>
                  <a:tcPr marL="186521" marR="186521" marT="93260" marB="9326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600" b="1" i="0" kern="1200" dirty="0">
                          <a:solidFill>
                            <a:schemeClr val="tx2"/>
                          </a:solidFill>
                          <a:latin typeface="Segoe UI" panose="020B0502040204020203" pitchFamily="34" charset="0"/>
                          <a:ea typeface="Segoe UI" panose="020B0502040204020203" pitchFamily="34" charset="0"/>
                          <a:cs typeface="Segoe UI" panose="020B0502040204020203" pitchFamily="34" charset="0"/>
                        </a:rPr>
                        <a:t>0.4</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200" dirty="0">
                          <a:solidFill>
                            <a:schemeClr val="tx1"/>
                          </a:solidFill>
                          <a:ea typeface="Segoe UI" pitchFamily="34" charset="0"/>
                          <a:cs typeface="Segoe UI" pitchFamily="34" charset="0"/>
                        </a:rPr>
                        <a:t>Seconds user </a:t>
                      </a:r>
                      <a:br>
                        <a:rPr lang="en-US" sz="1200" dirty="0">
                          <a:solidFill>
                            <a:schemeClr val="tx1"/>
                          </a:solidFill>
                          <a:ea typeface="Segoe UI" pitchFamily="34" charset="0"/>
                          <a:cs typeface="Segoe UI" pitchFamily="34" charset="0"/>
                        </a:rPr>
                      </a:br>
                      <a:r>
                        <a:rPr lang="en-US" sz="1200" dirty="0">
                          <a:solidFill>
                            <a:schemeClr val="tx1"/>
                          </a:solidFill>
                          <a:ea typeface="Segoe UI" pitchFamily="34" charset="0"/>
                          <a:cs typeface="Segoe UI" pitchFamily="34" charset="0"/>
                        </a:rPr>
                        <a:t>response time</a:t>
                      </a:r>
                    </a:p>
                  </a:txBody>
                  <a:tcPr marL="186521" marR="186521" marT="93260" marB="93260">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652353797"/>
                  </a:ext>
                </a:extLst>
              </a:tr>
              <a:tr h="952867">
                <a:tc>
                  <a:txBody>
                    <a:bodyPr/>
                    <a:lstStyle/>
                    <a:p>
                      <a:pPr algn="l">
                        <a:lnSpc>
                          <a:spcPct val="80000"/>
                        </a:lnSpc>
                      </a:pPr>
                      <a:endParaRPr lang="en-US" sz="1600" dirty="0"/>
                    </a:p>
                  </a:txBody>
                  <a:tcPr marL="186521" marR="186521" marT="93260" marB="93260">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600" b="1" i="0" kern="1200" dirty="0">
                          <a:solidFill>
                            <a:schemeClr val="tx2"/>
                          </a:solidFill>
                          <a:latin typeface="Segoe UI" panose="020B0502040204020203" pitchFamily="34" charset="0"/>
                          <a:ea typeface="Segoe UI" panose="020B0502040204020203" pitchFamily="34" charset="0"/>
                          <a:cs typeface="Segoe UI" panose="020B0502040204020203" pitchFamily="34" charset="0"/>
                        </a:rPr>
                        <a:t>170M</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200" dirty="0">
                          <a:solidFill>
                            <a:schemeClr val="tx1"/>
                          </a:solidFill>
                          <a:ea typeface="Segoe UI" pitchFamily="34" charset="0"/>
                          <a:cs typeface="Segoe UI" pitchFamily="34" charset="0"/>
                        </a:rPr>
                        <a:t>Transaction steps/month</a:t>
                      </a:r>
                    </a:p>
                  </a:txBody>
                  <a:tcPr marL="186521" marR="186521" marT="93260" marB="9326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600" b="1" i="0" kern="1200" dirty="0">
                          <a:solidFill>
                            <a:schemeClr val="tx2"/>
                          </a:solidFill>
                          <a:latin typeface="Segoe UI" panose="020B0502040204020203" pitchFamily="34" charset="0"/>
                          <a:ea typeface="Segoe UI" panose="020B0502040204020203" pitchFamily="34" charset="0"/>
                          <a:cs typeface="Segoe UI" panose="020B0502040204020203" pitchFamily="34" charset="0"/>
                        </a:rPr>
                        <a:t>5-7 % yearly</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200" dirty="0">
                          <a:solidFill>
                            <a:schemeClr val="tx1"/>
                          </a:solidFill>
                          <a:ea typeface="Segoe UI" pitchFamily="34" charset="0"/>
                          <a:cs typeface="Segoe UI" pitchFamily="34" charset="0"/>
                        </a:rPr>
                        <a:t>Incident ticket reduction</a:t>
                      </a:r>
                    </a:p>
                  </a:txBody>
                  <a:tcPr marL="186521" marR="186521" marT="93260" marB="9326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600" b="1" i="0" kern="1200" dirty="0">
                          <a:solidFill>
                            <a:schemeClr val="tx2"/>
                          </a:solidFill>
                          <a:latin typeface="Segoe UI" panose="020B0502040204020203" pitchFamily="34" charset="0"/>
                          <a:ea typeface="Segoe UI" panose="020B0502040204020203" pitchFamily="34" charset="0"/>
                          <a:cs typeface="Segoe UI" panose="020B0502040204020203" pitchFamily="34" charset="0"/>
                        </a:rPr>
                        <a:t>2X</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200" dirty="0">
                          <a:solidFill>
                            <a:schemeClr val="tx1"/>
                          </a:solidFill>
                          <a:ea typeface="Segoe UI" pitchFamily="34" charset="0"/>
                          <a:cs typeface="Segoe UI" pitchFamily="34" charset="0"/>
                        </a:rPr>
                        <a:t>System growth </a:t>
                      </a:r>
                      <a:br>
                        <a:rPr lang="en-US" sz="1200" dirty="0">
                          <a:solidFill>
                            <a:schemeClr val="tx1"/>
                          </a:solidFill>
                          <a:ea typeface="Segoe UI" pitchFamily="34" charset="0"/>
                          <a:cs typeface="Segoe UI" pitchFamily="34" charset="0"/>
                        </a:rPr>
                      </a:br>
                      <a:r>
                        <a:rPr lang="en-US" sz="1200" dirty="0">
                          <a:solidFill>
                            <a:schemeClr val="tx1"/>
                          </a:solidFill>
                          <a:ea typeface="Segoe UI" pitchFamily="34" charset="0"/>
                          <a:cs typeface="Segoe UI" pitchFamily="34" charset="0"/>
                        </a:rPr>
                        <a:t>in past 2 years</a:t>
                      </a:r>
                    </a:p>
                  </a:txBody>
                  <a:tcPr marL="186521" marR="186521" marT="93260" marB="93260">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81895999"/>
                  </a:ext>
                </a:extLst>
              </a:tr>
              <a:tr h="882864">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600" b="1" i="0" kern="1200" dirty="0">
                          <a:solidFill>
                            <a:schemeClr val="tx2"/>
                          </a:solidFill>
                          <a:latin typeface="Segoe UI" panose="020B0502040204020203" pitchFamily="34" charset="0"/>
                          <a:ea typeface="Segoe UI" panose="020B0502040204020203" pitchFamily="34" charset="0"/>
                          <a:cs typeface="Segoe UI" panose="020B0502040204020203" pitchFamily="34" charset="0"/>
                        </a:rPr>
                        <a:t>≈600</a:t>
                      </a:r>
                    </a:p>
                    <a:p>
                      <a:pPr algn="l">
                        <a:lnSpc>
                          <a:spcPct val="80000"/>
                        </a:lnSpc>
                      </a:pPr>
                      <a:r>
                        <a:rPr lang="en-US" sz="1200" dirty="0">
                          <a:solidFill>
                            <a:schemeClr val="tx1"/>
                          </a:solidFill>
                          <a:ea typeface="Segoe UI" pitchFamily="34" charset="0"/>
                          <a:cs typeface="Segoe UI" pitchFamily="34" charset="0"/>
                        </a:rPr>
                        <a:t>Servers</a:t>
                      </a:r>
                      <a:endParaRPr lang="en-US" sz="1200" dirty="0">
                        <a:solidFill>
                          <a:schemeClr val="tx1"/>
                        </a:solidFill>
                      </a:endParaRPr>
                    </a:p>
                  </a:txBody>
                  <a:tcPr marL="186521" marR="186521" marT="93260" marB="93260">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noFill/>
                  </a:tcPr>
                </a:tc>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600" b="1" i="0" kern="1200" dirty="0">
                          <a:solidFill>
                            <a:schemeClr val="tx2"/>
                          </a:solidFill>
                          <a:latin typeface="Segoe UI" panose="020B0502040204020203" pitchFamily="34" charset="0"/>
                          <a:ea typeface="Segoe UI" panose="020B0502040204020203" pitchFamily="34" charset="0"/>
                          <a:cs typeface="Segoe UI" panose="020B0502040204020203" pitchFamily="34" charset="0"/>
                        </a:rPr>
                        <a:t>250TB</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200" dirty="0">
                          <a:solidFill>
                            <a:schemeClr val="tx1"/>
                          </a:solidFill>
                          <a:ea typeface="Segoe UI" pitchFamily="34" charset="0"/>
                          <a:cs typeface="Segoe UI" pitchFamily="34" charset="0"/>
                        </a:rPr>
                        <a:t>Compression </a:t>
                      </a:r>
                      <a:br>
                        <a:rPr lang="en-US" sz="1200" dirty="0">
                          <a:solidFill>
                            <a:schemeClr val="tx1"/>
                          </a:solidFill>
                          <a:ea typeface="Segoe UI" pitchFamily="34" charset="0"/>
                          <a:cs typeface="Segoe UI" pitchFamily="34" charset="0"/>
                        </a:rPr>
                      </a:br>
                      <a:r>
                        <a:rPr lang="en-US" sz="1200" dirty="0">
                          <a:solidFill>
                            <a:schemeClr val="tx1"/>
                          </a:solidFill>
                          <a:ea typeface="Segoe UI" pitchFamily="34" charset="0"/>
                          <a:cs typeface="Segoe UI" pitchFamily="34" charset="0"/>
                        </a:rPr>
                        <a:t>storage savings</a:t>
                      </a:r>
                    </a:p>
                    <a:p>
                      <a:pPr algn="l">
                        <a:lnSpc>
                          <a:spcPct val="80000"/>
                        </a:lnSpc>
                      </a:pPr>
                      <a:endParaRPr lang="en-US" sz="1600" dirty="0"/>
                    </a:p>
                  </a:txBody>
                  <a:tcPr marL="186521" marR="186521" marT="93260" marB="9326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noFill/>
                  </a:tcPr>
                </a:tc>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600" b="1" i="0" kern="1200" dirty="0">
                          <a:solidFill>
                            <a:schemeClr val="tx2"/>
                          </a:solidFill>
                          <a:latin typeface="Segoe UI" panose="020B0502040204020203" pitchFamily="34" charset="0"/>
                          <a:ea typeface="Segoe UI" panose="020B0502040204020203" pitchFamily="34" charset="0"/>
                          <a:cs typeface="Segoe UI" panose="020B0502040204020203" pitchFamily="34" charset="0"/>
                        </a:rPr>
                        <a:t>2X</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200" dirty="0">
                          <a:solidFill>
                            <a:schemeClr val="tx1"/>
                          </a:solidFill>
                          <a:ea typeface="Segoe UI" pitchFamily="34" charset="0"/>
                          <a:cs typeface="Segoe UI" pitchFamily="34" charset="0"/>
                        </a:rPr>
                        <a:t>Transaction volume over 18–24 months</a:t>
                      </a:r>
                    </a:p>
                  </a:txBody>
                  <a:tcPr marL="186521" marR="186521" marT="93260" marB="9326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noFill/>
                  </a:tcPr>
                </a:tc>
                <a:tc>
                  <a:txBody>
                    <a:bodyPr/>
                    <a:lstStyle/>
                    <a:p>
                      <a:pPr marL="0" marR="0" lvl="0" indent="0" algn="l" defTabSz="914367" rtl="0" eaLnBrk="1" fontAlgn="auto" latinLnBrk="0" hangingPunct="1">
                        <a:lnSpc>
                          <a:spcPct val="80000"/>
                        </a:lnSpc>
                        <a:spcBef>
                          <a:spcPts val="0"/>
                        </a:spcBef>
                        <a:spcAft>
                          <a:spcPts val="0"/>
                        </a:spcAft>
                        <a:buClrTx/>
                        <a:buSzTx/>
                        <a:buFontTx/>
                        <a:buNone/>
                        <a:tabLst/>
                        <a:defRPr/>
                      </a:pPr>
                      <a:r>
                        <a:rPr lang="en-US" sz="1600" b="1" i="0" kern="1200" dirty="0">
                          <a:solidFill>
                            <a:schemeClr val="tx2"/>
                          </a:solidFill>
                          <a:latin typeface="Segoe UI" panose="020B0502040204020203" pitchFamily="34" charset="0"/>
                          <a:ea typeface="Segoe UI" panose="020B0502040204020203" pitchFamily="34" charset="0"/>
                          <a:cs typeface="Segoe UI" panose="020B0502040204020203" pitchFamily="34" charset="0"/>
                        </a:rPr>
                        <a:t>96</a:t>
                      </a:r>
                      <a:r>
                        <a:rPr lang="en-US" sz="1600" dirty="0">
                          <a:solidFill>
                            <a:schemeClr val="tx2"/>
                          </a:solidFill>
                          <a:ea typeface="Segoe UI" pitchFamily="34" charset="0"/>
                          <a:cs typeface="Segoe UI" pitchFamily="34" charset="0"/>
                        </a:rPr>
                        <a:t>%</a:t>
                      </a:r>
                    </a:p>
                    <a:p>
                      <a:pPr marL="0" marR="0" lvl="0" indent="0" algn="l" defTabSz="914367" rtl="0" eaLnBrk="1" fontAlgn="auto" latinLnBrk="0" hangingPunct="1">
                        <a:lnSpc>
                          <a:spcPct val="80000"/>
                        </a:lnSpc>
                        <a:spcBef>
                          <a:spcPts val="0"/>
                        </a:spcBef>
                        <a:spcAft>
                          <a:spcPts val="0"/>
                        </a:spcAft>
                        <a:buClrTx/>
                        <a:buSzTx/>
                        <a:buFontTx/>
                        <a:buNone/>
                        <a:tabLst/>
                        <a:defRPr/>
                      </a:pPr>
                      <a:r>
                        <a:rPr lang="en-US" sz="1200" dirty="0">
                          <a:solidFill>
                            <a:schemeClr val="tx1"/>
                          </a:solidFill>
                          <a:ea typeface="Segoe UI" pitchFamily="34" charset="0"/>
                          <a:cs typeface="Segoe UI" pitchFamily="34" charset="0"/>
                        </a:rPr>
                        <a:t>Non-SAPGUI users</a:t>
                      </a:r>
                    </a:p>
                    <a:p>
                      <a:pPr>
                        <a:lnSpc>
                          <a:spcPct val="80000"/>
                        </a:lnSpc>
                      </a:pPr>
                      <a:endParaRPr lang="en-US" sz="1600" dirty="0"/>
                    </a:p>
                  </a:txBody>
                  <a:tcPr marL="186521" marR="186521" marT="93260" marB="93260">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noFill/>
                  </a:tcPr>
                </a:tc>
                <a:extLst>
                  <a:ext uri="{0D108BD9-81ED-4DB2-BD59-A6C34878D82A}">
                    <a16:rowId xmlns:a16="http://schemas.microsoft.com/office/drawing/2014/main" val="1552209066"/>
                  </a:ext>
                </a:extLst>
              </a:tr>
            </a:tbl>
          </a:graphicData>
        </a:graphic>
      </p:graphicFrame>
      <p:pic>
        <p:nvPicPr>
          <p:cNvPr id="127" name="Picture 126">
            <a:extLst>
              <a:ext uri="{FF2B5EF4-FFF2-40B4-BE49-F238E27FC236}">
                <a16:creationId xmlns:a16="http://schemas.microsoft.com/office/drawing/2014/main" id="{A6033EA1-87D7-F74E-8C4C-CC83E72963C5}"/>
              </a:ext>
            </a:extLst>
          </p:cNvPr>
          <p:cNvPicPr>
            <a:picLocks/>
          </p:cNvPicPr>
          <p:nvPr/>
        </p:nvPicPr>
        <p:blipFill rotWithShape="1">
          <a:blip r:embed="rId3" cstate="screen">
            <a:extLst>
              <a:ext uri="{28A0092B-C50C-407E-A947-70E740481C1C}">
                <a14:useLocalDpi xmlns:a14="http://schemas.microsoft.com/office/drawing/2010/main"/>
              </a:ext>
            </a:extLst>
          </a:blip>
          <a:srcRect l="11831" r="12934" b="6425"/>
          <a:stretch/>
        </p:blipFill>
        <p:spPr>
          <a:xfrm>
            <a:off x="427503" y="4539735"/>
            <a:ext cx="2023749" cy="951255"/>
          </a:xfrm>
          <a:prstGeom prst="rect">
            <a:avLst/>
          </a:prstGeom>
          <a:ln w="12700">
            <a:noFill/>
          </a:ln>
        </p:spPr>
      </p:pic>
      <p:pic>
        <p:nvPicPr>
          <p:cNvPr id="128" name="Picture 127">
            <a:extLst>
              <a:ext uri="{FF2B5EF4-FFF2-40B4-BE49-F238E27FC236}">
                <a16:creationId xmlns:a16="http://schemas.microsoft.com/office/drawing/2014/main" id="{91A932A0-4173-3E4F-A7CD-679121D4CCE0}"/>
              </a:ext>
            </a:extLst>
          </p:cNvPr>
          <p:cNvPicPr>
            <a:picLocks/>
          </p:cNvPicPr>
          <p:nvPr/>
        </p:nvPicPr>
        <p:blipFill rotWithShape="1">
          <a:blip r:embed="rId4" cstate="screen">
            <a:extLst>
              <a:ext uri="{28A0092B-C50C-407E-A947-70E740481C1C}">
                <a14:useLocalDpi xmlns:a14="http://schemas.microsoft.com/office/drawing/2010/main"/>
              </a:ext>
            </a:extLst>
          </a:blip>
          <a:srcRect l="1" r="27602" b="11331"/>
          <a:stretch/>
        </p:blipFill>
        <p:spPr>
          <a:xfrm>
            <a:off x="4473341" y="3584908"/>
            <a:ext cx="2023749" cy="951254"/>
          </a:xfrm>
          <a:prstGeom prst="rect">
            <a:avLst/>
          </a:prstGeom>
          <a:ln w="12700">
            <a:noFill/>
          </a:ln>
        </p:spPr>
      </p:pic>
    </p:spTree>
    <p:extLst>
      <p:ext uri="{BB962C8B-B14F-4D97-AF65-F5344CB8AC3E}">
        <p14:creationId xmlns:p14="http://schemas.microsoft.com/office/powerpoint/2010/main" val="4515368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4F16BF-D0BB-489D-9E9B-2064D3BAB397}"/>
              </a:ext>
            </a:extLst>
          </p:cNvPr>
          <p:cNvSpPr>
            <a:spLocks noGrp="1"/>
          </p:cNvSpPr>
          <p:nvPr>
            <p:ph type="title"/>
          </p:nvPr>
        </p:nvSpPr>
        <p:spPr/>
        <p:txBody>
          <a:bodyPr anchor="ctr"/>
          <a:lstStyle/>
          <a:p>
            <a:r>
              <a:rPr lang="en-US" dirty="0"/>
              <a:t>Migrating from SAP on AnyDB to SAP HANA</a:t>
            </a:r>
          </a:p>
        </p:txBody>
      </p:sp>
    </p:spTree>
    <p:extLst>
      <p:ext uri="{BB962C8B-B14F-4D97-AF65-F5344CB8AC3E}">
        <p14:creationId xmlns:p14="http://schemas.microsoft.com/office/powerpoint/2010/main" val="115288387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E3125-047F-432B-8A8A-D1E309B8DF35}"/>
              </a:ext>
            </a:extLst>
          </p:cNvPr>
          <p:cNvSpPr>
            <a:spLocks noGrp="1"/>
          </p:cNvSpPr>
          <p:nvPr>
            <p:ph type="title"/>
          </p:nvPr>
        </p:nvSpPr>
        <p:spPr/>
        <p:txBody>
          <a:bodyPr/>
          <a:lstStyle/>
          <a:p>
            <a:r>
              <a:rPr lang="fr-FR" dirty="0"/>
              <a:t>SAP HANA Infrastructure on Azure</a:t>
            </a:r>
            <a:endParaRPr lang="en-IN" dirty="0"/>
          </a:p>
        </p:txBody>
      </p:sp>
      <p:sp>
        <p:nvSpPr>
          <p:cNvPr id="13" name="Rectangle 12">
            <a:extLst>
              <a:ext uri="{FF2B5EF4-FFF2-40B4-BE49-F238E27FC236}">
                <a16:creationId xmlns:a16="http://schemas.microsoft.com/office/drawing/2014/main" id="{4D8B026A-E616-4B78-86EE-A9BCA981D8F3}"/>
              </a:ext>
            </a:extLst>
          </p:cNvPr>
          <p:cNvSpPr/>
          <p:nvPr/>
        </p:nvSpPr>
        <p:spPr bwMode="auto">
          <a:xfrm flipV="1">
            <a:off x="38464" y="1376698"/>
            <a:ext cx="12434711" cy="57954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5D6CAAD8-24A9-4AF1-B073-09E307068F24}"/>
              </a:ext>
            </a:extLst>
          </p:cNvPr>
          <p:cNvSpPr/>
          <p:nvPr/>
        </p:nvSpPr>
        <p:spPr bwMode="auto">
          <a:xfrm>
            <a:off x="8030548" y="1903332"/>
            <a:ext cx="3832973" cy="2060234"/>
          </a:xfrm>
          <a:prstGeom prst="roundRect">
            <a:avLst>
              <a:gd name="adj" fmla="val 0"/>
            </a:avLst>
          </a:prstGeom>
          <a:noFill/>
          <a:ln w="19050">
            <a:solidFill>
              <a:schemeClr val="bg1">
                <a:lumMod val="65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040" dirty="0">
              <a:gradFill>
                <a:gsLst>
                  <a:gs pos="0">
                    <a:srgbClr val="353535">
                      <a:alpha val="49000"/>
                    </a:srgbClr>
                  </a:gs>
                  <a:gs pos="100000">
                    <a:srgbClr val="353535">
                      <a:alpha val="49000"/>
                    </a:srgbClr>
                  </a:gs>
                </a:gsLst>
                <a:lin ang="5400000" scaled="0"/>
              </a:gradFill>
              <a:latin typeface="Segoe UI Semilight"/>
            </a:endParaRPr>
          </a:p>
        </p:txBody>
      </p:sp>
      <p:sp>
        <p:nvSpPr>
          <p:cNvPr id="14" name="Rectangle: Rounded Corners 13">
            <a:extLst>
              <a:ext uri="{FF2B5EF4-FFF2-40B4-BE49-F238E27FC236}">
                <a16:creationId xmlns:a16="http://schemas.microsoft.com/office/drawing/2014/main" id="{C4FE4522-F28A-4149-B37B-8B4F9EC9BBB0}"/>
              </a:ext>
            </a:extLst>
          </p:cNvPr>
          <p:cNvSpPr/>
          <p:nvPr/>
        </p:nvSpPr>
        <p:spPr bwMode="auto">
          <a:xfrm>
            <a:off x="300417" y="1903332"/>
            <a:ext cx="7393593" cy="2060234"/>
          </a:xfrm>
          <a:prstGeom prst="roundRect">
            <a:avLst>
              <a:gd name="adj" fmla="val 0"/>
            </a:avLst>
          </a:prstGeom>
          <a:noFill/>
          <a:ln w="19050">
            <a:solidFill>
              <a:schemeClr val="bg1">
                <a:lumMod val="65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dirty="0">
              <a:gradFill>
                <a:gsLst>
                  <a:gs pos="0">
                    <a:srgbClr val="353535">
                      <a:alpha val="49000"/>
                    </a:srgbClr>
                  </a:gs>
                  <a:gs pos="100000">
                    <a:srgbClr val="353535">
                      <a:alpha val="49000"/>
                    </a:srgbClr>
                  </a:gs>
                </a:gsLst>
                <a:lin ang="5400000" scaled="0"/>
              </a:gradFill>
              <a:latin typeface="Segoe UI Semilight"/>
            </a:endParaRPr>
          </a:p>
        </p:txBody>
      </p:sp>
      <p:sp>
        <p:nvSpPr>
          <p:cNvPr id="25" name="Freeform 16"/>
          <p:cNvSpPr/>
          <p:nvPr/>
        </p:nvSpPr>
        <p:spPr>
          <a:xfrm>
            <a:off x="8347172" y="3583185"/>
            <a:ext cx="2882930" cy="678031"/>
          </a:xfrm>
          <a:prstGeom prst="rect">
            <a:avLst/>
          </a:prstGeom>
          <a:solidFill>
            <a:schemeClr val="bg2"/>
          </a:solidFill>
          <a:ln w="101600" cap="flat" cmpd="sng" algn="ctr">
            <a:noFill/>
            <a:prstDash val="solid"/>
          </a:ln>
          <a:effectLst/>
        </p:spPr>
        <p:txBody>
          <a:bodyPr spcFirstLastPara="0" vert="horz" wrap="square" lIns="93260" tIns="0" rIns="0" bIns="0" numCol="1" spcCol="1270" anchor="ctr" anchorCtr="0">
            <a:noAutofit/>
          </a:bodyPr>
          <a:lstStyle/>
          <a:p>
            <a:pPr defTabSz="969862">
              <a:lnSpc>
                <a:spcPct val="90000"/>
              </a:lnSpc>
              <a:defRPr/>
            </a:pPr>
            <a:r>
              <a:rPr lang="en-US" sz="1632" kern="0" dirty="0">
                <a:latin typeface="+mj-lt"/>
                <a:ea typeface="MS PGothic" panose="020B0600070205080204" pitchFamily="34" charset="-128"/>
                <a:cs typeface="Segoe UI" panose="020B0502040204020203" pitchFamily="34" charset="0"/>
              </a:rPr>
              <a:t>SAP HANA Large Instances for extreme scale &amp; performance</a:t>
            </a:r>
          </a:p>
        </p:txBody>
      </p:sp>
      <p:sp>
        <p:nvSpPr>
          <p:cNvPr id="24" name="Freeform 16"/>
          <p:cNvSpPr/>
          <p:nvPr/>
        </p:nvSpPr>
        <p:spPr>
          <a:xfrm>
            <a:off x="3931383" y="3638802"/>
            <a:ext cx="1880090" cy="649780"/>
          </a:xfrm>
          <a:prstGeom prst="rect">
            <a:avLst/>
          </a:prstGeom>
          <a:solidFill>
            <a:schemeClr val="bg2"/>
          </a:solidFill>
          <a:ln w="101600" cap="flat" cmpd="sng" algn="ctr">
            <a:noFill/>
            <a:prstDash val="solid"/>
          </a:ln>
          <a:effectLst/>
        </p:spPr>
        <p:txBody>
          <a:bodyPr spcFirstLastPara="0" vert="horz" wrap="square" lIns="93260" tIns="0" rIns="0" bIns="0" numCol="1" spcCol="1270" anchor="ctr" anchorCtr="0">
            <a:noAutofit/>
          </a:bodyPr>
          <a:lstStyle/>
          <a:p>
            <a:pPr defTabSz="969862">
              <a:lnSpc>
                <a:spcPct val="90000"/>
              </a:lnSpc>
              <a:defRPr/>
            </a:pPr>
            <a:r>
              <a:rPr lang="en-US" sz="1632" b="1" kern="0" dirty="0">
                <a:latin typeface="Segoe UI Semibold" panose="020B0502040204020203" pitchFamily="34" charset="0"/>
                <a:ea typeface="Segoe UI Semibold" panose="020B0502040204020203" pitchFamily="34" charset="0"/>
                <a:cs typeface="Segoe UI Semibold" panose="020B0502040204020203" pitchFamily="34" charset="0"/>
              </a:rPr>
              <a:t>M-series </a:t>
            </a:r>
            <a:br>
              <a:rPr lang="en-US" sz="1632" b="1" kern="0" dirty="0">
                <a:latin typeface="Segoe UI Semibold" panose="020B0502040204020203" pitchFamily="34" charset="0"/>
                <a:ea typeface="Segoe UI Semibold" panose="020B0502040204020203" pitchFamily="34" charset="0"/>
                <a:cs typeface="Segoe UI Semibold" panose="020B0502040204020203" pitchFamily="34" charset="0"/>
              </a:rPr>
            </a:br>
            <a:r>
              <a:rPr lang="en-US" sz="1632" b="1" kern="0" dirty="0">
                <a:latin typeface="Segoe UI Semibold" panose="020B0502040204020203" pitchFamily="34" charset="0"/>
                <a:ea typeface="Segoe UI Semibold" panose="020B0502040204020203" pitchFamily="34" charset="0"/>
                <a:cs typeface="Segoe UI Semibold" panose="020B0502040204020203" pitchFamily="34" charset="0"/>
              </a:rPr>
              <a:t>VMs for most implementations</a:t>
            </a:r>
          </a:p>
        </p:txBody>
      </p:sp>
      <p:sp>
        <p:nvSpPr>
          <p:cNvPr id="22" name="Freeform 16"/>
          <p:cNvSpPr/>
          <p:nvPr/>
        </p:nvSpPr>
        <p:spPr>
          <a:xfrm>
            <a:off x="637136" y="3638802"/>
            <a:ext cx="1880090" cy="635628"/>
          </a:xfrm>
          <a:prstGeom prst="rect">
            <a:avLst/>
          </a:prstGeom>
          <a:solidFill>
            <a:schemeClr val="bg2"/>
          </a:solidFill>
          <a:ln w="101600" cap="flat" cmpd="sng" algn="ctr">
            <a:noFill/>
            <a:prstDash val="solid"/>
          </a:ln>
          <a:effectLst/>
        </p:spPr>
        <p:txBody>
          <a:bodyPr spcFirstLastPara="0" vert="horz" wrap="square" lIns="93260" tIns="0" rIns="0" bIns="0" numCol="1" spcCol="1270" anchor="ctr" anchorCtr="0">
            <a:noAutofit/>
          </a:bodyPr>
          <a:lstStyle/>
          <a:p>
            <a:pPr defTabSz="969862">
              <a:lnSpc>
                <a:spcPct val="90000"/>
              </a:lnSpc>
              <a:defRPr/>
            </a:pPr>
            <a:r>
              <a:rPr lang="en-US" sz="1632" b="1" kern="0" dirty="0">
                <a:latin typeface="Segoe UI Semibold" panose="020B0502040204020203" pitchFamily="34" charset="0"/>
                <a:ea typeface="Segoe UI Semibold" panose="020B0502040204020203" pitchFamily="34" charset="0"/>
                <a:cs typeface="Segoe UI Semibold" panose="020B0502040204020203" pitchFamily="34" charset="0"/>
              </a:rPr>
              <a:t>E-series VMs for dev/test &amp; PoC</a:t>
            </a:r>
          </a:p>
        </p:txBody>
      </p:sp>
      <p:sp>
        <p:nvSpPr>
          <p:cNvPr id="34" name="TextBox 33"/>
          <p:cNvSpPr txBox="1"/>
          <p:nvPr/>
        </p:nvSpPr>
        <p:spPr>
          <a:xfrm>
            <a:off x="8406214" y="5136077"/>
            <a:ext cx="3547955" cy="1213178"/>
          </a:xfrm>
          <a:prstGeom prst="rect">
            <a:avLst/>
          </a:prstGeom>
          <a:noFill/>
        </p:spPr>
        <p:txBody>
          <a:bodyPr wrap="none" lIns="93260" tIns="152166" rIns="190207" bIns="152166" rtlCol="0">
            <a:spAutoFit/>
          </a:bodyPr>
          <a:lstStyle/>
          <a:p>
            <a:pPr>
              <a:lnSpc>
                <a:spcPct val="90000"/>
              </a:lnSpc>
              <a:spcAft>
                <a:spcPts val="612"/>
              </a:spcAft>
            </a:pPr>
            <a:r>
              <a:rPr lang="en-US" sz="2040" b="1" dirty="0">
                <a:gradFill>
                  <a:gsLst>
                    <a:gs pos="2917">
                      <a:schemeClr val="tx2"/>
                    </a:gs>
                    <a:gs pos="30000">
                      <a:schemeClr val="tx2"/>
                    </a:gs>
                  </a:gsLst>
                  <a:lin ang="5400000" scaled="0"/>
                </a:gradFill>
                <a:latin typeface="Segoe UI" panose="020B0502040204020203" pitchFamily="34" charset="0"/>
                <a:ea typeface="Segoe UI" panose="020B0502040204020203" pitchFamily="34" charset="0"/>
                <a:cs typeface="Segoe UI" panose="020B0502040204020203" pitchFamily="34" charset="0"/>
              </a:rPr>
              <a:t>0.7 TB to 24 TB RAM</a:t>
            </a:r>
          </a:p>
          <a:p>
            <a:pPr>
              <a:lnSpc>
                <a:spcPct val="90000"/>
              </a:lnSpc>
              <a:spcAft>
                <a:spcPts val="612"/>
              </a:spcAft>
            </a:pPr>
            <a:r>
              <a:rPr lang="en-US" sz="1631" dirty="0">
                <a:gradFill>
                  <a:gsLst>
                    <a:gs pos="2917">
                      <a:schemeClr val="tx1"/>
                    </a:gs>
                    <a:gs pos="99000">
                      <a:schemeClr val="tx1"/>
                    </a:gs>
                  </a:gsLst>
                  <a:lin ang="5400000" scaled="0"/>
                </a:gradFill>
                <a:cs typeface="Segoe UI Semilight" panose="020B0402040204020203" pitchFamily="34" charset="0"/>
              </a:rPr>
              <a:t>Available in US, EU, AU, JP now</a:t>
            </a:r>
          </a:p>
          <a:p>
            <a:pPr>
              <a:lnSpc>
                <a:spcPct val="90000"/>
              </a:lnSpc>
              <a:spcAft>
                <a:spcPts val="612"/>
              </a:spcAft>
            </a:pPr>
            <a:r>
              <a:rPr lang="en-US" sz="1631" dirty="0">
                <a:gradFill>
                  <a:gsLst>
                    <a:gs pos="2917">
                      <a:schemeClr val="tx1"/>
                    </a:gs>
                    <a:gs pos="99000">
                      <a:schemeClr val="tx1"/>
                    </a:gs>
                  </a:gsLst>
                  <a:lin ang="5400000" scaled="0"/>
                </a:gradFill>
                <a:cs typeface="Segoe UI Semilight" panose="020B0402040204020203" pitchFamily="34" charset="0"/>
              </a:rPr>
              <a:t>SAP HANA certified for production</a:t>
            </a:r>
          </a:p>
        </p:txBody>
      </p:sp>
      <p:sp>
        <p:nvSpPr>
          <p:cNvPr id="33" name="TextBox 32"/>
          <p:cNvSpPr txBox="1"/>
          <p:nvPr/>
        </p:nvSpPr>
        <p:spPr>
          <a:xfrm>
            <a:off x="637136" y="5136077"/>
            <a:ext cx="2582042" cy="904310"/>
          </a:xfrm>
          <a:prstGeom prst="rect">
            <a:avLst/>
          </a:prstGeom>
          <a:noFill/>
        </p:spPr>
        <p:txBody>
          <a:bodyPr wrap="square" lIns="93260" tIns="152166" rIns="190207" bIns="152166" rtlCol="0">
            <a:spAutoFit/>
          </a:bodyPr>
          <a:lstStyle/>
          <a:p>
            <a:pPr>
              <a:lnSpc>
                <a:spcPct val="90000"/>
              </a:lnSpc>
              <a:spcAft>
                <a:spcPts val="612"/>
              </a:spcAft>
            </a:pPr>
            <a:r>
              <a:rPr lang="en-US" sz="2040" b="1" dirty="0">
                <a:gradFill>
                  <a:gsLst>
                    <a:gs pos="2917">
                      <a:schemeClr val="tx2"/>
                    </a:gs>
                    <a:gs pos="30000">
                      <a:schemeClr val="tx2"/>
                    </a:gs>
                  </a:gsLst>
                  <a:lin ang="5400000" scaled="0"/>
                </a:gradFill>
                <a:latin typeface="Segoe UI" panose="020B0502040204020203" pitchFamily="34" charset="0"/>
                <a:ea typeface="Segoe UI" panose="020B0502040204020203" pitchFamily="34" charset="0"/>
                <a:cs typeface="Segoe UI" panose="020B0502040204020203" pitchFamily="34" charset="0"/>
              </a:rPr>
              <a:t>Up to 0.5 TB RAM</a:t>
            </a:r>
          </a:p>
          <a:p>
            <a:pPr>
              <a:lnSpc>
                <a:spcPct val="90000"/>
              </a:lnSpc>
              <a:spcAft>
                <a:spcPts val="612"/>
              </a:spcAft>
            </a:pPr>
            <a:r>
              <a:rPr lang="en-US" sz="1631" dirty="0">
                <a:gradFill>
                  <a:gsLst>
                    <a:gs pos="2917">
                      <a:schemeClr val="tx1"/>
                    </a:gs>
                    <a:gs pos="99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Globally available</a:t>
            </a:r>
          </a:p>
        </p:txBody>
      </p:sp>
      <p:sp>
        <p:nvSpPr>
          <p:cNvPr id="35" name="TextBox 34"/>
          <p:cNvSpPr txBox="1"/>
          <p:nvPr/>
        </p:nvSpPr>
        <p:spPr>
          <a:xfrm>
            <a:off x="3931382" y="5136077"/>
            <a:ext cx="4165265" cy="1134702"/>
          </a:xfrm>
          <a:prstGeom prst="rect">
            <a:avLst/>
          </a:prstGeom>
          <a:noFill/>
        </p:spPr>
        <p:txBody>
          <a:bodyPr wrap="square" lIns="93260" tIns="152166" rIns="190207" bIns="152166" rtlCol="0">
            <a:spAutoFit/>
          </a:bodyPr>
          <a:lstStyle/>
          <a:p>
            <a:pPr>
              <a:lnSpc>
                <a:spcPct val="90000"/>
              </a:lnSpc>
              <a:spcAft>
                <a:spcPts val="612"/>
              </a:spcAft>
            </a:pPr>
            <a:r>
              <a:rPr lang="en-US" sz="2040" b="1" dirty="0">
                <a:gradFill>
                  <a:gsLst>
                    <a:gs pos="2917">
                      <a:schemeClr val="tx2"/>
                    </a:gs>
                    <a:gs pos="30000">
                      <a:schemeClr val="tx2"/>
                    </a:gs>
                  </a:gsLst>
                  <a:lin ang="5400000" scaled="0"/>
                </a:gradFill>
                <a:latin typeface="Segoe UI" panose="020B0502040204020203" pitchFamily="34" charset="0"/>
                <a:ea typeface="Segoe UI" panose="020B0502040204020203" pitchFamily="34" charset="0"/>
                <a:cs typeface="Segoe UI" panose="020B0502040204020203" pitchFamily="34" charset="0"/>
              </a:rPr>
              <a:t>192 GB to 4.0 TB RAM</a:t>
            </a:r>
          </a:p>
          <a:p>
            <a:pPr>
              <a:lnSpc>
                <a:spcPct val="90000"/>
              </a:lnSpc>
              <a:spcAft>
                <a:spcPts val="612"/>
              </a:spcAft>
            </a:pPr>
            <a:r>
              <a:rPr lang="en-US" sz="1631" dirty="0">
                <a:gradFill>
                  <a:gsLst>
                    <a:gs pos="2917">
                      <a:schemeClr val="tx1"/>
                    </a:gs>
                    <a:gs pos="99000">
                      <a:schemeClr val="tx1"/>
                    </a:gs>
                  </a:gsLst>
                  <a:lin ang="5400000" scaled="0"/>
                </a:gradFill>
                <a:cs typeface="Segoe UI Semilight" panose="020B0402040204020203" pitchFamily="34" charset="0"/>
              </a:rPr>
              <a:t>Available in U.S, EU, APAC, AU, JP, India now SAP HANA certified for production</a:t>
            </a:r>
          </a:p>
        </p:txBody>
      </p:sp>
      <p:sp>
        <p:nvSpPr>
          <p:cNvPr id="3" name="Rectangle 2"/>
          <p:cNvSpPr/>
          <p:nvPr/>
        </p:nvSpPr>
        <p:spPr>
          <a:xfrm>
            <a:off x="637136" y="1605682"/>
            <a:ext cx="2237347" cy="785805"/>
          </a:xfrm>
          <a:prstGeom prst="rect">
            <a:avLst/>
          </a:prstGeom>
          <a:solidFill>
            <a:schemeClr val="bg1"/>
          </a:solidFill>
        </p:spPr>
        <p:txBody>
          <a:bodyPr wrap="none">
            <a:spAutoFit/>
          </a:bodyPr>
          <a:lstStyle/>
          <a:p>
            <a:pPr>
              <a:lnSpc>
                <a:spcPct val="90000"/>
              </a:lnSpc>
              <a:spcBef>
                <a:spcPct val="0"/>
              </a:spcBef>
              <a:spcAft>
                <a:spcPts val="612"/>
              </a:spcAft>
              <a:defRPr/>
            </a:pPr>
            <a:r>
              <a:rPr lang="en-US" sz="2448" b="1" dirty="0">
                <a:ln w="3175">
                  <a:noFill/>
                </a:ln>
                <a:gradFill>
                  <a:gsLst>
                    <a:gs pos="32240">
                      <a:schemeClr val="tx1"/>
                    </a:gs>
                    <a:gs pos="59000">
                      <a:schemeClr val="tx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On-demand </a:t>
            </a:r>
            <a:br>
              <a:rPr lang="en-US" sz="2448" b="1" dirty="0">
                <a:ln w="3175">
                  <a:noFill/>
                </a:ln>
                <a:gradFill>
                  <a:gsLst>
                    <a:gs pos="32240">
                      <a:schemeClr val="tx1"/>
                    </a:gs>
                    <a:gs pos="59000">
                      <a:schemeClr val="tx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br>
            <a:r>
              <a:rPr lang="en-US" sz="2448" b="1" dirty="0">
                <a:ln w="3175">
                  <a:noFill/>
                </a:ln>
                <a:gradFill>
                  <a:gsLst>
                    <a:gs pos="32240">
                      <a:schemeClr val="tx1"/>
                    </a:gs>
                    <a:gs pos="59000">
                      <a:schemeClr val="tx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infrastructure </a:t>
            </a:r>
          </a:p>
        </p:txBody>
      </p:sp>
      <p:sp>
        <p:nvSpPr>
          <p:cNvPr id="19" name="Rectangle 18"/>
          <p:cNvSpPr/>
          <p:nvPr/>
        </p:nvSpPr>
        <p:spPr>
          <a:xfrm>
            <a:off x="8347172" y="1605682"/>
            <a:ext cx="2249970" cy="785805"/>
          </a:xfrm>
          <a:prstGeom prst="rect">
            <a:avLst/>
          </a:prstGeom>
          <a:solidFill>
            <a:schemeClr val="bg1"/>
          </a:solidFill>
        </p:spPr>
        <p:txBody>
          <a:bodyPr wrap="none">
            <a:spAutoFit/>
          </a:bodyPr>
          <a:lstStyle/>
          <a:p>
            <a:pPr>
              <a:lnSpc>
                <a:spcPct val="90000"/>
              </a:lnSpc>
              <a:spcBef>
                <a:spcPct val="0"/>
              </a:spcBef>
              <a:spcAft>
                <a:spcPts val="612"/>
              </a:spcAft>
              <a:defRPr/>
            </a:pPr>
            <a:r>
              <a:rPr lang="en-US" sz="2448" b="1" dirty="0">
                <a:ln w="3175">
                  <a:noFill/>
                </a:ln>
                <a:gradFill>
                  <a:gsLst>
                    <a:gs pos="32240">
                      <a:schemeClr val="tx1"/>
                    </a:gs>
                    <a:gs pos="59000">
                      <a:schemeClr val="tx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Purpose-built </a:t>
            </a:r>
            <a:br>
              <a:rPr lang="en-US" sz="2448" b="1" dirty="0">
                <a:ln w="3175">
                  <a:noFill/>
                </a:ln>
                <a:gradFill>
                  <a:gsLst>
                    <a:gs pos="32240">
                      <a:schemeClr val="tx1"/>
                    </a:gs>
                    <a:gs pos="59000">
                      <a:schemeClr val="tx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br>
            <a:r>
              <a:rPr lang="en-US" sz="2448" b="1" dirty="0">
                <a:ln w="3175">
                  <a:noFill/>
                </a:ln>
                <a:gradFill>
                  <a:gsLst>
                    <a:gs pos="32240">
                      <a:schemeClr val="tx1"/>
                    </a:gs>
                    <a:gs pos="59000">
                      <a:schemeClr val="tx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infrastructure </a:t>
            </a:r>
          </a:p>
        </p:txBody>
      </p:sp>
    </p:spTree>
    <p:extLst>
      <p:ext uri="{BB962C8B-B14F-4D97-AF65-F5344CB8AC3E}">
        <p14:creationId xmlns:p14="http://schemas.microsoft.com/office/powerpoint/2010/main" val="33531795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400"/>
                                  </p:stCondLst>
                                  <p:childTnLst>
                                    <p:set>
                                      <p:cBhvr>
                                        <p:cTn id="6" dur="1" fill="hold">
                                          <p:stCondLst>
                                            <p:cond delay="0"/>
                                          </p:stCondLst>
                                        </p:cTn>
                                        <p:tgtEl>
                                          <p:spTgt spid="2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400" fill="hold"/>
                                        <p:tgtEl>
                                          <p:spTgt spid="22"/>
                                        </p:tgtEl>
                                      </p:cBhvr>
                                      <p:by x="1000" y="1000"/>
                                    </p:animScale>
                                  </p:childTnLst>
                                </p:cTn>
                              </p:par>
                              <p:par>
                                <p:cTn id="9" presetID="10" presetClass="entr" presetSubtype="0" fill="hold" grpId="0" nodeType="withEffect">
                                  <p:stCondLst>
                                    <p:cond delay="25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42" presetClass="path" presetSubtype="0" decel="100000" fill="hold" grpId="1" nodeType="withEffect">
                                  <p:stCondLst>
                                    <p:cond delay="250"/>
                                  </p:stCondLst>
                                  <p:childTnLst>
                                    <p:animMotion origin="layout" path="M 2.08333E-6 1.85185E-6 L 2.08333E-6 0.04097 " pathEditMode="relative" rAng="0" ptsTypes="AA">
                                      <p:cBhvr>
                                        <p:cTn id="13" dur="750" spd="-100000" fill="hold"/>
                                        <p:tgtEl>
                                          <p:spTgt spid="33"/>
                                        </p:tgtEl>
                                        <p:attrNameLst>
                                          <p:attrName>ppt_x</p:attrName>
                                          <p:attrName>ppt_y</p:attrName>
                                        </p:attrNameLst>
                                      </p:cBhvr>
                                      <p:rCtr x="0" y="2037"/>
                                    </p:animMotion>
                                  </p:childTnLst>
                                </p:cTn>
                              </p:par>
                              <p:par>
                                <p:cTn id="14" presetID="10" presetClass="entr" presetSubtype="0" fill="hold" grpId="0" nodeType="withEffect">
                                  <p:stCondLst>
                                    <p:cond delay="45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42" presetClass="path" presetSubtype="0" decel="100000" fill="hold" grpId="1" nodeType="withEffect">
                                  <p:stCondLst>
                                    <p:cond delay="450"/>
                                  </p:stCondLst>
                                  <p:childTnLst>
                                    <p:animMotion origin="layout" path="M -3.75E-6 -1.85185E-6 L -3.75E-6 0.04097 " pathEditMode="relative" rAng="0" ptsTypes="AA">
                                      <p:cBhvr>
                                        <p:cTn id="18" dur="750" spd="-100000" fill="hold"/>
                                        <p:tgtEl>
                                          <p:spTgt spid="35"/>
                                        </p:tgtEl>
                                        <p:attrNameLst>
                                          <p:attrName>ppt_x</p:attrName>
                                          <p:attrName>ppt_y</p:attrName>
                                        </p:attrNameLst>
                                      </p:cBhvr>
                                      <p:rCtr x="0" y="2037"/>
                                    </p:animMotion>
                                  </p:childTnLst>
                                </p:cTn>
                              </p:par>
                              <p:par>
                                <p:cTn id="19" presetID="10" presetClass="entr" presetSubtype="0" fill="hold" grpId="0" nodeType="withEffect">
                                  <p:stCondLst>
                                    <p:cond delay="45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 presetClass="entr" presetSubtype="0"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childTnLst>
                                </p:cTn>
                              </p:par>
                              <p:par>
                                <p:cTn id="24" presetID="6" presetClass="emph" presetSubtype="0" accel="100000" autoRev="1" fill="hold" grpId="1" nodeType="withEffect">
                                  <p:stCondLst>
                                    <p:cond delay="200"/>
                                  </p:stCondLst>
                                  <p:childTnLst>
                                    <p:animScale>
                                      <p:cBhvr>
                                        <p:cTn id="25" dur="400" fill="hold"/>
                                        <p:tgtEl>
                                          <p:spTgt spid="24"/>
                                        </p:tgtEl>
                                      </p:cBhvr>
                                      <p:by x="1000" y="1000"/>
                                    </p:animScale>
                                  </p:childTnLst>
                                </p:cTn>
                              </p:par>
                              <p:par>
                                <p:cTn id="26" presetID="10" presetClass="entr" presetSubtype="0" fill="hold" grpId="0" nodeType="withEffect">
                                  <p:stCondLst>
                                    <p:cond delay="65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42" presetClass="path" presetSubtype="0" decel="100000" fill="hold" grpId="1" nodeType="withEffect">
                                  <p:stCondLst>
                                    <p:cond delay="650"/>
                                  </p:stCondLst>
                                  <p:childTnLst>
                                    <p:animMotion origin="layout" path="M 4.58333E-6 2.59259E-6 L 4.58333E-6 0.04097 " pathEditMode="relative" rAng="0" ptsTypes="AA">
                                      <p:cBhvr>
                                        <p:cTn id="30" dur="750" spd="-100000" fill="hold"/>
                                        <p:tgtEl>
                                          <p:spTgt spid="34"/>
                                        </p:tgtEl>
                                        <p:attrNameLst>
                                          <p:attrName>ppt_x</p:attrName>
                                          <p:attrName>ppt_y</p:attrName>
                                        </p:attrNameLst>
                                      </p:cBhvr>
                                      <p:rCtr x="0" y="2037"/>
                                    </p:animMotion>
                                  </p:childTnLst>
                                </p:cTn>
                              </p:par>
                              <p:par>
                                <p:cTn id="31" presetID="10" presetClass="entr" presetSubtype="0" fill="hold" grpId="0" nodeType="withEffect">
                                  <p:stCondLst>
                                    <p:cond delay="65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 presetClass="entr" presetSubtype="0" fill="hold" grpId="0" nodeType="withEffect">
                                  <p:stCondLst>
                                    <p:cond delay="850"/>
                                  </p:stCondLst>
                                  <p:childTnLst>
                                    <p:set>
                                      <p:cBhvr>
                                        <p:cTn id="35" dur="1" fill="hold">
                                          <p:stCondLst>
                                            <p:cond delay="0"/>
                                          </p:stCondLst>
                                        </p:cTn>
                                        <p:tgtEl>
                                          <p:spTgt spid="25"/>
                                        </p:tgtEl>
                                        <p:attrNameLst>
                                          <p:attrName>style.visibility</p:attrName>
                                        </p:attrNameLst>
                                      </p:cBhvr>
                                      <p:to>
                                        <p:strVal val="visible"/>
                                      </p:to>
                                    </p:set>
                                  </p:childTnLst>
                                </p:cTn>
                              </p:par>
                              <p:par>
                                <p:cTn id="36" presetID="6" presetClass="emph" presetSubtype="0" accel="100000" autoRev="1" fill="hold" grpId="1" nodeType="withEffect">
                                  <p:stCondLst>
                                    <p:cond delay="400"/>
                                  </p:stCondLst>
                                  <p:childTnLst>
                                    <p:animScale>
                                      <p:cBhvr>
                                        <p:cTn id="37" dur="400" fill="hold"/>
                                        <p:tgtEl>
                                          <p:spTgt spid="25"/>
                                        </p:tgtEl>
                                      </p:cBhvr>
                                      <p:by x="1000" y="1000"/>
                                    </p:animScale>
                                  </p:childTnLst>
                                </p:cTn>
                              </p:par>
                              <p:par>
                                <p:cTn id="38" presetID="22" presetClass="entr" presetSubtype="1" fill="hold" grpId="0" nodeType="withEffect">
                                  <p:stCondLst>
                                    <p:cond delay="500"/>
                                  </p:stCondLst>
                                  <p:childTnLst>
                                    <p:set>
                                      <p:cBhvr>
                                        <p:cTn id="39" dur="1" fill="hold">
                                          <p:stCondLst>
                                            <p:cond delay="0"/>
                                          </p:stCondLst>
                                        </p:cTn>
                                        <p:tgtEl>
                                          <p:spTgt spid="14"/>
                                        </p:tgtEl>
                                        <p:attrNameLst>
                                          <p:attrName>style.visibility</p:attrName>
                                        </p:attrNameLst>
                                      </p:cBhvr>
                                      <p:to>
                                        <p:strVal val="visible"/>
                                      </p:to>
                                    </p:set>
                                    <p:animEffect transition="in" filter="wipe(up)">
                                      <p:cBhvr>
                                        <p:cTn id="40" dur="500"/>
                                        <p:tgtEl>
                                          <p:spTgt spid="14"/>
                                        </p:tgtEl>
                                      </p:cBhvr>
                                    </p:animEffect>
                                  </p:childTnLst>
                                </p:cTn>
                              </p:par>
                              <p:par>
                                <p:cTn id="41" presetID="22" presetClass="entr" presetSubtype="1" fill="hold" grpId="0" nodeType="withEffect">
                                  <p:stCondLst>
                                    <p:cond delay="500"/>
                                  </p:stCondLst>
                                  <p:childTnLst>
                                    <p:set>
                                      <p:cBhvr>
                                        <p:cTn id="42" dur="1" fill="hold">
                                          <p:stCondLst>
                                            <p:cond delay="0"/>
                                          </p:stCondLst>
                                        </p:cTn>
                                        <p:tgtEl>
                                          <p:spTgt spid="15"/>
                                        </p:tgtEl>
                                        <p:attrNameLst>
                                          <p:attrName>style.visibility</p:attrName>
                                        </p:attrNameLst>
                                      </p:cBhvr>
                                      <p:to>
                                        <p:strVal val="visible"/>
                                      </p:to>
                                    </p:set>
                                    <p:animEffect transition="in" filter="wipe(up)">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5" grpId="0" animBg="1"/>
      <p:bldP spid="25" grpId="1" animBg="1"/>
      <p:bldP spid="24" grpId="0" animBg="1"/>
      <p:bldP spid="24" grpId="1" animBg="1"/>
      <p:bldP spid="22" grpId="0" animBg="1"/>
      <p:bldP spid="22" grpId="1" animBg="1"/>
      <p:bldP spid="34" grpId="0"/>
      <p:bldP spid="34" grpId="1"/>
      <p:bldP spid="33" grpId="0"/>
      <p:bldP spid="33" grpId="1"/>
      <p:bldP spid="35" grpId="0"/>
      <p:bldP spid="35" grpId="1"/>
      <p:bldP spid="3"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Rectangle 255">
            <a:extLst>
              <a:ext uri="{FF2B5EF4-FFF2-40B4-BE49-F238E27FC236}">
                <a16:creationId xmlns:a16="http://schemas.microsoft.com/office/drawing/2014/main" id="{6CCC9996-8DFE-4D10-AFC9-FC9707D36D46}"/>
              </a:ext>
            </a:extLst>
          </p:cNvPr>
          <p:cNvSpPr/>
          <p:nvPr/>
        </p:nvSpPr>
        <p:spPr bwMode="auto">
          <a:xfrm>
            <a:off x="4147609" y="4794581"/>
            <a:ext cx="235423" cy="1309105"/>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cs typeface="Segoe UI" pitchFamily="34" charset="0"/>
            </a:endParaRPr>
          </a:p>
        </p:txBody>
      </p:sp>
      <p:sp>
        <p:nvSpPr>
          <p:cNvPr id="257" name="Rectangle 256">
            <a:extLst>
              <a:ext uri="{FF2B5EF4-FFF2-40B4-BE49-F238E27FC236}">
                <a16:creationId xmlns:a16="http://schemas.microsoft.com/office/drawing/2014/main" id="{6C58D50C-09AE-4E7C-8F9C-11BB930F2B96}"/>
              </a:ext>
            </a:extLst>
          </p:cNvPr>
          <p:cNvSpPr/>
          <p:nvPr/>
        </p:nvSpPr>
        <p:spPr bwMode="auto">
          <a:xfrm>
            <a:off x="4445900" y="4009145"/>
            <a:ext cx="235423" cy="2089801"/>
          </a:xfrm>
          <a:prstGeom prst="rect">
            <a:avLst/>
          </a:prstGeom>
          <a:solidFill>
            <a:schemeClr val="tx2"/>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cs typeface="Segoe UI" pitchFamily="34" charset="0"/>
            </a:endParaRPr>
          </a:p>
        </p:txBody>
      </p:sp>
      <p:sp>
        <p:nvSpPr>
          <p:cNvPr id="258" name="Rectangle 257">
            <a:extLst>
              <a:ext uri="{FF2B5EF4-FFF2-40B4-BE49-F238E27FC236}">
                <a16:creationId xmlns:a16="http://schemas.microsoft.com/office/drawing/2014/main" id="{28504C5B-93F0-401A-AB8A-10B7379D9960}"/>
              </a:ext>
            </a:extLst>
          </p:cNvPr>
          <p:cNvSpPr/>
          <p:nvPr/>
        </p:nvSpPr>
        <p:spPr bwMode="auto">
          <a:xfrm>
            <a:off x="7057207" y="3807996"/>
            <a:ext cx="235423" cy="2281807"/>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cs typeface="Segoe UI" pitchFamily="34" charset="0"/>
            </a:endParaRPr>
          </a:p>
        </p:txBody>
      </p:sp>
      <p:sp>
        <p:nvSpPr>
          <p:cNvPr id="259" name="Rectangle 258">
            <a:extLst>
              <a:ext uri="{FF2B5EF4-FFF2-40B4-BE49-F238E27FC236}">
                <a16:creationId xmlns:a16="http://schemas.microsoft.com/office/drawing/2014/main" id="{64108296-23FD-410A-B74B-37A6D0A04C81}"/>
              </a:ext>
            </a:extLst>
          </p:cNvPr>
          <p:cNvSpPr/>
          <p:nvPr/>
        </p:nvSpPr>
        <p:spPr bwMode="auto">
          <a:xfrm>
            <a:off x="7339617" y="1641064"/>
            <a:ext cx="246575" cy="4448739"/>
          </a:xfrm>
          <a:prstGeom prst="rect">
            <a:avLst/>
          </a:prstGeom>
          <a:solidFill>
            <a:schemeClr val="tx2"/>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C037BBB-3E45-47E5-AA18-5EEC1CEAD9ED}"/>
              </a:ext>
            </a:extLst>
          </p:cNvPr>
          <p:cNvSpPr>
            <a:spLocks noGrp="1"/>
          </p:cNvSpPr>
          <p:nvPr>
            <p:ph type="title"/>
          </p:nvPr>
        </p:nvSpPr>
        <p:spPr/>
        <p:txBody>
          <a:bodyPr/>
          <a:lstStyle/>
          <a:p>
            <a:r>
              <a:rPr lang="en-US" dirty="0"/>
              <a:t>On-demand infrastructure for SAP HANA</a:t>
            </a:r>
          </a:p>
        </p:txBody>
      </p:sp>
      <p:sp>
        <p:nvSpPr>
          <p:cNvPr id="32" name="TextBox 31">
            <a:extLst>
              <a:ext uri="{FF2B5EF4-FFF2-40B4-BE49-F238E27FC236}">
                <a16:creationId xmlns:a16="http://schemas.microsoft.com/office/drawing/2014/main" id="{0669D931-2876-471C-BCAB-8C551B9F8E39}"/>
              </a:ext>
            </a:extLst>
          </p:cNvPr>
          <p:cNvSpPr txBox="1"/>
          <p:nvPr/>
        </p:nvSpPr>
        <p:spPr>
          <a:xfrm>
            <a:off x="8256570" y="1518148"/>
            <a:ext cx="3845370" cy="4246330"/>
          </a:xfrm>
          <a:prstGeom prst="rect">
            <a:avLst/>
          </a:prstGeom>
          <a:noFill/>
        </p:spPr>
        <p:txBody>
          <a:bodyPr wrap="square" lIns="186521" tIns="149217" rIns="186521" bIns="149217" rtlCol="0">
            <a:spAutoFit/>
          </a:bodyPr>
          <a:lstStyle/>
          <a:p>
            <a:pPr marL="0" lvl="1" defTabSz="951304">
              <a:spcBef>
                <a:spcPts val="1224"/>
              </a:spcBef>
              <a:buSzPct val="90000"/>
            </a:pPr>
            <a: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Hyper-threaded VMs</a:t>
            </a:r>
          </a:p>
          <a:p>
            <a:pPr marL="0" lvl="1" defTabSz="951304">
              <a:spcBef>
                <a:spcPts val="1224"/>
              </a:spcBef>
              <a:buSzPct val="90000"/>
            </a:pPr>
            <a: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Intel® Xeon® E7-8890 v3 processor</a:t>
            </a:r>
          </a:p>
          <a:p>
            <a:pPr marL="0" lvl="1" defTabSz="951304">
              <a:spcBef>
                <a:spcPts val="1224"/>
              </a:spcBef>
              <a:buSzPct val="90000"/>
            </a:pPr>
            <a: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DDR4 memory</a:t>
            </a:r>
          </a:p>
          <a:p>
            <a:pPr marL="0" lvl="1" defTabSz="951304">
              <a:spcBef>
                <a:spcPts val="1224"/>
              </a:spcBef>
              <a:buSzPct val="90000"/>
            </a:pPr>
            <a: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&lt;1ms latency for storage writes</a:t>
            </a:r>
          </a:p>
          <a:p>
            <a:pPr marL="0" lvl="1" defTabSz="951304">
              <a:spcBef>
                <a:spcPts val="1224"/>
              </a:spcBef>
              <a:buSzPct val="90000"/>
            </a:pPr>
            <a: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Flexible CPU to memory options</a:t>
            </a:r>
          </a:p>
          <a:p>
            <a:pPr marL="0" lvl="1" defTabSz="951304">
              <a:spcBef>
                <a:spcPts val="1224"/>
              </a:spcBef>
              <a:buSzPct val="90000"/>
            </a:pPr>
            <a: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Available in 10 regions today and</a:t>
            </a:r>
            <a:b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12 more launching by end of 2018</a:t>
            </a:r>
          </a:p>
          <a:p>
            <a:pPr marL="0" lvl="1" defTabSz="951304">
              <a:spcBef>
                <a:spcPts val="1224"/>
              </a:spcBef>
              <a:buSzPct val="90000"/>
            </a:pPr>
            <a: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On demand pricing </a:t>
            </a:r>
          </a:p>
          <a:p>
            <a:pPr marL="0" lvl="1" defTabSz="951304">
              <a:spcBef>
                <a:spcPts val="1224"/>
              </a:spcBef>
              <a:buSzPct val="90000"/>
            </a:pPr>
            <a: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82% savings with 3-year</a:t>
            </a:r>
            <a:b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reserved VM instances</a:t>
            </a:r>
          </a:p>
          <a:p>
            <a:pPr marL="0" lvl="1" defTabSz="951304">
              <a:spcBef>
                <a:spcPts val="1224"/>
              </a:spcBef>
              <a:buSzPct val="90000"/>
            </a:pPr>
            <a: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Deployment in minutes</a:t>
            </a:r>
            <a:b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with automation templates</a:t>
            </a:r>
          </a:p>
        </p:txBody>
      </p:sp>
      <p:sp>
        <p:nvSpPr>
          <p:cNvPr id="7" name="Rectangle 6">
            <a:extLst>
              <a:ext uri="{FF2B5EF4-FFF2-40B4-BE49-F238E27FC236}">
                <a16:creationId xmlns:a16="http://schemas.microsoft.com/office/drawing/2014/main" id="{0EB8FA4C-3F47-4288-8DA9-31F4701306C7}"/>
              </a:ext>
            </a:extLst>
          </p:cNvPr>
          <p:cNvSpPr/>
          <p:nvPr/>
        </p:nvSpPr>
        <p:spPr bwMode="auto">
          <a:xfrm>
            <a:off x="1160364" y="1465288"/>
            <a:ext cx="7123082" cy="4633217"/>
          </a:xfrm>
          <a:custGeom>
            <a:avLst/>
            <a:gdLst>
              <a:gd name="connsiteX0" fmla="*/ 0 w 3241611"/>
              <a:gd name="connsiteY0" fmla="*/ 0 h 3241611"/>
              <a:gd name="connsiteX1" fmla="*/ 3241611 w 3241611"/>
              <a:gd name="connsiteY1" fmla="*/ 0 h 3241611"/>
              <a:gd name="connsiteX2" fmla="*/ 3241611 w 3241611"/>
              <a:gd name="connsiteY2" fmla="*/ 3241611 h 3241611"/>
              <a:gd name="connsiteX3" fmla="*/ 0 w 3241611"/>
              <a:gd name="connsiteY3" fmla="*/ 3241611 h 3241611"/>
              <a:gd name="connsiteX4" fmla="*/ 0 w 3241611"/>
              <a:gd name="connsiteY4" fmla="*/ 0 h 3241611"/>
              <a:gd name="connsiteX0" fmla="*/ 3241611 w 3333051"/>
              <a:gd name="connsiteY0" fmla="*/ 0 h 3241611"/>
              <a:gd name="connsiteX1" fmla="*/ 3241611 w 3333051"/>
              <a:gd name="connsiteY1" fmla="*/ 3241611 h 3241611"/>
              <a:gd name="connsiteX2" fmla="*/ 0 w 3333051"/>
              <a:gd name="connsiteY2" fmla="*/ 3241611 h 3241611"/>
              <a:gd name="connsiteX3" fmla="*/ 0 w 3333051"/>
              <a:gd name="connsiteY3" fmla="*/ 0 h 3241611"/>
              <a:gd name="connsiteX4" fmla="*/ 3333051 w 3333051"/>
              <a:gd name="connsiteY4" fmla="*/ 91440 h 3241611"/>
              <a:gd name="connsiteX0" fmla="*/ 3241611 w 3241611"/>
              <a:gd name="connsiteY0" fmla="*/ 0 h 3241611"/>
              <a:gd name="connsiteX1" fmla="*/ 3241611 w 3241611"/>
              <a:gd name="connsiteY1" fmla="*/ 3241611 h 3241611"/>
              <a:gd name="connsiteX2" fmla="*/ 0 w 3241611"/>
              <a:gd name="connsiteY2" fmla="*/ 3241611 h 3241611"/>
              <a:gd name="connsiteX3" fmla="*/ 0 w 3241611"/>
              <a:gd name="connsiteY3" fmla="*/ 0 h 3241611"/>
              <a:gd name="connsiteX0" fmla="*/ 3241611 w 3241611"/>
              <a:gd name="connsiteY0" fmla="*/ 3241611 h 3241611"/>
              <a:gd name="connsiteX1" fmla="*/ 0 w 3241611"/>
              <a:gd name="connsiteY1" fmla="*/ 3241611 h 3241611"/>
              <a:gd name="connsiteX2" fmla="*/ 0 w 3241611"/>
              <a:gd name="connsiteY2" fmla="*/ 0 h 3241611"/>
            </a:gdLst>
            <a:ahLst/>
            <a:cxnLst>
              <a:cxn ang="0">
                <a:pos x="connsiteX0" y="connsiteY0"/>
              </a:cxn>
              <a:cxn ang="0">
                <a:pos x="connsiteX1" y="connsiteY1"/>
              </a:cxn>
              <a:cxn ang="0">
                <a:pos x="connsiteX2" y="connsiteY2"/>
              </a:cxn>
            </a:cxnLst>
            <a:rect l="l" t="t" r="r" b="b"/>
            <a:pathLst>
              <a:path w="3241611" h="3241611">
                <a:moveTo>
                  <a:pt x="3241611" y="3241611"/>
                </a:moveTo>
                <a:lnTo>
                  <a:pt x="0" y="3241611"/>
                </a:lnTo>
                <a:lnTo>
                  <a:pt x="0" y="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C4EE2D97-A727-48FF-B793-DE9A0CE69810}"/>
              </a:ext>
            </a:extLst>
          </p:cNvPr>
          <p:cNvGrpSpPr/>
          <p:nvPr/>
        </p:nvGrpSpPr>
        <p:grpSpPr>
          <a:xfrm>
            <a:off x="1160365" y="6098506"/>
            <a:ext cx="6161335" cy="77563"/>
            <a:chOff x="853440" y="6066791"/>
            <a:chExt cx="6041073" cy="1594802"/>
          </a:xfrm>
        </p:grpSpPr>
        <p:cxnSp>
          <p:nvCxnSpPr>
            <p:cNvPr id="9" name="Straight Connector 8">
              <a:extLst>
                <a:ext uri="{FF2B5EF4-FFF2-40B4-BE49-F238E27FC236}">
                  <a16:creationId xmlns:a16="http://schemas.microsoft.com/office/drawing/2014/main" id="{92B89949-7E67-48D5-93D3-CD4E1B2B3FEA}"/>
                </a:ext>
              </a:extLst>
            </p:cNvPr>
            <p:cNvCxnSpPr/>
            <p:nvPr/>
          </p:nvCxnSpPr>
          <p:spPr>
            <a:xfrm>
              <a:off x="853440" y="6066791"/>
              <a:ext cx="0" cy="1594802"/>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5" name="Straight Connector 64">
              <a:extLst>
                <a:ext uri="{FF2B5EF4-FFF2-40B4-BE49-F238E27FC236}">
                  <a16:creationId xmlns:a16="http://schemas.microsoft.com/office/drawing/2014/main" id="{0E0E468A-E4CF-4F8C-BC1F-862A585B06BB}"/>
                </a:ext>
              </a:extLst>
            </p:cNvPr>
            <p:cNvCxnSpPr/>
            <p:nvPr/>
          </p:nvCxnSpPr>
          <p:spPr>
            <a:xfrm>
              <a:off x="1186416" y="6066791"/>
              <a:ext cx="0" cy="1594802"/>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9" name="Straight Connector 68">
              <a:extLst>
                <a:ext uri="{FF2B5EF4-FFF2-40B4-BE49-F238E27FC236}">
                  <a16:creationId xmlns:a16="http://schemas.microsoft.com/office/drawing/2014/main" id="{4418BD4D-609C-4726-B850-1A3502BCE709}"/>
                </a:ext>
              </a:extLst>
            </p:cNvPr>
            <p:cNvCxnSpPr/>
            <p:nvPr/>
          </p:nvCxnSpPr>
          <p:spPr>
            <a:xfrm>
              <a:off x="1566960" y="6066791"/>
              <a:ext cx="0" cy="1594802"/>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6" name="Straight Connector 85">
              <a:extLst>
                <a:ext uri="{FF2B5EF4-FFF2-40B4-BE49-F238E27FC236}">
                  <a16:creationId xmlns:a16="http://schemas.microsoft.com/office/drawing/2014/main" id="{BF9F70FF-7419-4E79-9C5F-D8519506C2B5}"/>
                </a:ext>
              </a:extLst>
            </p:cNvPr>
            <p:cNvCxnSpPr/>
            <p:nvPr/>
          </p:nvCxnSpPr>
          <p:spPr>
            <a:xfrm>
              <a:off x="2328048" y="6066791"/>
              <a:ext cx="0" cy="1594802"/>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8" name="Straight Connector 107">
              <a:extLst>
                <a:ext uri="{FF2B5EF4-FFF2-40B4-BE49-F238E27FC236}">
                  <a16:creationId xmlns:a16="http://schemas.microsoft.com/office/drawing/2014/main" id="{7D205AE0-D834-4035-BD59-C8A501C8E75F}"/>
                </a:ext>
              </a:extLst>
            </p:cNvPr>
            <p:cNvCxnSpPr/>
            <p:nvPr/>
          </p:nvCxnSpPr>
          <p:spPr>
            <a:xfrm>
              <a:off x="3897792" y="6066791"/>
              <a:ext cx="0" cy="1594802"/>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86" name="Straight Connector 185">
              <a:extLst>
                <a:ext uri="{FF2B5EF4-FFF2-40B4-BE49-F238E27FC236}">
                  <a16:creationId xmlns:a16="http://schemas.microsoft.com/office/drawing/2014/main" id="{1447B1C9-583E-4363-AAEC-B6B7D860C0DF}"/>
                </a:ext>
              </a:extLst>
            </p:cNvPr>
            <p:cNvCxnSpPr/>
            <p:nvPr/>
          </p:nvCxnSpPr>
          <p:spPr>
            <a:xfrm>
              <a:off x="6894513" y="6066791"/>
              <a:ext cx="0" cy="1594802"/>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237" name="TextBox 236">
            <a:extLst>
              <a:ext uri="{FF2B5EF4-FFF2-40B4-BE49-F238E27FC236}">
                <a16:creationId xmlns:a16="http://schemas.microsoft.com/office/drawing/2014/main" id="{95BDA383-C6C6-4163-AD41-48A7184D7139}"/>
              </a:ext>
            </a:extLst>
          </p:cNvPr>
          <p:cNvSpPr txBox="1"/>
          <p:nvPr/>
        </p:nvSpPr>
        <p:spPr>
          <a:xfrm>
            <a:off x="541447" y="1368226"/>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4TB</a:t>
            </a:r>
          </a:p>
        </p:txBody>
      </p:sp>
      <p:sp>
        <p:nvSpPr>
          <p:cNvPr id="238" name="TextBox 237">
            <a:extLst>
              <a:ext uri="{FF2B5EF4-FFF2-40B4-BE49-F238E27FC236}">
                <a16:creationId xmlns:a16="http://schemas.microsoft.com/office/drawing/2014/main" id="{6B63C2A5-E5A0-4172-BAE0-013AB4C8AA22}"/>
              </a:ext>
            </a:extLst>
          </p:cNvPr>
          <p:cNvSpPr txBox="1"/>
          <p:nvPr/>
        </p:nvSpPr>
        <p:spPr>
          <a:xfrm>
            <a:off x="541447" y="2572078"/>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3TB</a:t>
            </a:r>
          </a:p>
        </p:txBody>
      </p:sp>
      <p:sp>
        <p:nvSpPr>
          <p:cNvPr id="239" name="TextBox 238">
            <a:extLst>
              <a:ext uri="{FF2B5EF4-FFF2-40B4-BE49-F238E27FC236}">
                <a16:creationId xmlns:a16="http://schemas.microsoft.com/office/drawing/2014/main" id="{8BF716E6-F079-41F6-871F-08479642B759}"/>
              </a:ext>
            </a:extLst>
          </p:cNvPr>
          <p:cNvSpPr txBox="1"/>
          <p:nvPr/>
        </p:nvSpPr>
        <p:spPr>
          <a:xfrm>
            <a:off x="541447" y="3750209"/>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2TB</a:t>
            </a:r>
          </a:p>
        </p:txBody>
      </p:sp>
      <p:sp>
        <p:nvSpPr>
          <p:cNvPr id="240" name="TextBox 239">
            <a:extLst>
              <a:ext uri="{FF2B5EF4-FFF2-40B4-BE49-F238E27FC236}">
                <a16:creationId xmlns:a16="http://schemas.microsoft.com/office/drawing/2014/main" id="{E01B7CE7-1370-4387-8F9B-3190DBAEAFBC}"/>
              </a:ext>
            </a:extLst>
          </p:cNvPr>
          <p:cNvSpPr txBox="1"/>
          <p:nvPr/>
        </p:nvSpPr>
        <p:spPr>
          <a:xfrm>
            <a:off x="541447" y="4928341"/>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1TB</a:t>
            </a:r>
          </a:p>
        </p:txBody>
      </p:sp>
      <p:sp>
        <p:nvSpPr>
          <p:cNvPr id="241" name="TextBox 240">
            <a:extLst>
              <a:ext uri="{FF2B5EF4-FFF2-40B4-BE49-F238E27FC236}">
                <a16:creationId xmlns:a16="http://schemas.microsoft.com/office/drawing/2014/main" id="{B4663FFE-6474-407B-8B54-B8F643BD2484}"/>
              </a:ext>
            </a:extLst>
          </p:cNvPr>
          <p:cNvSpPr txBox="1"/>
          <p:nvPr/>
        </p:nvSpPr>
        <p:spPr>
          <a:xfrm>
            <a:off x="541447" y="5270256"/>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512</a:t>
            </a:r>
          </a:p>
        </p:txBody>
      </p:sp>
      <p:sp>
        <p:nvSpPr>
          <p:cNvPr id="242" name="TextBox 241">
            <a:extLst>
              <a:ext uri="{FF2B5EF4-FFF2-40B4-BE49-F238E27FC236}">
                <a16:creationId xmlns:a16="http://schemas.microsoft.com/office/drawing/2014/main" id="{9EFCE961-5B28-4960-BA84-D97E16586320}"/>
              </a:ext>
            </a:extLst>
          </p:cNvPr>
          <p:cNvSpPr txBox="1"/>
          <p:nvPr/>
        </p:nvSpPr>
        <p:spPr>
          <a:xfrm>
            <a:off x="541447" y="5612172"/>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256</a:t>
            </a:r>
          </a:p>
        </p:txBody>
      </p:sp>
      <p:cxnSp>
        <p:nvCxnSpPr>
          <p:cNvPr id="193" name="Straight Connector 192">
            <a:extLst>
              <a:ext uri="{FF2B5EF4-FFF2-40B4-BE49-F238E27FC236}">
                <a16:creationId xmlns:a16="http://schemas.microsoft.com/office/drawing/2014/main" id="{08CBEEB4-B094-45BD-B1B9-C3E7AB0E56C4}"/>
              </a:ext>
            </a:extLst>
          </p:cNvPr>
          <p:cNvCxnSpPr>
            <a:cxnSpLocks/>
          </p:cNvCxnSpPr>
          <p:nvPr/>
        </p:nvCxnSpPr>
        <p:spPr>
          <a:xfrm>
            <a:off x="1074546" y="6098505"/>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95" name="Straight Connector 194">
            <a:extLst>
              <a:ext uri="{FF2B5EF4-FFF2-40B4-BE49-F238E27FC236}">
                <a16:creationId xmlns:a16="http://schemas.microsoft.com/office/drawing/2014/main" id="{DCE8BA3D-B2AD-4734-AA9E-BAEC9564B366}"/>
              </a:ext>
            </a:extLst>
          </p:cNvPr>
          <p:cNvCxnSpPr>
            <a:cxnSpLocks/>
          </p:cNvCxnSpPr>
          <p:nvPr/>
        </p:nvCxnSpPr>
        <p:spPr>
          <a:xfrm>
            <a:off x="1074546" y="5722038"/>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97" name="Straight Connector 196">
            <a:extLst>
              <a:ext uri="{FF2B5EF4-FFF2-40B4-BE49-F238E27FC236}">
                <a16:creationId xmlns:a16="http://schemas.microsoft.com/office/drawing/2014/main" id="{9542898C-B79F-4876-9992-B1FAF6B19273}"/>
              </a:ext>
            </a:extLst>
          </p:cNvPr>
          <p:cNvCxnSpPr>
            <a:cxnSpLocks/>
          </p:cNvCxnSpPr>
          <p:nvPr/>
        </p:nvCxnSpPr>
        <p:spPr>
          <a:xfrm>
            <a:off x="1074546" y="5380122"/>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0" name="Straight Connector 199">
            <a:extLst>
              <a:ext uri="{FF2B5EF4-FFF2-40B4-BE49-F238E27FC236}">
                <a16:creationId xmlns:a16="http://schemas.microsoft.com/office/drawing/2014/main" id="{2F74FEE4-1B45-40C3-A9EE-4C5ED6C82AE8}"/>
              </a:ext>
            </a:extLst>
          </p:cNvPr>
          <p:cNvCxnSpPr>
            <a:cxnSpLocks/>
          </p:cNvCxnSpPr>
          <p:nvPr/>
        </p:nvCxnSpPr>
        <p:spPr>
          <a:xfrm>
            <a:off x="1074546" y="5038206"/>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1" name="Straight Connector 210">
            <a:extLst>
              <a:ext uri="{FF2B5EF4-FFF2-40B4-BE49-F238E27FC236}">
                <a16:creationId xmlns:a16="http://schemas.microsoft.com/office/drawing/2014/main" id="{16AD4978-80B0-47C3-B45A-B328FAE72C97}"/>
              </a:ext>
            </a:extLst>
          </p:cNvPr>
          <p:cNvCxnSpPr>
            <a:cxnSpLocks/>
          </p:cNvCxnSpPr>
          <p:nvPr/>
        </p:nvCxnSpPr>
        <p:spPr>
          <a:xfrm>
            <a:off x="1074546" y="3860076"/>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20" name="Straight Connector 219">
            <a:extLst>
              <a:ext uri="{FF2B5EF4-FFF2-40B4-BE49-F238E27FC236}">
                <a16:creationId xmlns:a16="http://schemas.microsoft.com/office/drawing/2014/main" id="{1B9C8846-1A71-445E-9B12-A6D1CFD4884E}"/>
              </a:ext>
            </a:extLst>
          </p:cNvPr>
          <p:cNvCxnSpPr>
            <a:cxnSpLocks/>
          </p:cNvCxnSpPr>
          <p:nvPr/>
        </p:nvCxnSpPr>
        <p:spPr>
          <a:xfrm>
            <a:off x="1074546" y="2681944"/>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25" name="Straight Connector 224">
            <a:extLst>
              <a:ext uri="{FF2B5EF4-FFF2-40B4-BE49-F238E27FC236}">
                <a16:creationId xmlns:a16="http://schemas.microsoft.com/office/drawing/2014/main" id="{B0D2A6C4-4EF8-4B3E-A1D3-BAFA9D3696CD}"/>
              </a:ext>
            </a:extLst>
          </p:cNvPr>
          <p:cNvCxnSpPr>
            <a:cxnSpLocks/>
          </p:cNvCxnSpPr>
          <p:nvPr/>
        </p:nvCxnSpPr>
        <p:spPr>
          <a:xfrm>
            <a:off x="1074546" y="1477100"/>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3" name="Straight Connector 242">
            <a:extLst>
              <a:ext uri="{FF2B5EF4-FFF2-40B4-BE49-F238E27FC236}">
                <a16:creationId xmlns:a16="http://schemas.microsoft.com/office/drawing/2014/main" id="{B8B3D334-B428-4380-B2DD-93BB5E290FD5}"/>
              </a:ext>
            </a:extLst>
          </p:cNvPr>
          <p:cNvCxnSpPr>
            <a:cxnSpLocks/>
          </p:cNvCxnSpPr>
          <p:nvPr/>
        </p:nvCxnSpPr>
        <p:spPr>
          <a:xfrm>
            <a:off x="1074546" y="5911473"/>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44" name="TextBox 243">
            <a:extLst>
              <a:ext uri="{FF2B5EF4-FFF2-40B4-BE49-F238E27FC236}">
                <a16:creationId xmlns:a16="http://schemas.microsoft.com/office/drawing/2014/main" id="{5223F323-362E-4265-B98F-2078A54FFAFB}"/>
              </a:ext>
            </a:extLst>
          </p:cNvPr>
          <p:cNvSpPr txBox="1"/>
          <p:nvPr/>
        </p:nvSpPr>
        <p:spPr>
          <a:xfrm>
            <a:off x="541447" y="5801606"/>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219</a:t>
            </a:r>
          </a:p>
        </p:txBody>
      </p:sp>
      <p:sp>
        <p:nvSpPr>
          <p:cNvPr id="245" name="TextBox 244">
            <a:extLst>
              <a:ext uri="{FF2B5EF4-FFF2-40B4-BE49-F238E27FC236}">
                <a16:creationId xmlns:a16="http://schemas.microsoft.com/office/drawing/2014/main" id="{19D2E4D7-8F9D-48B5-957D-DFE7307C379B}"/>
              </a:ext>
            </a:extLst>
          </p:cNvPr>
          <p:cNvSpPr txBox="1"/>
          <p:nvPr/>
        </p:nvSpPr>
        <p:spPr>
          <a:xfrm>
            <a:off x="1256812" y="6209621"/>
            <a:ext cx="486313" cy="224114"/>
          </a:xfrm>
          <a:prstGeom prst="rect">
            <a:avLst/>
          </a:prstGeom>
          <a:noFill/>
        </p:spPr>
        <p:txBody>
          <a:bodyPr wrap="square" lIns="0" tIns="0" rIns="0" bIns="0" rtlCol="0">
            <a:spAutoFit/>
          </a:bodyPr>
          <a:lstStyle/>
          <a:p>
            <a:pPr marL="0" lvl="1" algn="ct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8</a:t>
            </a:r>
          </a:p>
        </p:txBody>
      </p:sp>
      <p:sp>
        <p:nvSpPr>
          <p:cNvPr id="246" name="TextBox 245">
            <a:extLst>
              <a:ext uri="{FF2B5EF4-FFF2-40B4-BE49-F238E27FC236}">
                <a16:creationId xmlns:a16="http://schemas.microsoft.com/office/drawing/2014/main" id="{F43465D7-40FE-419A-8F7D-D2B23FAF7AD8}"/>
              </a:ext>
            </a:extLst>
          </p:cNvPr>
          <p:cNvSpPr txBox="1"/>
          <p:nvPr/>
        </p:nvSpPr>
        <p:spPr>
          <a:xfrm>
            <a:off x="1644932" y="6209621"/>
            <a:ext cx="486313" cy="224114"/>
          </a:xfrm>
          <a:prstGeom prst="rect">
            <a:avLst/>
          </a:prstGeom>
          <a:noFill/>
        </p:spPr>
        <p:txBody>
          <a:bodyPr wrap="square" lIns="0" tIns="0" rIns="0" bIns="0" rtlCol="0">
            <a:spAutoFit/>
          </a:bodyPr>
          <a:lstStyle/>
          <a:p>
            <a:pPr marL="0" lvl="1" algn="ct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16</a:t>
            </a:r>
          </a:p>
        </p:txBody>
      </p:sp>
      <p:sp>
        <p:nvSpPr>
          <p:cNvPr id="247" name="TextBox 246">
            <a:extLst>
              <a:ext uri="{FF2B5EF4-FFF2-40B4-BE49-F238E27FC236}">
                <a16:creationId xmlns:a16="http://schemas.microsoft.com/office/drawing/2014/main" id="{2EDFD8F0-916F-4570-AE7F-3FA03CCC9FD3}"/>
              </a:ext>
            </a:extLst>
          </p:cNvPr>
          <p:cNvSpPr txBox="1"/>
          <p:nvPr/>
        </p:nvSpPr>
        <p:spPr>
          <a:xfrm>
            <a:off x="2421171" y="6209621"/>
            <a:ext cx="486313" cy="224114"/>
          </a:xfrm>
          <a:prstGeom prst="rect">
            <a:avLst/>
          </a:prstGeom>
          <a:noFill/>
        </p:spPr>
        <p:txBody>
          <a:bodyPr wrap="square" lIns="0" tIns="0" rIns="0" bIns="0" rtlCol="0">
            <a:spAutoFit/>
          </a:bodyPr>
          <a:lstStyle/>
          <a:p>
            <a:pPr marL="0" lvl="1" algn="ct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32</a:t>
            </a:r>
          </a:p>
        </p:txBody>
      </p:sp>
      <p:sp>
        <p:nvSpPr>
          <p:cNvPr id="248" name="TextBox 247">
            <a:extLst>
              <a:ext uri="{FF2B5EF4-FFF2-40B4-BE49-F238E27FC236}">
                <a16:creationId xmlns:a16="http://schemas.microsoft.com/office/drawing/2014/main" id="{A0A03A5E-2C7F-4FD6-B083-F709889598FC}"/>
              </a:ext>
            </a:extLst>
          </p:cNvPr>
          <p:cNvSpPr txBox="1"/>
          <p:nvPr/>
        </p:nvSpPr>
        <p:spPr>
          <a:xfrm>
            <a:off x="4022165" y="6209621"/>
            <a:ext cx="486313" cy="224114"/>
          </a:xfrm>
          <a:prstGeom prst="rect">
            <a:avLst/>
          </a:prstGeom>
          <a:noFill/>
        </p:spPr>
        <p:txBody>
          <a:bodyPr wrap="square" lIns="0" tIns="0" rIns="0" bIns="0" rtlCol="0">
            <a:spAutoFit/>
          </a:bodyPr>
          <a:lstStyle/>
          <a:p>
            <a:pPr marL="0" lvl="1" algn="ct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64</a:t>
            </a:r>
          </a:p>
        </p:txBody>
      </p:sp>
      <p:sp>
        <p:nvSpPr>
          <p:cNvPr id="249" name="TextBox 248">
            <a:extLst>
              <a:ext uri="{FF2B5EF4-FFF2-40B4-BE49-F238E27FC236}">
                <a16:creationId xmlns:a16="http://schemas.microsoft.com/office/drawing/2014/main" id="{BDB691B1-3360-4B4A-8657-88924C7FD599}"/>
              </a:ext>
            </a:extLst>
          </p:cNvPr>
          <p:cNvSpPr txBox="1"/>
          <p:nvPr/>
        </p:nvSpPr>
        <p:spPr>
          <a:xfrm>
            <a:off x="7078543" y="6209621"/>
            <a:ext cx="486313" cy="224114"/>
          </a:xfrm>
          <a:prstGeom prst="rect">
            <a:avLst/>
          </a:prstGeom>
          <a:noFill/>
        </p:spPr>
        <p:txBody>
          <a:bodyPr wrap="square" lIns="0" tIns="0" rIns="0" bIns="0" rtlCol="0">
            <a:spAutoFit/>
          </a:bodyPr>
          <a:lstStyle/>
          <a:p>
            <a:pPr marL="0" lvl="1" algn="ct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128</a:t>
            </a:r>
          </a:p>
        </p:txBody>
      </p:sp>
      <p:sp>
        <p:nvSpPr>
          <p:cNvPr id="20" name="Rectangle 19">
            <a:extLst>
              <a:ext uri="{FF2B5EF4-FFF2-40B4-BE49-F238E27FC236}">
                <a16:creationId xmlns:a16="http://schemas.microsoft.com/office/drawing/2014/main" id="{F9EB9F88-7FE6-4E1F-BA16-FCBCEB1E341C}"/>
              </a:ext>
            </a:extLst>
          </p:cNvPr>
          <p:cNvSpPr/>
          <p:nvPr/>
        </p:nvSpPr>
        <p:spPr bwMode="auto">
          <a:xfrm>
            <a:off x="1256812" y="1458166"/>
            <a:ext cx="2765352" cy="7341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EB941E72-5DF6-4818-A9B3-C2239E8F8C82}"/>
              </a:ext>
            </a:extLst>
          </p:cNvPr>
          <p:cNvSpPr/>
          <p:nvPr/>
        </p:nvSpPr>
        <p:spPr bwMode="auto">
          <a:xfrm>
            <a:off x="1315793" y="1857709"/>
            <a:ext cx="235423" cy="233151"/>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cs typeface="Segoe UI" pitchFamily="34" charset="0"/>
            </a:endParaRPr>
          </a:p>
        </p:txBody>
      </p:sp>
      <p:sp>
        <p:nvSpPr>
          <p:cNvPr id="265" name="Rectangle 264">
            <a:extLst>
              <a:ext uri="{FF2B5EF4-FFF2-40B4-BE49-F238E27FC236}">
                <a16:creationId xmlns:a16="http://schemas.microsoft.com/office/drawing/2014/main" id="{B7D0FBD7-C344-4E89-8B5C-5618CD8A80E0}"/>
              </a:ext>
            </a:extLst>
          </p:cNvPr>
          <p:cNvSpPr/>
          <p:nvPr/>
        </p:nvSpPr>
        <p:spPr bwMode="auto">
          <a:xfrm>
            <a:off x="1315793" y="1559606"/>
            <a:ext cx="235423" cy="233151"/>
          </a:xfrm>
          <a:prstGeom prst="rect">
            <a:avLst/>
          </a:prstGeom>
          <a:solidFill>
            <a:schemeClr val="tx2"/>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cs typeface="Segoe UI" pitchFamily="34" charset="0"/>
            </a:endParaRPr>
          </a:p>
        </p:txBody>
      </p:sp>
      <p:sp>
        <p:nvSpPr>
          <p:cNvPr id="266" name="TextBox 265">
            <a:extLst>
              <a:ext uri="{FF2B5EF4-FFF2-40B4-BE49-F238E27FC236}">
                <a16:creationId xmlns:a16="http://schemas.microsoft.com/office/drawing/2014/main" id="{95428EE8-4CED-423E-AC6C-2926ED0A1C5E}"/>
              </a:ext>
            </a:extLst>
          </p:cNvPr>
          <p:cNvSpPr txBox="1"/>
          <p:nvPr/>
        </p:nvSpPr>
        <p:spPr>
          <a:xfrm>
            <a:off x="1656687" y="1566315"/>
            <a:ext cx="486313" cy="224114"/>
          </a:xfrm>
          <a:prstGeom prst="rect">
            <a:avLst/>
          </a:prstGeom>
          <a:noFill/>
        </p:spPr>
        <p:txBody>
          <a:bodyPr wrap="square" lIns="0" tIns="0" rIns="0" bIns="0" rtlCol="0">
            <a:spAutoFit/>
          </a:bodyPr>
          <a:lstStyle/>
          <a:p>
            <a:pPr marL="0" lvl="1" defTabSz="951304">
              <a:spcBef>
                <a:spcPts val="1224"/>
              </a:spcBef>
              <a:buSzPct val="90000"/>
            </a:pPr>
            <a: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OLTP</a:t>
            </a:r>
          </a:p>
        </p:txBody>
      </p:sp>
      <p:sp>
        <p:nvSpPr>
          <p:cNvPr id="267" name="TextBox 266">
            <a:extLst>
              <a:ext uri="{FF2B5EF4-FFF2-40B4-BE49-F238E27FC236}">
                <a16:creationId xmlns:a16="http://schemas.microsoft.com/office/drawing/2014/main" id="{C042A4E2-39FA-466A-BB9A-1466F72202D6}"/>
              </a:ext>
            </a:extLst>
          </p:cNvPr>
          <p:cNvSpPr txBox="1"/>
          <p:nvPr/>
        </p:nvSpPr>
        <p:spPr>
          <a:xfrm>
            <a:off x="1656687" y="1864418"/>
            <a:ext cx="2246923" cy="219740"/>
          </a:xfrm>
          <a:prstGeom prst="rect">
            <a:avLst/>
          </a:prstGeom>
          <a:noFill/>
        </p:spPr>
        <p:txBody>
          <a:bodyPr wrap="square" lIns="0" tIns="0" rIns="0" bIns="0" rtlCol="0">
            <a:spAutoFit/>
          </a:bodyPr>
          <a:lstStyle/>
          <a:p>
            <a:pPr marL="0" lvl="1" defTabSz="951304">
              <a:spcBef>
                <a:spcPts val="1224"/>
              </a:spcBef>
              <a:buSzPct val="90000"/>
            </a:pPr>
            <a: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OLTP &amp; OLAP (single-node)</a:t>
            </a:r>
          </a:p>
        </p:txBody>
      </p:sp>
      <p:grpSp>
        <p:nvGrpSpPr>
          <p:cNvPr id="24" name="Group 23">
            <a:extLst>
              <a:ext uri="{FF2B5EF4-FFF2-40B4-BE49-F238E27FC236}">
                <a16:creationId xmlns:a16="http://schemas.microsoft.com/office/drawing/2014/main" id="{011CB864-4ADB-476B-BF71-A903A1C94B55}"/>
              </a:ext>
            </a:extLst>
          </p:cNvPr>
          <p:cNvGrpSpPr/>
          <p:nvPr/>
        </p:nvGrpSpPr>
        <p:grpSpPr>
          <a:xfrm>
            <a:off x="1141134" y="4641218"/>
            <a:ext cx="3145084" cy="1462469"/>
            <a:chOff x="834585" y="4550627"/>
            <a:chExt cx="3083696" cy="1433923"/>
          </a:xfrm>
        </p:grpSpPr>
        <p:sp>
          <p:nvSpPr>
            <p:cNvPr id="269" name="TextBox 268">
              <a:extLst>
                <a:ext uri="{FF2B5EF4-FFF2-40B4-BE49-F238E27FC236}">
                  <a16:creationId xmlns:a16="http://schemas.microsoft.com/office/drawing/2014/main" id="{BD067F1B-9245-4F8A-B87C-983D5E4E377E}"/>
                </a:ext>
              </a:extLst>
            </p:cNvPr>
            <p:cNvSpPr txBox="1"/>
            <p:nvPr/>
          </p:nvSpPr>
          <p:spPr>
            <a:xfrm>
              <a:off x="834585" y="5435778"/>
              <a:ext cx="704502" cy="309315"/>
            </a:xfrm>
            <a:prstGeom prst="rect">
              <a:avLst/>
            </a:prstGeom>
            <a:noFill/>
          </p:spPr>
          <p:txBody>
            <a:bodyPr wrap="square" lIns="0" tIns="93260" rIns="0" bIns="93260" rtlCol="0">
              <a:spAutoFit/>
            </a:bodyPr>
            <a:lstStyle/>
            <a:p>
              <a:pPr algn="ctr">
                <a:lnSpc>
                  <a:spcPct val="90000"/>
                </a:lnSpc>
                <a:spcAft>
                  <a:spcPts val="612"/>
                </a:spcAft>
              </a:pPr>
              <a:r>
                <a:rPr lang="en-US" sz="918" dirty="0">
                  <a:gradFill>
                    <a:gsLst>
                      <a:gs pos="2917">
                        <a:schemeClr val="tx1"/>
                      </a:gs>
                      <a:gs pos="30000">
                        <a:schemeClr val="tx1"/>
                      </a:gs>
                    </a:gsLst>
                    <a:lin ang="5400000" scaled="0"/>
                  </a:gradFill>
                  <a:latin typeface="+mj-lt"/>
                </a:rPr>
                <a:t>M8ms</a:t>
              </a:r>
              <a:endParaRPr lang="en-US" sz="1071" dirty="0">
                <a:gradFill>
                  <a:gsLst>
                    <a:gs pos="2917">
                      <a:schemeClr val="tx1"/>
                    </a:gs>
                    <a:gs pos="30000">
                      <a:schemeClr val="tx1"/>
                    </a:gs>
                  </a:gsLst>
                  <a:lin ang="5400000" scaled="0"/>
                </a:gradFill>
                <a:latin typeface="+mj-lt"/>
              </a:endParaRPr>
            </a:p>
          </p:txBody>
        </p:sp>
        <p:sp>
          <p:nvSpPr>
            <p:cNvPr id="251" name="Rectangle 250">
              <a:extLst>
                <a:ext uri="{FF2B5EF4-FFF2-40B4-BE49-F238E27FC236}">
                  <a16:creationId xmlns:a16="http://schemas.microsoft.com/office/drawing/2014/main" id="{4D9322E3-ECC5-424B-9D1D-1739E4FF8CF0}"/>
                </a:ext>
              </a:extLst>
            </p:cNvPr>
            <p:cNvSpPr/>
            <p:nvPr/>
          </p:nvSpPr>
          <p:spPr bwMode="auto">
            <a:xfrm>
              <a:off x="1081473" y="5759034"/>
              <a:ext cx="203464" cy="221518"/>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j-lt"/>
                <a:cs typeface="Segoe UI" pitchFamily="34" charset="0"/>
              </a:endParaRPr>
            </a:p>
          </p:txBody>
        </p:sp>
        <p:sp>
          <p:nvSpPr>
            <p:cNvPr id="253" name="Rectangle 252">
              <a:extLst>
                <a:ext uri="{FF2B5EF4-FFF2-40B4-BE49-F238E27FC236}">
                  <a16:creationId xmlns:a16="http://schemas.microsoft.com/office/drawing/2014/main" id="{9A0F45DC-F7EC-40A2-B903-1127A70B84AC}"/>
                </a:ext>
              </a:extLst>
            </p:cNvPr>
            <p:cNvSpPr/>
            <p:nvPr/>
          </p:nvSpPr>
          <p:spPr bwMode="auto">
            <a:xfrm>
              <a:off x="1465063" y="5550585"/>
              <a:ext cx="203464" cy="433965"/>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j-lt"/>
                <a:cs typeface="Segoe UI" pitchFamily="34" charset="0"/>
              </a:endParaRPr>
            </a:p>
          </p:txBody>
        </p:sp>
        <p:sp>
          <p:nvSpPr>
            <p:cNvPr id="250" name="Rectangle 249">
              <a:extLst>
                <a:ext uri="{FF2B5EF4-FFF2-40B4-BE49-F238E27FC236}">
                  <a16:creationId xmlns:a16="http://schemas.microsoft.com/office/drawing/2014/main" id="{4E1AEAC7-65D4-4747-B786-7D9EC8B1C98D}"/>
                </a:ext>
              </a:extLst>
            </p:cNvPr>
            <p:cNvSpPr/>
            <p:nvPr/>
          </p:nvSpPr>
          <p:spPr bwMode="auto">
            <a:xfrm>
              <a:off x="1933575" y="5804509"/>
              <a:ext cx="203466" cy="166430"/>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j-lt"/>
                <a:cs typeface="Segoe UI" pitchFamily="34" charset="0"/>
              </a:endParaRPr>
            </a:p>
          </p:txBody>
        </p:sp>
        <p:sp>
          <p:nvSpPr>
            <p:cNvPr id="252" name="Rectangle 251">
              <a:extLst>
                <a:ext uri="{FF2B5EF4-FFF2-40B4-BE49-F238E27FC236}">
                  <a16:creationId xmlns:a16="http://schemas.microsoft.com/office/drawing/2014/main" id="{7071F207-2A44-4C91-A0A1-C22FCF7444FA}"/>
                </a:ext>
              </a:extLst>
            </p:cNvPr>
            <p:cNvSpPr/>
            <p:nvPr/>
          </p:nvSpPr>
          <p:spPr bwMode="auto">
            <a:xfrm>
              <a:off x="2196678" y="5684858"/>
              <a:ext cx="230828" cy="286081"/>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j-lt"/>
                <a:cs typeface="Segoe UI" pitchFamily="34" charset="0"/>
              </a:endParaRPr>
            </a:p>
          </p:txBody>
        </p:sp>
        <p:sp>
          <p:nvSpPr>
            <p:cNvPr id="255" name="Rectangle 254">
              <a:extLst>
                <a:ext uri="{FF2B5EF4-FFF2-40B4-BE49-F238E27FC236}">
                  <a16:creationId xmlns:a16="http://schemas.microsoft.com/office/drawing/2014/main" id="{3B348C1F-667E-4F14-A039-E72202054B29}"/>
                </a:ext>
              </a:extLst>
            </p:cNvPr>
            <p:cNvSpPr/>
            <p:nvPr/>
          </p:nvSpPr>
          <p:spPr bwMode="auto">
            <a:xfrm>
              <a:off x="2487143" y="4863216"/>
              <a:ext cx="235376" cy="1107723"/>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j-lt"/>
                <a:cs typeface="Segoe UI" pitchFamily="34" charset="0"/>
              </a:endParaRPr>
            </a:p>
          </p:txBody>
        </p:sp>
        <p:sp>
          <p:nvSpPr>
            <p:cNvPr id="254" name="Rectangle 253">
              <a:extLst>
                <a:ext uri="{FF2B5EF4-FFF2-40B4-BE49-F238E27FC236}">
                  <a16:creationId xmlns:a16="http://schemas.microsoft.com/office/drawing/2014/main" id="{F424322B-0DC8-4021-853E-2DA291278912}"/>
                </a:ext>
              </a:extLst>
            </p:cNvPr>
            <p:cNvSpPr/>
            <p:nvPr/>
          </p:nvSpPr>
          <p:spPr bwMode="auto">
            <a:xfrm>
              <a:off x="3489908" y="5264742"/>
              <a:ext cx="230828" cy="719808"/>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j-lt"/>
                <a:cs typeface="Segoe UI" pitchFamily="34" charset="0"/>
              </a:endParaRPr>
            </a:p>
          </p:txBody>
        </p:sp>
        <p:sp>
          <p:nvSpPr>
            <p:cNvPr id="270" name="TextBox 269">
              <a:extLst>
                <a:ext uri="{FF2B5EF4-FFF2-40B4-BE49-F238E27FC236}">
                  <a16:creationId xmlns:a16="http://schemas.microsoft.com/office/drawing/2014/main" id="{3B6A2AD0-F916-4353-99A0-B006ABB314F4}"/>
                </a:ext>
              </a:extLst>
            </p:cNvPr>
            <p:cNvSpPr txBox="1"/>
            <p:nvPr/>
          </p:nvSpPr>
          <p:spPr>
            <a:xfrm>
              <a:off x="1658514" y="5487203"/>
              <a:ext cx="666083" cy="309315"/>
            </a:xfrm>
            <a:prstGeom prst="rect">
              <a:avLst/>
            </a:prstGeom>
            <a:noFill/>
          </p:spPr>
          <p:txBody>
            <a:bodyPr wrap="square" lIns="0" tIns="93260" rIns="0" bIns="93260" rtlCol="0">
              <a:spAutoFit/>
            </a:bodyPr>
            <a:lstStyle/>
            <a:p>
              <a:pPr algn="ctr">
                <a:lnSpc>
                  <a:spcPct val="90000"/>
                </a:lnSpc>
                <a:spcAft>
                  <a:spcPts val="612"/>
                </a:spcAft>
              </a:pPr>
              <a:r>
                <a:rPr lang="en-US" sz="918" dirty="0">
                  <a:gradFill>
                    <a:gsLst>
                      <a:gs pos="2917">
                        <a:schemeClr val="tx1"/>
                      </a:gs>
                      <a:gs pos="30000">
                        <a:schemeClr val="tx1"/>
                      </a:gs>
                    </a:gsLst>
                    <a:lin ang="5400000" scaled="0"/>
                  </a:gradFill>
                  <a:latin typeface="+mj-lt"/>
                </a:rPr>
                <a:t>M32ts</a:t>
              </a:r>
              <a:endParaRPr lang="en-US" sz="1224" dirty="0">
                <a:gradFill>
                  <a:gsLst>
                    <a:gs pos="2917">
                      <a:schemeClr val="tx1"/>
                    </a:gs>
                    <a:gs pos="30000">
                      <a:schemeClr val="tx1"/>
                    </a:gs>
                  </a:gsLst>
                  <a:lin ang="5400000" scaled="0"/>
                </a:gradFill>
                <a:latin typeface="+mj-lt"/>
              </a:endParaRPr>
            </a:p>
          </p:txBody>
        </p:sp>
        <p:sp>
          <p:nvSpPr>
            <p:cNvPr id="271" name="TextBox 270">
              <a:extLst>
                <a:ext uri="{FF2B5EF4-FFF2-40B4-BE49-F238E27FC236}">
                  <a16:creationId xmlns:a16="http://schemas.microsoft.com/office/drawing/2014/main" id="{D209E642-5863-4B22-93B4-368F6C2F43FE}"/>
                </a:ext>
              </a:extLst>
            </p:cNvPr>
            <p:cNvSpPr txBox="1"/>
            <p:nvPr/>
          </p:nvSpPr>
          <p:spPr>
            <a:xfrm>
              <a:off x="1952334" y="5362601"/>
              <a:ext cx="670575" cy="309315"/>
            </a:xfrm>
            <a:prstGeom prst="rect">
              <a:avLst/>
            </a:prstGeom>
            <a:noFill/>
          </p:spPr>
          <p:txBody>
            <a:bodyPr wrap="square" lIns="0" tIns="93260" rIns="0" bIns="93260" rtlCol="0">
              <a:spAutoFit/>
            </a:bodyPr>
            <a:lstStyle/>
            <a:p>
              <a:pPr algn="ctr">
                <a:lnSpc>
                  <a:spcPct val="90000"/>
                </a:lnSpc>
                <a:spcAft>
                  <a:spcPts val="612"/>
                </a:spcAft>
              </a:pPr>
              <a:r>
                <a:rPr lang="en-US" sz="918" dirty="0">
                  <a:gradFill>
                    <a:gsLst>
                      <a:gs pos="2917">
                        <a:schemeClr val="tx1"/>
                      </a:gs>
                      <a:gs pos="30000">
                        <a:schemeClr val="tx1"/>
                      </a:gs>
                    </a:gsLst>
                    <a:lin ang="5400000" scaled="0"/>
                  </a:gradFill>
                  <a:latin typeface="+mj-lt"/>
                </a:rPr>
                <a:t>M32ls</a:t>
              </a:r>
              <a:endParaRPr lang="en-US" sz="1071" dirty="0">
                <a:gradFill>
                  <a:gsLst>
                    <a:gs pos="2917">
                      <a:schemeClr val="tx1"/>
                    </a:gs>
                    <a:gs pos="30000">
                      <a:schemeClr val="tx1"/>
                    </a:gs>
                  </a:gsLst>
                  <a:lin ang="5400000" scaled="0"/>
                </a:gradFill>
                <a:latin typeface="+mj-lt"/>
              </a:endParaRPr>
            </a:p>
          </p:txBody>
        </p:sp>
        <p:sp>
          <p:nvSpPr>
            <p:cNvPr id="272" name="TextBox 271">
              <a:extLst>
                <a:ext uri="{FF2B5EF4-FFF2-40B4-BE49-F238E27FC236}">
                  <a16:creationId xmlns:a16="http://schemas.microsoft.com/office/drawing/2014/main" id="{8EA8B2F3-F6CC-45B4-9BD5-96868A603A12}"/>
                </a:ext>
              </a:extLst>
            </p:cNvPr>
            <p:cNvSpPr txBox="1"/>
            <p:nvPr/>
          </p:nvSpPr>
          <p:spPr>
            <a:xfrm>
              <a:off x="1252693" y="5231723"/>
              <a:ext cx="675460" cy="309315"/>
            </a:xfrm>
            <a:prstGeom prst="rect">
              <a:avLst/>
            </a:prstGeom>
            <a:noFill/>
          </p:spPr>
          <p:txBody>
            <a:bodyPr wrap="square" lIns="0" tIns="93260" rIns="0" bIns="93260" rtlCol="0">
              <a:spAutoFit/>
            </a:bodyPr>
            <a:lstStyle/>
            <a:p>
              <a:pPr algn="ctr">
                <a:lnSpc>
                  <a:spcPct val="90000"/>
                </a:lnSpc>
                <a:spcAft>
                  <a:spcPts val="612"/>
                </a:spcAft>
              </a:pPr>
              <a:r>
                <a:rPr lang="en-US" sz="918" dirty="0">
                  <a:gradFill>
                    <a:gsLst>
                      <a:gs pos="2917">
                        <a:schemeClr val="tx1"/>
                      </a:gs>
                      <a:gs pos="30000">
                        <a:schemeClr val="tx1"/>
                      </a:gs>
                    </a:gsLst>
                    <a:lin ang="5400000" scaled="0"/>
                  </a:gradFill>
                  <a:latin typeface="+mj-lt"/>
                </a:rPr>
                <a:t>M16ms</a:t>
              </a:r>
            </a:p>
          </p:txBody>
        </p:sp>
        <p:sp>
          <p:nvSpPr>
            <p:cNvPr id="273" name="TextBox 272">
              <a:extLst>
                <a:ext uri="{FF2B5EF4-FFF2-40B4-BE49-F238E27FC236}">
                  <a16:creationId xmlns:a16="http://schemas.microsoft.com/office/drawing/2014/main" id="{18A4FA18-DB68-4842-AF5B-CC8ABFD06711}"/>
                </a:ext>
              </a:extLst>
            </p:cNvPr>
            <p:cNvSpPr txBox="1"/>
            <p:nvPr/>
          </p:nvSpPr>
          <p:spPr>
            <a:xfrm>
              <a:off x="3182784" y="4947483"/>
              <a:ext cx="735497" cy="309315"/>
            </a:xfrm>
            <a:prstGeom prst="rect">
              <a:avLst/>
            </a:prstGeom>
            <a:noFill/>
          </p:spPr>
          <p:txBody>
            <a:bodyPr wrap="square" lIns="0" tIns="93260" rIns="0" bIns="93260" rtlCol="0">
              <a:spAutoFit/>
            </a:bodyPr>
            <a:lstStyle/>
            <a:p>
              <a:pPr algn="ctr">
                <a:lnSpc>
                  <a:spcPct val="90000"/>
                </a:lnSpc>
                <a:spcAft>
                  <a:spcPts val="612"/>
                </a:spcAft>
              </a:pPr>
              <a:r>
                <a:rPr lang="en-US" sz="918" dirty="0">
                  <a:gradFill>
                    <a:gsLst>
                      <a:gs pos="2917">
                        <a:schemeClr val="tx1"/>
                      </a:gs>
                      <a:gs pos="30000">
                        <a:schemeClr val="tx1"/>
                      </a:gs>
                    </a:gsLst>
                    <a:lin ang="5400000" scaled="0"/>
                  </a:gradFill>
                  <a:latin typeface="+mj-lt"/>
                </a:rPr>
                <a:t>M64ls</a:t>
              </a:r>
            </a:p>
          </p:txBody>
        </p:sp>
        <p:sp>
          <p:nvSpPr>
            <p:cNvPr id="274" name="TextBox 273">
              <a:extLst>
                <a:ext uri="{FF2B5EF4-FFF2-40B4-BE49-F238E27FC236}">
                  <a16:creationId xmlns:a16="http://schemas.microsoft.com/office/drawing/2014/main" id="{0E54934A-5A7F-4558-8D32-585D2BB09C1D}"/>
                </a:ext>
              </a:extLst>
            </p:cNvPr>
            <p:cNvSpPr txBox="1"/>
            <p:nvPr/>
          </p:nvSpPr>
          <p:spPr>
            <a:xfrm>
              <a:off x="2238452" y="4550627"/>
              <a:ext cx="735497" cy="309315"/>
            </a:xfrm>
            <a:prstGeom prst="rect">
              <a:avLst/>
            </a:prstGeom>
            <a:noFill/>
          </p:spPr>
          <p:txBody>
            <a:bodyPr wrap="square" lIns="0" tIns="93260" rIns="0" bIns="93260" rtlCol="0">
              <a:spAutoFit/>
            </a:bodyPr>
            <a:lstStyle/>
            <a:p>
              <a:pPr algn="ctr">
                <a:lnSpc>
                  <a:spcPct val="90000"/>
                </a:lnSpc>
                <a:spcAft>
                  <a:spcPts val="612"/>
                </a:spcAft>
              </a:pPr>
              <a:r>
                <a:rPr lang="en-US" sz="918" dirty="0">
                  <a:gradFill>
                    <a:gsLst>
                      <a:gs pos="2917">
                        <a:schemeClr val="tx1"/>
                      </a:gs>
                      <a:gs pos="30000">
                        <a:schemeClr val="tx1"/>
                      </a:gs>
                    </a:gsLst>
                    <a:lin ang="5400000" scaled="0"/>
                  </a:gradFill>
                  <a:latin typeface="+mj-lt"/>
                </a:rPr>
                <a:t>M32ms</a:t>
              </a:r>
              <a:endParaRPr lang="en-US" sz="1071" dirty="0">
                <a:gradFill>
                  <a:gsLst>
                    <a:gs pos="2917">
                      <a:schemeClr val="tx1"/>
                    </a:gs>
                    <a:gs pos="30000">
                      <a:schemeClr val="tx1"/>
                    </a:gs>
                  </a:gsLst>
                  <a:lin ang="5400000" scaled="0"/>
                </a:gradFill>
                <a:latin typeface="+mj-lt"/>
              </a:endParaRPr>
            </a:p>
          </p:txBody>
        </p:sp>
      </p:grpSp>
      <p:sp>
        <p:nvSpPr>
          <p:cNvPr id="275" name="TextBox 274">
            <a:extLst>
              <a:ext uri="{FF2B5EF4-FFF2-40B4-BE49-F238E27FC236}">
                <a16:creationId xmlns:a16="http://schemas.microsoft.com/office/drawing/2014/main" id="{01A1E308-BD71-4C33-A4B2-8CF2EDFEE17C}"/>
              </a:ext>
            </a:extLst>
          </p:cNvPr>
          <p:cNvSpPr txBox="1"/>
          <p:nvPr/>
        </p:nvSpPr>
        <p:spPr>
          <a:xfrm>
            <a:off x="3855544" y="4476322"/>
            <a:ext cx="750139" cy="315473"/>
          </a:xfrm>
          <a:prstGeom prst="rect">
            <a:avLst/>
          </a:prstGeom>
          <a:noFill/>
        </p:spPr>
        <p:txBody>
          <a:bodyPr wrap="square" lIns="0" tIns="93260" rIns="0" bIns="93260" rtlCol="0">
            <a:spAutoFit/>
          </a:bodyPr>
          <a:lstStyle/>
          <a:p>
            <a:pPr algn="ctr">
              <a:lnSpc>
                <a:spcPct val="90000"/>
              </a:lnSpc>
              <a:spcAft>
                <a:spcPts val="612"/>
              </a:spcAft>
            </a:pPr>
            <a:r>
              <a:rPr lang="en-US" sz="918" dirty="0">
                <a:gradFill>
                  <a:gsLst>
                    <a:gs pos="2917">
                      <a:schemeClr val="tx1"/>
                    </a:gs>
                    <a:gs pos="30000">
                      <a:schemeClr val="tx1"/>
                    </a:gs>
                  </a:gsLst>
                  <a:lin ang="5400000" scaled="0"/>
                </a:gradFill>
                <a:latin typeface="+mj-lt"/>
              </a:rPr>
              <a:t>M64s</a:t>
            </a:r>
          </a:p>
        </p:txBody>
      </p:sp>
      <p:sp>
        <p:nvSpPr>
          <p:cNvPr id="276" name="TextBox 275">
            <a:extLst>
              <a:ext uri="{FF2B5EF4-FFF2-40B4-BE49-F238E27FC236}">
                <a16:creationId xmlns:a16="http://schemas.microsoft.com/office/drawing/2014/main" id="{1F267EDB-DC6C-401E-A212-31C79552B2F6}"/>
              </a:ext>
            </a:extLst>
          </p:cNvPr>
          <p:cNvSpPr txBox="1"/>
          <p:nvPr/>
        </p:nvSpPr>
        <p:spPr>
          <a:xfrm>
            <a:off x="4188542" y="3693712"/>
            <a:ext cx="750139" cy="315473"/>
          </a:xfrm>
          <a:prstGeom prst="rect">
            <a:avLst/>
          </a:prstGeom>
          <a:noFill/>
        </p:spPr>
        <p:txBody>
          <a:bodyPr wrap="square" lIns="0" tIns="93260" rIns="0" bIns="93260" rtlCol="0">
            <a:spAutoFit/>
          </a:bodyPr>
          <a:lstStyle/>
          <a:p>
            <a:pPr algn="ctr">
              <a:lnSpc>
                <a:spcPct val="90000"/>
              </a:lnSpc>
              <a:spcAft>
                <a:spcPts val="612"/>
              </a:spcAft>
            </a:pPr>
            <a:r>
              <a:rPr lang="en-US" sz="918" dirty="0">
                <a:gradFill>
                  <a:gsLst>
                    <a:gs pos="2917">
                      <a:schemeClr val="tx1"/>
                    </a:gs>
                    <a:gs pos="30000">
                      <a:schemeClr val="tx1"/>
                    </a:gs>
                  </a:gsLst>
                  <a:lin ang="5400000" scaled="0"/>
                </a:gradFill>
                <a:latin typeface="+mj-lt"/>
              </a:rPr>
              <a:t>M64ms</a:t>
            </a:r>
          </a:p>
        </p:txBody>
      </p:sp>
      <p:sp>
        <p:nvSpPr>
          <p:cNvPr id="277" name="TextBox 276">
            <a:extLst>
              <a:ext uri="{FF2B5EF4-FFF2-40B4-BE49-F238E27FC236}">
                <a16:creationId xmlns:a16="http://schemas.microsoft.com/office/drawing/2014/main" id="{038D78C9-9298-4790-A45D-4400F596D890}"/>
              </a:ext>
            </a:extLst>
          </p:cNvPr>
          <p:cNvSpPr txBox="1"/>
          <p:nvPr/>
        </p:nvSpPr>
        <p:spPr>
          <a:xfrm>
            <a:off x="6742431" y="3489045"/>
            <a:ext cx="750139" cy="315473"/>
          </a:xfrm>
          <a:prstGeom prst="rect">
            <a:avLst/>
          </a:prstGeom>
          <a:noFill/>
        </p:spPr>
        <p:txBody>
          <a:bodyPr wrap="square" lIns="0" tIns="93260" rIns="0" bIns="93260" rtlCol="0">
            <a:spAutoFit/>
          </a:bodyPr>
          <a:lstStyle/>
          <a:p>
            <a:pPr algn="ctr">
              <a:lnSpc>
                <a:spcPct val="90000"/>
              </a:lnSpc>
              <a:spcAft>
                <a:spcPts val="612"/>
              </a:spcAft>
            </a:pPr>
            <a:r>
              <a:rPr lang="en-US" sz="918" dirty="0">
                <a:gradFill>
                  <a:gsLst>
                    <a:gs pos="2917">
                      <a:schemeClr val="tx1"/>
                    </a:gs>
                    <a:gs pos="30000">
                      <a:schemeClr val="tx1"/>
                    </a:gs>
                  </a:gsLst>
                  <a:lin ang="5400000" scaled="0"/>
                </a:gradFill>
                <a:latin typeface="+mj-lt"/>
              </a:rPr>
              <a:t>M128s</a:t>
            </a:r>
          </a:p>
        </p:txBody>
      </p:sp>
      <p:sp>
        <p:nvSpPr>
          <p:cNvPr id="278" name="TextBox 277">
            <a:extLst>
              <a:ext uri="{FF2B5EF4-FFF2-40B4-BE49-F238E27FC236}">
                <a16:creationId xmlns:a16="http://schemas.microsoft.com/office/drawing/2014/main" id="{9F23982D-EC2E-4E03-BC3A-18021E17E0D3}"/>
              </a:ext>
            </a:extLst>
          </p:cNvPr>
          <p:cNvSpPr txBox="1"/>
          <p:nvPr/>
        </p:nvSpPr>
        <p:spPr>
          <a:xfrm>
            <a:off x="7087835" y="1321395"/>
            <a:ext cx="750139" cy="315473"/>
          </a:xfrm>
          <a:prstGeom prst="rect">
            <a:avLst/>
          </a:prstGeom>
          <a:noFill/>
        </p:spPr>
        <p:txBody>
          <a:bodyPr wrap="square" lIns="0" tIns="93260" rIns="0" bIns="93260" rtlCol="0">
            <a:spAutoFit/>
          </a:bodyPr>
          <a:lstStyle/>
          <a:p>
            <a:pPr algn="ctr">
              <a:lnSpc>
                <a:spcPct val="90000"/>
              </a:lnSpc>
              <a:spcAft>
                <a:spcPts val="612"/>
              </a:spcAft>
            </a:pPr>
            <a:r>
              <a:rPr lang="en-US" sz="918" dirty="0">
                <a:gradFill>
                  <a:gsLst>
                    <a:gs pos="2917">
                      <a:schemeClr val="tx1"/>
                    </a:gs>
                    <a:gs pos="30000">
                      <a:schemeClr val="tx1"/>
                    </a:gs>
                  </a:gsLst>
                  <a:lin ang="5400000" scaled="0"/>
                </a:gradFill>
                <a:latin typeface="+mj-lt"/>
              </a:rPr>
              <a:t>M128ms</a:t>
            </a:r>
          </a:p>
        </p:txBody>
      </p:sp>
      <p:sp>
        <p:nvSpPr>
          <p:cNvPr id="60" name="TextBox 59">
            <a:extLst>
              <a:ext uri="{FF2B5EF4-FFF2-40B4-BE49-F238E27FC236}">
                <a16:creationId xmlns:a16="http://schemas.microsoft.com/office/drawing/2014/main" id="{0D68D8D3-7F6A-45E0-ACDF-3C403B1E6CC7}"/>
              </a:ext>
            </a:extLst>
          </p:cNvPr>
          <p:cNvSpPr txBox="1"/>
          <p:nvPr/>
        </p:nvSpPr>
        <p:spPr>
          <a:xfrm rot="16200000">
            <a:off x="-659050" y="3701851"/>
            <a:ext cx="2401195" cy="160091"/>
          </a:xfrm>
          <a:prstGeom prst="rect">
            <a:avLst/>
          </a:prstGeom>
          <a:noFill/>
        </p:spPr>
        <p:txBody>
          <a:bodyPr wrap="square" lIns="0" tIns="0" rIns="0" bIns="0" rtlCol="0">
            <a:spAutoFit/>
          </a:bodyPr>
          <a:lstStyle/>
          <a:p>
            <a:pPr marL="0" lvl="1" algn="ctr" defTabSz="951304">
              <a:spcBef>
                <a:spcPts val="1224"/>
              </a:spcBef>
              <a:buSzPct val="90000"/>
            </a:pPr>
            <a:r>
              <a:rPr lang="en-US" sz="1020" dirty="0">
                <a:gradFill>
                  <a:gsLst>
                    <a:gs pos="1250">
                      <a:schemeClr val="tx1"/>
                    </a:gs>
                    <a:gs pos="100000">
                      <a:schemeClr val="tx1"/>
                    </a:gs>
                  </a:gsLst>
                  <a:lin ang="5400000" scaled="0"/>
                </a:gradFill>
                <a:cs typeface="Segoe UI Semilight" panose="020B0402040204020203" pitchFamily="34" charset="0"/>
              </a:rPr>
              <a:t>Memory (in GiB)</a:t>
            </a:r>
          </a:p>
        </p:txBody>
      </p:sp>
      <p:sp>
        <p:nvSpPr>
          <p:cNvPr id="63" name="TextBox 62">
            <a:extLst>
              <a:ext uri="{FF2B5EF4-FFF2-40B4-BE49-F238E27FC236}">
                <a16:creationId xmlns:a16="http://schemas.microsoft.com/office/drawing/2014/main" id="{92E540BD-6D5D-464C-BCA1-CA9BC83E1BAE}"/>
              </a:ext>
            </a:extLst>
          </p:cNvPr>
          <p:cNvSpPr txBox="1"/>
          <p:nvPr/>
        </p:nvSpPr>
        <p:spPr>
          <a:xfrm>
            <a:off x="3521308" y="6540624"/>
            <a:ext cx="2401195" cy="160091"/>
          </a:xfrm>
          <a:prstGeom prst="rect">
            <a:avLst/>
          </a:prstGeom>
          <a:noFill/>
        </p:spPr>
        <p:txBody>
          <a:bodyPr wrap="square" lIns="0" tIns="0" rIns="0" bIns="0" rtlCol="0">
            <a:spAutoFit/>
          </a:bodyPr>
          <a:lstStyle/>
          <a:p>
            <a:pPr marL="0" lvl="1" algn="ctr" defTabSz="951304">
              <a:spcBef>
                <a:spcPts val="1224"/>
              </a:spcBef>
              <a:buSzPct val="90000"/>
            </a:pPr>
            <a:r>
              <a:rPr lang="en-US" sz="1020" dirty="0">
                <a:gradFill>
                  <a:gsLst>
                    <a:gs pos="1250">
                      <a:schemeClr val="tx1"/>
                    </a:gs>
                    <a:gs pos="100000">
                      <a:schemeClr val="tx1"/>
                    </a:gs>
                  </a:gsLst>
                  <a:lin ang="5400000" scaled="0"/>
                </a:gradFill>
                <a:cs typeface="Segoe UI Semilight" panose="020B0402040204020203" pitchFamily="34" charset="0"/>
              </a:rPr>
              <a:t>vCPUs</a:t>
            </a:r>
          </a:p>
        </p:txBody>
      </p:sp>
    </p:spTree>
    <p:extLst>
      <p:ext uri="{BB962C8B-B14F-4D97-AF65-F5344CB8AC3E}">
        <p14:creationId xmlns:p14="http://schemas.microsoft.com/office/powerpoint/2010/main" val="337468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angle 230">
            <a:extLst>
              <a:ext uri="{FF2B5EF4-FFF2-40B4-BE49-F238E27FC236}">
                <a16:creationId xmlns:a16="http://schemas.microsoft.com/office/drawing/2014/main" id="{AD76A121-C392-4248-898E-0D6EE02F9371}"/>
              </a:ext>
            </a:extLst>
          </p:cNvPr>
          <p:cNvSpPr/>
          <p:nvPr/>
        </p:nvSpPr>
        <p:spPr bwMode="auto">
          <a:xfrm>
            <a:off x="1256812" y="1458166"/>
            <a:ext cx="2765352" cy="7341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a:extLst>
              <a:ext uri="{FF2B5EF4-FFF2-40B4-BE49-F238E27FC236}">
                <a16:creationId xmlns:a16="http://schemas.microsoft.com/office/drawing/2014/main" id="{957797F8-3AC2-45E7-925B-46006D316C4B}"/>
              </a:ext>
            </a:extLst>
          </p:cNvPr>
          <p:cNvSpPr txBox="1"/>
          <p:nvPr/>
        </p:nvSpPr>
        <p:spPr>
          <a:xfrm>
            <a:off x="541447" y="1368226"/>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24</a:t>
            </a:r>
          </a:p>
        </p:txBody>
      </p:sp>
      <p:sp>
        <p:nvSpPr>
          <p:cNvPr id="83" name="TextBox 82">
            <a:extLst>
              <a:ext uri="{FF2B5EF4-FFF2-40B4-BE49-F238E27FC236}">
                <a16:creationId xmlns:a16="http://schemas.microsoft.com/office/drawing/2014/main" id="{B10333E7-79D2-4D07-B35C-394DF454007A}"/>
              </a:ext>
            </a:extLst>
          </p:cNvPr>
          <p:cNvSpPr txBox="1"/>
          <p:nvPr/>
        </p:nvSpPr>
        <p:spPr>
          <a:xfrm>
            <a:off x="541447" y="2140084"/>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20</a:t>
            </a:r>
          </a:p>
        </p:txBody>
      </p:sp>
      <p:sp>
        <p:nvSpPr>
          <p:cNvPr id="84" name="TextBox 83">
            <a:extLst>
              <a:ext uri="{FF2B5EF4-FFF2-40B4-BE49-F238E27FC236}">
                <a16:creationId xmlns:a16="http://schemas.microsoft.com/office/drawing/2014/main" id="{6662B5D6-7911-4D11-B8CA-5E8A6157D30A}"/>
              </a:ext>
            </a:extLst>
          </p:cNvPr>
          <p:cNvSpPr txBox="1"/>
          <p:nvPr/>
        </p:nvSpPr>
        <p:spPr>
          <a:xfrm>
            <a:off x="541447" y="2526013"/>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18</a:t>
            </a:r>
          </a:p>
        </p:txBody>
      </p:sp>
      <p:sp>
        <p:nvSpPr>
          <p:cNvPr id="85" name="TextBox 84">
            <a:extLst>
              <a:ext uri="{FF2B5EF4-FFF2-40B4-BE49-F238E27FC236}">
                <a16:creationId xmlns:a16="http://schemas.microsoft.com/office/drawing/2014/main" id="{2E57C905-BAFC-4280-B8BA-A950ABDC30D2}"/>
              </a:ext>
            </a:extLst>
          </p:cNvPr>
          <p:cNvSpPr txBox="1"/>
          <p:nvPr/>
        </p:nvSpPr>
        <p:spPr>
          <a:xfrm>
            <a:off x="541447" y="2911941"/>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16</a:t>
            </a:r>
          </a:p>
        </p:txBody>
      </p:sp>
      <p:sp>
        <p:nvSpPr>
          <p:cNvPr id="87" name="TextBox 86">
            <a:extLst>
              <a:ext uri="{FF2B5EF4-FFF2-40B4-BE49-F238E27FC236}">
                <a16:creationId xmlns:a16="http://schemas.microsoft.com/office/drawing/2014/main" id="{392AB1D8-66D7-485B-9A26-F4F3C88A5337}"/>
              </a:ext>
            </a:extLst>
          </p:cNvPr>
          <p:cNvSpPr txBox="1"/>
          <p:nvPr/>
        </p:nvSpPr>
        <p:spPr>
          <a:xfrm>
            <a:off x="541447" y="3297870"/>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14</a:t>
            </a:r>
          </a:p>
        </p:txBody>
      </p:sp>
      <p:sp>
        <p:nvSpPr>
          <p:cNvPr id="88" name="TextBox 87">
            <a:extLst>
              <a:ext uri="{FF2B5EF4-FFF2-40B4-BE49-F238E27FC236}">
                <a16:creationId xmlns:a16="http://schemas.microsoft.com/office/drawing/2014/main" id="{1F957DB5-A4B5-48B2-851A-FA02885C3CA2}"/>
              </a:ext>
            </a:extLst>
          </p:cNvPr>
          <p:cNvSpPr txBox="1"/>
          <p:nvPr/>
        </p:nvSpPr>
        <p:spPr>
          <a:xfrm>
            <a:off x="541447" y="3683799"/>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12</a:t>
            </a:r>
          </a:p>
        </p:txBody>
      </p:sp>
      <p:cxnSp>
        <p:nvCxnSpPr>
          <p:cNvPr id="89" name="Straight Connector 88">
            <a:extLst>
              <a:ext uri="{FF2B5EF4-FFF2-40B4-BE49-F238E27FC236}">
                <a16:creationId xmlns:a16="http://schemas.microsoft.com/office/drawing/2014/main" id="{B48C14C4-B6A9-4326-A4FB-7E2115736D78}"/>
              </a:ext>
            </a:extLst>
          </p:cNvPr>
          <p:cNvCxnSpPr>
            <a:cxnSpLocks/>
          </p:cNvCxnSpPr>
          <p:nvPr/>
        </p:nvCxnSpPr>
        <p:spPr>
          <a:xfrm>
            <a:off x="1074546" y="6098505"/>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0" name="Straight Connector 89">
            <a:extLst>
              <a:ext uri="{FF2B5EF4-FFF2-40B4-BE49-F238E27FC236}">
                <a16:creationId xmlns:a16="http://schemas.microsoft.com/office/drawing/2014/main" id="{933CBACE-8614-410F-82E6-EE564D63EDA6}"/>
              </a:ext>
            </a:extLst>
          </p:cNvPr>
          <p:cNvCxnSpPr>
            <a:cxnSpLocks/>
          </p:cNvCxnSpPr>
          <p:nvPr/>
        </p:nvCxnSpPr>
        <p:spPr>
          <a:xfrm>
            <a:off x="1074546" y="3407737"/>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1" name="Straight Connector 90">
            <a:extLst>
              <a:ext uri="{FF2B5EF4-FFF2-40B4-BE49-F238E27FC236}">
                <a16:creationId xmlns:a16="http://schemas.microsoft.com/office/drawing/2014/main" id="{F0445678-5D67-4E37-98D2-21200F96E3B4}"/>
              </a:ext>
            </a:extLst>
          </p:cNvPr>
          <p:cNvCxnSpPr>
            <a:cxnSpLocks/>
          </p:cNvCxnSpPr>
          <p:nvPr/>
        </p:nvCxnSpPr>
        <p:spPr>
          <a:xfrm>
            <a:off x="1074546" y="3021808"/>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2" name="Straight Connector 91">
            <a:extLst>
              <a:ext uri="{FF2B5EF4-FFF2-40B4-BE49-F238E27FC236}">
                <a16:creationId xmlns:a16="http://schemas.microsoft.com/office/drawing/2014/main" id="{0DBBAB53-5335-4107-A056-37CB04D4A269}"/>
              </a:ext>
            </a:extLst>
          </p:cNvPr>
          <p:cNvCxnSpPr>
            <a:cxnSpLocks/>
          </p:cNvCxnSpPr>
          <p:nvPr/>
        </p:nvCxnSpPr>
        <p:spPr>
          <a:xfrm>
            <a:off x="1074546" y="2635879"/>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3" name="Straight Connector 92">
            <a:extLst>
              <a:ext uri="{FF2B5EF4-FFF2-40B4-BE49-F238E27FC236}">
                <a16:creationId xmlns:a16="http://schemas.microsoft.com/office/drawing/2014/main" id="{498D6598-621A-4D0D-BA14-41603D661079}"/>
              </a:ext>
            </a:extLst>
          </p:cNvPr>
          <p:cNvCxnSpPr>
            <a:cxnSpLocks/>
          </p:cNvCxnSpPr>
          <p:nvPr/>
        </p:nvCxnSpPr>
        <p:spPr>
          <a:xfrm>
            <a:off x="1074546" y="2249950"/>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4" name="Straight Connector 93">
            <a:extLst>
              <a:ext uri="{FF2B5EF4-FFF2-40B4-BE49-F238E27FC236}">
                <a16:creationId xmlns:a16="http://schemas.microsoft.com/office/drawing/2014/main" id="{461DC8D1-3CB8-46C1-9AE8-86F40BEC08D4}"/>
              </a:ext>
            </a:extLst>
          </p:cNvPr>
          <p:cNvCxnSpPr>
            <a:cxnSpLocks/>
          </p:cNvCxnSpPr>
          <p:nvPr/>
        </p:nvCxnSpPr>
        <p:spPr>
          <a:xfrm>
            <a:off x="1074546" y="1864021"/>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5" name="Straight Connector 94">
            <a:extLst>
              <a:ext uri="{FF2B5EF4-FFF2-40B4-BE49-F238E27FC236}">
                <a16:creationId xmlns:a16="http://schemas.microsoft.com/office/drawing/2014/main" id="{521A5786-05B5-49EB-9E20-D2C7E91CF046}"/>
              </a:ext>
            </a:extLst>
          </p:cNvPr>
          <p:cNvCxnSpPr>
            <a:cxnSpLocks/>
          </p:cNvCxnSpPr>
          <p:nvPr/>
        </p:nvCxnSpPr>
        <p:spPr>
          <a:xfrm>
            <a:off x="1074546" y="1477100"/>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6" name="Straight Connector 95">
            <a:extLst>
              <a:ext uri="{FF2B5EF4-FFF2-40B4-BE49-F238E27FC236}">
                <a16:creationId xmlns:a16="http://schemas.microsoft.com/office/drawing/2014/main" id="{8D7DB93C-E4ED-4052-B10F-84A29FC94E75}"/>
              </a:ext>
            </a:extLst>
          </p:cNvPr>
          <p:cNvCxnSpPr>
            <a:cxnSpLocks/>
          </p:cNvCxnSpPr>
          <p:nvPr/>
        </p:nvCxnSpPr>
        <p:spPr>
          <a:xfrm>
            <a:off x="1074546" y="3793665"/>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7" name="TextBox 96">
            <a:extLst>
              <a:ext uri="{FF2B5EF4-FFF2-40B4-BE49-F238E27FC236}">
                <a16:creationId xmlns:a16="http://schemas.microsoft.com/office/drawing/2014/main" id="{A2834EEC-1BF1-4915-AA78-8506B9D2BBA3}"/>
              </a:ext>
            </a:extLst>
          </p:cNvPr>
          <p:cNvSpPr txBox="1"/>
          <p:nvPr/>
        </p:nvSpPr>
        <p:spPr>
          <a:xfrm>
            <a:off x="541447" y="4069728"/>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10</a:t>
            </a:r>
          </a:p>
        </p:txBody>
      </p:sp>
      <p:sp>
        <p:nvSpPr>
          <p:cNvPr id="98" name="TextBox 97">
            <a:extLst>
              <a:ext uri="{FF2B5EF4-FFF2-40B4-BE49-F238E27FC236}">
                <a16:creationId xmlns:a16="http://schemas.microsoft.com/office/drawing/2014/main" id="{3CDF0314-A48F-4FDF-9CDC-3DA3DEB191B1}"/>
              </a:ext>
            </a:extLst>
          </p:cNvPr>
          <p:cNvSpPr txBox="1"/>
          <p:nvPr/>
        </p:nvSpPr>
        <p:spPr>
          <a:xfrm>
            <a:off x="1360435" y="6209621"/>
            <a:ext cx="486313" cy="224114"/>
          </a:xfrm>
          <a:prstGeom prst="rect">
            <a:avLst/>
          </a:prstGeom>
          <a:noFill/>
        </p:spPr>
        <p:txBody>
          <a:bodyPr wrap="square" lIns="0" tIns="0" rIns="0" bIns="0" rtlCol="0">
            <a:spAutoFit/>
          </a:bodyPr>
          <a:lstStyle/>
          <a:p>
            <a:pPr marL="0" lvl="1" algn="ctr" defTabSz="951304">
              <a:spcBef>
                <a:spcPts val="1224"/>
              </a:spcBef>
              <a:buSzPct val="90000"/>
            </a:pPr>
            <a:r>
              <a:rPr lang="en-US" sz="1428" dirty="0">
                <a:gradFill>
                  <a:gsLst>
                    <a:gs pos="1250">
                      <a:schemeClr val="tx1"/>
                    </a:gs>
                    <a:gs pos="100000">
                      <a:schemeClr val="tx1"/>
                    </a:gs>
                  </a:gsLst>
                  <a:lin ang="5400000" scaled="0"/>
                </a:gradFill>
                <a:cs typeface="Segoe UI Semilight" panose="020B0402040204020203" pitchFamily="34" charset="0"/>
              </a:rPr>
              <a:t>72</a:t>
            </a:r>
          </a:p>
        </p:txBody>
      </p:sp>
      <p:sp>
        <p:nvSpPr>
          <p:cNvPr id="99" name="TextBox 98">
            <a:extLst>
              <a:ext uri="{FF2B5EF4-FFF2-40B4-BE49-F238E27FC236}">
                <a16:creationId xmlns:a16="http://schemas.microsoft.com/office/drawing/2014/main" id="{28428A17-11B9-4EBA-BAD2-AF18000DBD74}"/>
              </a:ext>
            </a:extLst>
          </p:cNvPr>
          <p:cNvSpPr txBox="1"/>
          <p:nvPr/>
        </p:nvSpPr>
        <p:spPr>
          <a:xfrm>
            <a:off x="2137869" y="6209621"/>
            <a:ext cx="486313" cy="224114"/>
          </a:xfrm>
          <a:prstGeom prst="rect">
            <a:avLst/>
          </a:prstGeom>
          <a:noFill/>
        </p:spPr>
        <p:txBody>
          <a:bodyPr wrap="square" lIns="0" tIns="0" rIns="0" bIns="0" rtlCol="0">
            <a:spAutoFit/>
          </a:bodyPr>
          <a:lstStyle/>
          <a:p>
            <a:pPr marL="0" lvl="1" algn="ctr" defTabSz="951304">
              <a:spcBef>
                <a:spcPts val="1224"/>
              </a:spcBef>
              <a:buSzPct val="90000"/>
            </a:pPr>
            <a:r>
              <a:rPr lang="en-US" sz="1428" dirty="0">
                <a:gradFill>
                  <a:gsLst>
                    <a:gs pos="1250">
                      <a:schemeClr val="tx1"/>
                    </a:gs>
                    <a:gs pos="100000">
                      <a:schemeClr val="tx1"/>
                    </a:gs>
                  </a:gsLst>
                  <a:lin ang="5400000" scaled="0"/>
                </a:gradFill>
                <a:cs typeface="Segoe UI Semilight" panose="020B0402040204020203" pitchFamily="34" charset="0"/>
              </a:rPr>
              <a:t>192</a:t>
            </a:r>
          </a:p>
        </p:txBody>
      </p:sp>
      <p:sp>
        <p:nvSpPr>
          <p:cNvPr id="100" name="TextBox 99">
            <a:extLst>
              <a:ext uri="{FF2B5EF4-FFF2-40B4-BE49-F238E27FC236}">
                <a16:creationId xmlns:a16="http://schemas.microsoft.com/office/drawing/2014/main" id="{945567F7-E146-4100-9846-C907C35D9EEB}"/>
              </a:ext>
            </a:extLst>
          </p:cNvPr>
          <p:cNvSpPr txBox="1"/>
          <p:nvPr/>
        </p:nvSpPr>
        <p:spPr>
          <a:xfrm>
            <a:off x="3318451" y="6209621"/>
            <a:ext cx="486313" cy="224114"/>
          </a:xfrm>
          <a:prstGeom prst="rect">
            <a:avLst/>
          </a:prstGeom>
          <a:noFill/>
        </p:spPr>
        <p:txBody>
          <a:bodyPr wrap="square" lIns="0" tIns="0" rIns="0" bIns="0" rtlCol="0">
            <a:spAutoFit/>
          </a:bodyPr>
          <a:lstStyle/>
          <a:p>
            <a:pPr marL="0" lvl="1" algn="ct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384</a:t>
            </a:r>
          </a:p>
        </p:txBody>
      </p:sp>
      <p:sp>
        <p:nvSpPr>
          <p:cNvPr id="101" name="TextBox 100">
            <a:extLst>
              <a:ext uri="{FF2B5EF4-FFF2-40B4-BE49-F238E27FC236}">
                <a16:creationId xmlns:a16="http://schemas.microsoft.com/office/drawing/2014/main" id="{DAC1A95A-79A8-42E8-9114-0143A8B5A66D}"/>
              </a:ext>
            </a:extLst>
          </p:cNvPr>
          <p:cNvSpPr txBox="1"/>
          <p:nvPr/>
        </p:nvSpPr>
        <p:spPr>
          <a:xfrm>
            <a:off x="4611251" y="6209621"/>
            <a:ext cx="486313" cy="224114"/>
          </a:xfrm>
          <a:prstGeom prst="rect">
            <a:avLst/>
          </a:prstGeom>
          <a:noFill/>
        </p:spPr>
        <p:txBody>
          <a:bodyPr wrap="square" lIns="0" tIns="0" rIns="0" bIns="0" rtlCol="0">
            <a:spAutoFit/>
          </a:bodyPr>
          <a:lstStyle/>
          <a:p>
            <a:pPr marL="0" lvl="1" algn="ct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576</a:t>
            </a:r>
          </a:p>
        </p:txBody>
      </p:sp>
      <p:sp>
        <p:nvSpPr>
          <p:cNvPr id="102" name="TextBox 101">
            <a:extLst>
              <a:ext uri="{FF2B5EF4-FFF2-40B4-BE49-F238E27FC236}">
                <a16:creationId xmlns:a16="http://schemas.microsoft.com/office/drawing/2014/main" id="{7E2114D0-46BB-40C4-8C4F-A37602100161}"/>
              </a:ext>
            </a:extLst>
          </p:cNvPr>
          <p:cNvSpPr txBox="1"/>
          <p:nvPr/>
        </p:nvSpPr>
        <p:spPr>
          <a:xfrm>
            <a:off x="7078543" y="6209621"/>
            <a:ext cx="486313" cy="224114"/>
          </a:xfrm>
          <a:prstGeom prst="rect">
            <a:avLst/>
          </a:prstGeom>
          <a:noFill/>
        </p:spPr>
        <p:txBody>
          <a:bodyPr wrap="square" lIns="0" tIns="0" rIns="0" bIns="0" rtlCol="0">
            <a:spAutoFit/>
          </a:bodyPr>
          <a:lstStyle/>
          <a:p>
            <a:pPr marL="0" lvl="1" algn="ct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960</a:t>
            </a:r>
          </a:p>
        </p:txBody>
      </p:sp>
      <p:sp>
        <p:nvSpPr>
          <p:cNvPr id="104" name="TextBox 103">
            <a:extLst>
              <a:ext uri="{FF2B5EF4-FFF2-40B4-BE49-F238E27FC236}">
                <a16:creationId xmlns:a16="http://schemas.microsoft.com/office/drawing/2014/main" id="{754E1930-71CD-42DB-95E6-CE97ED8240C8}"/>
              </a:ext>
            </a:extLst>
          </p:cNvPr>
          <p:cNvSpPr txBox="1"/>
          <p:nvPr/>
        </p:nvSpPr>
        <p:spPr>
          <a:xfrm>
            <a:off x="1239900" y="5684857"/>
            <a:ext cx="280159" cy="315473"/>
          </a:xfrm>
          <a:prstGeom prst="rect">
            <a:avLst/>
          </a:prstGeom>
          <a:noFill/>
        </p:spPr>
        <p:txBody>
          <a:bodyPr wrap="square" lIns="0" tIns="93260" rIns="0" bIns="93260" rtlCol="0">
            <a:spAutoFit/>
          </a:bodyPr>
          <a:lstStyle/>
          <a:p>
            <a:pPr algn="ctr">
              <a:lnSpc>
                <a:spcPct val="90000"/>
              </a:lnSpc>
              <a:spcAft>
                <a:spcPts val="612"/>
              </a:spcAft>
            </a:pPr>
            <a:r>
              <a:rPr lang="en-US" sz="918" dirty="0">
                <a:gradFill>
                  <a:gsLst>
                    <a:gs pos="2917">
                      <a:schemeClr val="tx1"/>
                    </a:gs>
                    <a:gs pos="30000">
                      <a:schemeClr val="tx1"/>
                    </a:gs>
                  </a:gsLst>
                  <a:lin ang="5400000" scaled="0"/>
                </a:gradFill>
                <a:latin typeface="+mj-lt"/>
              </a:rPr>
              <a:t>S72</a:t>
            </a:r>
            <a:endParaRPr lang="en-US" sz="1071" dirty="0">
              <a:gradFill>
                <a:gsLst>
                  <a:gs pos="2917">
                    <a:schemeClr val="tx1"/>
                  </a:gs>
                  <a:gs pos="30000">
                    <a:schemeClr val="tx1"/>
                  </a:gs>
                </a:gsLst>
                <a:lin ang="5400000" scaled="0"/>
              </a:gradFill>
              <a:latin typeface="+mj-lt"/>
            </a:endParaRPr>
          </a:p>
        </p:txBody>
      </p:sp>
      <p:sp>
        <p:nvSpPr>
          <p:cNvPr id="2" name="Title 1">
            <a:extLst>
              <a:ext uri="{FF2B5EF4-FFF2-40B4-BE49-F238E27FC236}">
                <a16:creationId xmlns:a16="http://schemas.microsoft.com/office/drawing/2014/main" id="{9C037BBB-3E45-47E5-AA18-5EEC1CEAD9ED}"/>
              </a:ext>
            </a:extLst>
          </p:cNvPr>
          <p:cNvSpPr>
            <a:spLocks noGrp="1"/>
          </p:cNvSpPr>
          <p:nvPr>
            <p:ph type="title"/>
          </p:nvPr>
        </p:nvSpPr>
        <p:spPr/>
        <p:txBody>
          <a:bodyPr/>
          <a:lstStyle/>
          <a:p>
            <a:r>
              <a:rPr lang="en-US" dirty="0"/>
              <a:t>Purpose-built infrastructure for SAP HANA</a:t>
            </a:r>
          </a:p>
        </p:txBody>
      </p:sp>
      <p:sp>
        <p:nvSpPr>
          <p:cNvPr id="32" name="TextBox 31">
            <a:extLst>
              <a:ext uri="{FF2B5EF4-FFF2-40B4-BE49-F238E27FC236}">
                <a16:creationId xmlns:a16="http://schemas.microsoft.com/office/drawing/2014/main" id="{0669D931-2876-471C-BCAB-8C551B9F8E39}"/>
              </a:ext>
            </a:extLst>
          </p:cNvPr>
          <p:cNvSpPr txBox="1"/>
          <p:nvPr/>
        </p:nvSpPr>
        <p:spPr>
          <a:xfrm>
            <a:off x="8256569" y="1518147"/>
            <a:ext cx="3845370" cy="3641151"/>
          </a:xfrm>
          <a:prstGeom prst="rect">
            <a:avLst/>
          </a:prstGeom>
          <a:noFill/>
        </p:spPr>
        <p:txBody>
          <a:bodyPr wrap="square" lIns="186521" tIns="149217" rIns="186521" bIns="149217" rtlCol="0">
            <a:spAutoFit/>
          </a:bodyPr>
          <a:lstStyle/>
          <a:p>
            <a:pPr marL="0" lvl="1" defTabSz="951304">
              <a:spcBef>
                <a:spcPts val="1224"/>
              </a:spcBef>
              <a:buSzPct val="90000"/>
            </a:pPr>
            <a: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SAP HANA TDI configuration</a:t>
            </a:r>
          </a:p>
          <a:p>
            <a:pPr marL="0" lvl="1" defTabSz="951304">
              <a:spcBef>
                <a:spcPts val="1224"/>
              </a:spcBef>
              <a:buSzPct val="90000"/>
            </a:pPr>
            <a: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Intel® Xeon® processor E7-8890 v4</a:t>
            </a:r>
          </a:p>
          <a:p>
            <a:pPr marL="0" lvl="1" defTabSz="951304">
              <a:spcBef>
                <a:spcPts val="1224"/>
              </a:spcBef>
              <a:buSzPct val="90000"/>
            </a:pPr>
            <a: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Persistent NFS storage</a:t>
            </a:r>
          </a:p>
          <a:p>
            <a:pPr marL="0" lvl="1" defTabSz="951304">
              <a:spcBef>
                <a:spcPts val="1224"/>
              </a:spcBef>
              <a:buSzPct val="90000"/>
            </a:pPr>
            <a: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Scale-up to 24TB and scale-out to 60TB</a:t>
            </a:r>
          </a:p>
          <a:p>
            <a:pPr marL="0" lvl="1" defTabSz="951304">
              <a:spcBef>
                <a:spcPts val="1224"/>
              </a:spcBef>
              <a:buSzPct val="90000"/>
            </a:pPr>
            <a: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Built-in online backup in seconds</a:t>
            </a:r>
            <a:b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with snapshots</a:t>
            </a:r>
          </a:p>
          <a:p>
            <a:pPr marL="0" lvl="1" defTabSz="951304">
              <a:spcBef>
                <a:spcPts val="1224"/>
              </a:spcBef>
              <a:buSzPct val="90000"/>
            </a:pPr>
            <a: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Available in 8 regions in US, EU, AU,</a:t>
            </a:r>
            <a:b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and JP</a:t>
            </a:r>
          </a:p>
          <a:p>
            <a:pPr marL="0" lvl="1" defTabSz="951304">
              <a:spcBef>
                <a:spcPts val="1224"/>
              </a:spcBef>
              <a:buSzPct val="90000"/>
            </a:pPr>
            <a: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TDIv5 SKUs allow lower price/TB scaling</a:t>
            </a:r>
          </a:p>
          <a:p>
            <a:pPr marL="0" lvl="1" defTabSz="951304">
              <a:spcBef>
                <a:spcPts val="1224"/>
              </a:spcBef>
              <a:buSzPct val="90000"/>
            </a:pPr>
            <a:r>
              <a:rPr lang="en-US" sz="1428"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99.99% SLA for HA Pair</a:t>
            </a:r>
          </a:p>
        </p:txBody>
      </p:sp>
      <p:sp>
        <p:nvSpPr>
          <p:cNvPr id="20" name="Rectangle 19">
            <a:extLst>
              <a:ext uri="{FF2B5EF4-FFF2-40B4-BE49-F238E27FC236}">
                <a16:creationId xmlns:a16="http://schemas.microsoft.com/office/drawing/2014/main" id="{F9EB9F88-7FE6-4E1F-BA16-FCBCEB1E341C}"/>
              </a:ext>
            </a:extLst>
          </p:cNvPr>
          <p:cNvSpPr/>
          <p:nvPr/>
        </p:nvSpPr>
        <p:spPr bwMode="auto">
          <a:xfrm>
            <a:off x="1264054" y="1458165"/>
            <a:ext cx="2765352" cy="10357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EB941E72-5DF6-4818-A9B3-C2239E8F8C82}"/>
              </a:ext>
            </a:extLst>
          </p:cNvPr>
          <p:cNvSpPr/>
          <p:nvPr/>
        </p:nvSpPr>
        <p:spPr bwMode="auto">
          <a:xfrm>
            <a:off x="1323035" y="1857709"/>
            <a:ext cx="235423" cy="233151"/>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cs typeface="Segoe UI" pitchFamily="34" charset="0"/>
            </a:endParaRPr>
          </a:p>
        </p:txBody>
      </p:sp>
      <p:sp>
        <p:nvSpPr>
          <p:cNvPr id="265" name="Rectangle 264">
            <a:extLst>
              <a:ext uri="{FF2B5EF4-FFF2-40B4-BE49-F238E27FC236}">
                <a16:creationId xmlns:a16="http://schemas.microsoft.com/office/drawing/2014/main" id="{B7D0FBD7-C344-4E89-8B5C-5618CD8A80E0}"/>
              </a:ext>
            </a:extLst>
          </p:cNvPr>
          <p:cNvSpPr/>
          <p:nvPr/>
        </p:nvSpPr>
        <p:spPr bwMode="auto">
          <a:xfrm>
            <a:off x="1323035" y="1559606"/>
            <a:ext cx="235423" cy="233151"/>
          </a:xfrm>
          <a:prstGeom prst="rect">
            <a:avLst/>
          </a:prstGeom>
          <a:solidFill>
            <a:schemeClr val="tx2"/>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cs typeface="Segoe UI" pitchFamily="34" charset="0"/>
            </a:endParaRPr>
          </a:p>
        </p:txBody>
      </p:sp>
      <p:sp>
        <p:nvSpPr>
          <p:cNvPr id="266" name="TextBox 265">
            <a:extLst>
              <a:ext uri="{FF2B5EF4-FFF2-40B4-BE49-F238E27FC236}">
                <a16:creationId xmlns:a16="http://schemas.microsoft.com/office/drawing/2014/main" id="{95428EE8-4CED-423E-AC6C-2926ED0A1C5E}"/>
              </a:ext>
            </a:extLst>
          </p:cNvPr>
          <p:cNvSpPr txBox="1"/>
          <p:nvPr/>
        </p:nvSpPr>
        <p:spPr>
          <a:xfrm>
            <a:off x="1663930" y="1566315"/>
            <a:ext cx="486313" cy="224114"/>
          </a:xfrm>
          <a:prstGeom prst="rect">
            <a:avLst/>
          </a:prstGeom>
          <a:noFill/>
        </p:spPr>
        <p:txBody>
          <a:bodyPr wrap="square" lIns="0" tIns="0" rIns="0" bIns="0" rtlCol="0">
            <a:spAutoFit/>
          </a:bodyPr>
          <a:lstStyle/>
          <a:p>
            <a:pPr marL="0" lvl="1"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OLAP</a:t>
            </a:r>
          </a:p>
        </p:txBody>
      </p:sp>
      <p:sp>
        <p:nvSpPr>
          <p:cNvPr id="267" name="TextBox 266">
            <a:extLst>
              <a:ext uri="{FF2B5EF4-FFF2-40B4-BE49-F238E27FC236}">
                <a16:creationId xmlns:a16="http://schemas.microsoft.com/office/drawing/2014/main" id="{C042A4E2-39FA-466A-BB9A-1466F72202D6}"/>
              </a:ext>
            </a:extLst>
          </p:cNvPr>
          <p:cNvSpPr txBox="1"/>
          <p:nvPr/>
        </p:nvSpPr>
        <p:spPr>
          <a:xfrm>
            <a:off x="1663929" y="1864418"/>
            <a:ext cx="2246923" cy="224114"/>
          </a:xfrm>
          <a:prstGeom prst="rect">
            <a:avLst/>
          </a:prstGeom>
          <a:noFill/>
        </p:spPr>
        <p:txBody>
          <a:bodyPr wrap="square" lIns="0" tIns="0" rIns="0" bIns="0" rtlCol="0">
            <a:spAutoFit/>
          </a:bodyPr>
          <a:lstStyle/>
          <a:p>
            <a:pPr marL="0" lvl="1"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OLTP</a:t>
            </a:r>
          </a:p>
        </p:txBody>
      </p:sp>
      <p:grpSp>
        <p:nvGrpSpPr>
          <p:cNvPr id="13" name="Group 12">
            <a:extLst>
              <a:ext uri="{FF2B5EF4-FFF2-40B4-BE49-F238E27FC236}">
                <a16:creationId xmlns:a16="http://schemas.microsoft.com/office/drawing/2014/main" id="{3473D371-738C-4092-BB58-CFF2E7624679}"/>
              </a:ext>
            </a:extLst>
          </p:cNvPr>
          <p:cNvGrpSpPr/>
          <p:nvPr/>
        </p:nvGrpSpPr>
        <p:grpSpPr>
          <a:xfrm>
            <a:off x="1323035" y="2151736"/>
            <a:ext cx="2587817" cy="233151"/>
            <a:chOff x="1296347" y="2109737"/>
            <a:chExt cx="2537306" cy="228600"/>
          </a:xfrm>
        </p:grpSpPr>
        <p:sp>
          <p:nvSpPr>
            <p:cNvPr id="67" name="Rectangle 66">
              <a:extLst>
                <a:ext uri="{FF2B5EF4-FFF2-40B4-BE49-F238E27FC236}">
                  <a16:creationId xmlns:a16="http://schemas.microsoft.com/office/drawing/2014/main" id="{93C06271-2F3F-4C4B-9958-B4AAD1974A8D}"/>
                </a:ext>
              </a:extLst>
            </p:cNvPr>
            <p:cNvSpPr/>
            <p:nvPr/>
          </p:nvSpPr>
          <p:spPr bwMode="auto">
            <a:xfrm>
              <a:off x="1296347" y="2109737"/>
              <a:ext cx="230828" cy="228600"/>
            </a:xfrm>
            <a:prstGeom prst="rect">
              <a:avLst/>
            </a:prstGeom>
            <a:solidFill>
              <a:schemeClr val="accent3"/>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cs typeface="Segoe UI" pitchFamily="34" charset="0"/>
              </a:endParaRPr>
            </a:p>
          </p:txBody>
        </p:sp>
        <p:sp>
          <p:nvSpPr>
            <p:cNvPr id="68" name="TextBox 67">
              <a:extLst>
                <a:ext uri="{FF2B5EF4-FFF2-40B4-BE49-F238E27FC236}">
                  <a16:creationId xmlns:a16="http://schemas.microsoft.com/office/drawing/2014/main" id="{5288AB51-911E-4428-BBEC-497B2654BBCB}"/>
                </a:ext>
              </a:extLst>
            </p:cNvPr>
            <p:cNvSpPr txBox="1"/>
            <p:nvPr/>
          </p:nvSpPr>
          <p:spPr>
            <a:xfrm>
              <a:off x="1630587" y="2116315"/>
              <a:ext cx="2203066" cy="219740"/>
            </a:xfrm>
            <a:prstGeom prst="rect">
              <a:avLst/>
            </a:prstGeom>
            <a:noFill/>
          </p:spPr>
          <p:txBody>
            <a:bodyPr wrap="square" lIns="0" tIns="0" rIns="0" bIns="0" rtlCol="0">
              <a:spAutoFit/>
            </a:bodyPr>
            <a:lstStyle/>
            <a:p>
              <a:pPr marL="0" lvl="1"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OLTP TDIv5</a:t>
              </a:r>
            </a:p>
          </p:txBody>
        </p:sp>
      </p:grpSp>
      <p:sp>
        <p:nvSpPr>
          <p:cNvPr id="121" name="TextBox 120">
            <a:extLst>
              <a:ext uri="{FF2B5EF4-FFF2-40B4-BE49-F238E27FC236}">
                <a16:creationId xmlns:a16="http://schemas.microsoft.com/office/drawing/2014/main" id="{7DE6EE6F-1971-4DC2-9429-858F84ACD492}"/>
              </a:ext>
            </a:extLst>
          </p:cNvPr>
          <p:cNvSpPr txBox="1"/>
          <p:nvPr/>
        </p:nvSpPr>
        <p:spPr>
          <a:xfrm>
            <a:off x="5827743" y="6209621"/>
            <a:ext cx="486313" cy="224114"/>
          </a:xfrm>
          <a:prstGeom prst="rect">
            <a:avLst/>
          </a:prstGeom>
          <a:noFill/>
        </p:spPr>
        <p:txBody>
          <a:bodyPr wrap="square" lIns="0" tIns="0" rIns="0" bIns="0" rtlCol="0">
            <a:spAutoFit/>
          </a:bodyPr>
          <a:lstStyle/>
          <a:p>
            <a:pPr marL="0" lvl="1" algn="ct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768</a:t>
            </a:r>
          </a:p>
        </p:txBody>
      </p:sp>
      <p:cxnSp>
        <p:nvCxnSpPr>
          <p:cNvPr id="76" name="Straight Connector 75">
            <a:extLst>
              <a:ext uri="{FF2B5EF4-FFF2-40B4-BE49-F238E27FC236}">
                <a16:creationId xmlns:a16="http://schemas.microsoft.com/office/drawing/2014/main" id="{FAA93948-D8DF-4DBA-A3A4-B1239A46F91B}"/>
              </a:ext>
            </a:extLst>
          </p:cNvPr>
          <p:cNvCxnSpPr/>
          <p:nvPr/>
        </p:nvCxnSpPr>
        <p:spPr>
          <a:xfrm>
            <a:off x="1160364" y="6098506"/>
            <a:ext cx="0" cy="77563"/>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7" name="Straight Connector 76">
            <a:extLst>
              <a:ext uri="{FF2B5EF4-FFF2-40B4-BE49-F238E27FC236}">
                <a16:creationId xmlns:a16="http://schemas.microsoft.com/office/drawing/2014/main" id="{2F393AA1-C8A4-4EBF-AC8A-75EE8A600343}"/>
              </a:ext>
            </a:extLst>
          </p:cNvPr>
          <p:cNvCxnSpPr/>
          <p:nvPr/>
        </p:nvCxnSpPr>
        <p:spPr>
          <a:xfrm>
            <a:off x="1603591" y="6098506"/>
            <a:ext cx="0" cy="77563"/>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8" name="Straight Connector 77">
            <a:extLst>
              <a:ext uri="{FF2B5EF4-FFF2-40B4-BE49-F238E27FC236}">
                <a16:creationId xmlns:a16="http://schemas.microsoft.com/office/drawing/2014/main" id="{CC50D91F-5D7D-4545-B99D-EECF666E50F7}"/>
              </a:ext>
            </a:extLst>
          </p:cNvPr>
          <p:cNvCxnSpPr/>
          <p:nvPr/>
        </p:nvCxnSpPr>
        <p:spPr>
          <a:xfrm>
            <a:off x="2381025" y="6098506"/>
            <a:ext cx="0" cy="77563"/>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9" name="Straight Connector 78">
            <a:extLst>
              <a:ext uri="{FF2B5EF4-FFF2-40B4-BE49-F238E27FC236}">
                <a16:creationId xmlns:a16="http://schemas.microsoft.com/office/drawing/2014/main" id="{58418A46-2378-4DCE-AC3C-AABB3F3B1EC0}"/>
              </a:ext>
            </a:extLst>
          </p:cNvPr>
          <p:cNvCxnSpPr/>
          <p:nvPr/>
        </p:nvCxnSpPr>
        <p:spPr>
          <a:xfrm>
            <a:off x="3561608" y="6098506"/>
            <a:ext cx="0" cy="77563"/>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0" name="Straight Connector 79">
            <a:extLst>
              <a:ext uri="{FF2B5EF4-FFF2-40B4-BE49-F238E27FC236}">
                <a16:creationId xmlns:a16="http://schemas.microsoft.com/office/drawing/2014/main" id="{4673B190-9D30-4AB2-9726-2E655511C274}"/>
              </a:ext>
            </a:extLst>
          </p:cNvPr>
          <p:cNvCxnSpPr/>
          <p:nvPr/>
        </p:nvCxnSpPr>
        <p:spPr>
          <a:xfrm>
            <a:off x="4854408" y="6098506"/>
            <a:ext cx="0" cy="77563"/>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1" name="Straight Connector 80">
            <a:extLst>
              <a:ext uri="{FF2B5EF4-FFF2-40B4-BE49-F238E27FC236}">
                <a16:creationId xmlns:a16="http://schemas.microsoft.com/office/drawing/2014/main" id="{89A68812-520A-4D9C-A538-BD647EB3F1C7}"/>
              </a:ext>
            </a:extLst>
          </p:cNvPr>
          <p:cNvCxnSpPr/>
          <p:nvPr/>
        </p:nvCxnSpPr>
        <p:spPr>
          <a:xfrm>
            <a:off x="7321699" y="6098506"/>
            <a:ext cx="0" cy="77563"/>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2" name="Straight Connector 121">
            <a:extLst>
              <a:ext uri="{FF2B5EF4-FFF2-40B4-BE49-F238E27FC236}">
                <a16:creationId xmlns:a16="http://schemas.microsoft.com/office/drawing/2014/main" id="{A3A566B1-F4FB-446C-9EF3-0294D4E3EC2B}"/>
              </a:ext>
            </a:extLst>
          </p:cNvPr>
          <p:cNvCxnSpPr/>
          <p:nvPr/>
        </p:nvCxnSpPr>
        <p:spPr>
          <a:xfrm>
            <a:off x="6070898" y="6098506"/>
            <a:ext cx="0" cy="77563"/>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4" name="TextBox 133">
            <a:extLst>
              <a:ext uri="{FF2B5EF4-FFF2-40B4-BE49-F238E27FC236}">
                <a16:creationId xmlns:a16="http://schemas.microsoft.com/office/drawing/2014/main" id="{BFCDE79D-D3F7-45E5-AAEA-583926FC453D}"/>
              </a:ext>
            </a:extLst>
          </p:cNvPr>
          <p:cNvSpPr txBox="1"/>
          <p:nvPr/>
        </p:nvSpPr>
        <p:spPr>
          <a:xfrm>
            <a:off x="541447" y="1754155"/>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22</a:t>
            </a:r>
          </a:p>
        </p:txBody>
      </p:sp>
      <p:sp>
        <p:nvSpPr>
          <p:cNvPr id="135" name="TextBox 134">
            <a:extLst>
              <a:ext uri="{FF2B5EF4-FFF2-40B4-BE49-F238E27FC236}">
                <a16:creationId xmlns:a16="http://schemas.microsoft.com/office/drawing/2014/main" id="{5EAF6E19-3371-4F4A-B7DB-A225581F9862}"/>
              </a:ext>
            </a:extLst>
          </p:cNvPr>
          <p:cNvSpPr txBox="1"/>
          <p:nvPr/>
        </p:nvSpPr>
        <p:spPr>
          <a:xfrm>
            <a:off x="-1864325" y="2526007"/>
            <a:ext cx="2892085" cy="224114"/>
          </a:xfrm>
          <a:prstGeom prst="rect">
            <a:avLst/>
          </a:prstGeom>
          <a:noFill/>
        </p:spPr>
        <p:txBody>
          <a:bodyPr wrap="square" lIns="0" tIns="0" rIns="0" bIns="0" rtlCol="0">
            <a:spAutoFit/>
          </a:bodyPr>
          <a:lstStyle/>
          <a:p>
            <a:pPr marL="0" lvl="1" algn="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8</a:t>
            </a:r>
          </a:p>
        </p:txBody>
      </p:sp>
      <p:sp>
        <p:nvSpPr>
          <p:cNvPr id="136" name="TextBox 135">
            <a:extLst>
              <a:ext uri="{FF2B5EF4-FFF2-40B4-BE49-F238E27FC236}">
                <a16:creationId xmlns:a16="http://schemas.microsoft.com/office/drawing/2014/main" id="{B1E8FB14-9DA7-4461-9C5A-9E1D1C480684}"/>
              </a:ext>
            </a:extLst>
          </p:cNvPr>
          <p:cNvSpPr txBox="1"/>
          <p:nvPr/>
        </p:nvSpPr>
        <p:spPr>
          <a:xfrm>
            <a:off x="541447" y="4841586"/>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6</a:t>
            </a:r>
          </a:p>
        </p:txBody>
      </p:sp>
      <p:sp>
        <p:nvSpPr>
          <p:cNvPr id="137" name="TextBox 136">
            <a:extLst>
              <a:ext uri="{FF2B5EF4-FFF2-40B4-BE49-F238E27FC236}">
                <a16:creationId xmlns:a16="http://schemas.microsoft.com/office/drawing/2014/main" id="{76F38C78-6CB1-4D0C-B2A7-D15E59304A60}"/>
              </a:ext>
            </a:extLst>
          </p:cNvPr>
          <p:cNvSpPr txBox="1"/>
          <p:nvPr/>
        </p:nvSpPr>
        <p:spPr>
          <a:xfrm>
            <a:off x="541447" y="5227515"/>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4</a:t>
            </a:r>
          </a:p>
        </p:txBody>
      </p:sp>
      <p:sp>
        <p:nvSpPr>
          <p:cNvPr id="138" name="TextBox 137">
            <a:extLst>
              <a:ext uri="{FF2B5EF4-FFF2-40B4-BE49-F238E27FC236}">
                <a16:creationId xmlns:a16="http://schemas.microsoft.com/office/drawing/2014/main" id="{9871C8D5-8BDE-466A-9A42-9586D5DE09A8}"/>
              </a:ext>
            </a:extLst>
          </p:cNvPr>
          <p:cNvSpPr txBox="1"/>
          <p:nvPr/>
        </p:nvSpPr>
        <p:spPr>
          <a:xfrm>
            <a:off x="541447" y="5613444"/>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2</a:t>
            </a:r>
          </a:p>
        </p:txBody>
      </p:sp>
      <p:sp>
        <p:nvSpPr>
          <p:cNvPr id="139" name="TextBox 138">
            <a:extLst>
              <a:ext uri="{FF2B5EF4-FFF2-40B4-BE49-F238E27FC236}">
                <a16:creationId xmlns:a16="http://schemas.microsoft.com/office/drawing/2014/main" id="{98E8CE6F-F959-4B25-83D7-DE7AB1F56C1E}"/>
              </a:ext>
            </a:extLst>
          </p:cNvPr>
          <p:cNvSpPr txBox="1"/>
          <p:nvPr/>
        </p:nvSpPr>
        <p:spPr>
          <a:xfrm>
            <a:off x="541447" y="5999367"/>
            <a:ext cx="486313" cy="224114"/>
          </a:xfrm>
          <a:prstGeom prst="rect">
            <a:avLst/>
          </a:prstGeom>
          <a:noFill/>
        </p:spPr>
        <p:txBody>
          <a:bodyPr wrap="square" lIns="0" tIns="0" rIns="0" bIns="0" rtlCol="0">
            <a:spAutoFit/>
          </a:bodyPr>
          <a:lstStyle/>
          <a:p>
            <a:pPr marL="0" lvl="1" algn="r" defTabSz="951304">
              <a:spcBef>
                <a:spcPts val="1224"/>
              </a:spcBef>
              <a:buSzPct val="90000"/>
            </a:pPr>
            <a:r>
              <a:rPr lang="en-US" sz="1428"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0</a:t>
            </a:r>
          </a:p>
        </p:txBody>
      </p:sp>
      <p:cxnSp>
        <p:nvCxnSpPr>
          <p:cNvPr id="140" name="Straight Connector 139">
            <a:extLst>
              <a:ext uri="{FF2B5EF4-FFF2-40B4-BE49-F238E27FC236}">
                <a16:creationId xmlns:a16="http://schemas.microsoft.com/office/drawing/2014/main" id="{81C373C9-9C90-422F-B64E-1849DC22962C}"/>
              </a:ext>
            </a:extLst>
          </p:cNvPr>
          <p:cNvCxnSpPr>
            <a:cxnSpLocks/>
          </p:cNvCxnSpPr>
          <p:nvPr/>
        </p:nvCxnSpPr>
        <p:spPr>
          <a:xfrm>
            <a:off x="1074546" y="4169987"/>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1" name="Straight Connector 140">
            <a:extLst>
              <a:ext uri="{FF2B5EF4-FFF2-40B4-BE49-F238E27FC236}">
                <a16:creationId xmlns:a16="http://schemas.microsoft.com/office/drawing/2014/main" id="{7A42CAD4-5C6D-4D4C-BCAD-BFECC85A1C93}"/>
              </a:ext>
            </a:extLst>
          </p:cNvPr>
          <p:cNvCxnSpPr>
            <a:cxnSpLocks/>
          </p:cNvCxnSpPr>
          <p:nvPr/>
        </p:nvCxnSpPr>
        <p:spPr>
          <a:xfrm>
            <a:off x="1074546" y="4565523"/>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2" name="Straight Connector 141">
            <a:extLst>
              <a:ext uri="{FF2B5EF4-FFF2-40B4-BE49-F238E27FC236}">
                <a16:creationId xmlns:a16="http://schemas.microsoft.com/office/drawing/2014/main" id="{B5DA5392-A5ED-49FA-95FF-D007C67F9C33}"/>
              </a:ext>
            </a:extLst>
          </p:cNvPr>
          <p:cNvCxnSpPr>
            <a:cxnSpLocks/>
          </p:cNvCxnSpPr>
          <p:nvPr/>
        </p:nvCxnSpPr>
        <p:spPr>
          <a:xfrm>
            <a:off x="1074546" y="4946123"/>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3" name="Straight Connector 142">
            <a:extLst>
              <a:ext uri="{FF2B5EF4-FFF2-40B4-BE49-F238E27FC236}">
                <a16:creationId xmlns:a16="http://schemas.microsoft.com/office/drawing/2014/main" id="{8B1C43F5-BD0B-40A6-A211-9316491AFF62}"/>
              </a:ext>
            </a:extLst>
          </p:cNvPr>
          <p:cNvCxnSpPr>
            <a:cxnSpLocks/>
          </p:cNvCxnSpPr>
          <p:nvPr/>
        </p:nvCxnSpPr>
        <p:spPr>
          <a:xfrm>
            <a:off x="1074546" y="5327541"/>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4" name="Straight Connector 143">
            <a:extLst>
              <a:ext uri="{FF2B5EF4-FFF2-40B4-BE49-F238E27FC236}">
                <a16:creationId xmlns:a16="http://schemas.microsoft.com/office/drawing/2014/main" id="{0630A6F3-7B2F-46BC-9D66-63DFB5036FDD}"/>
              </a:ext>
            </a:extLst>
          </p:cNvPr>
          <p:cNvCxnSpPr>
            <a:cxnSpLocks/>
          </p:cNvCxnSpPr>
          <p:nvPr/>
        </p:nvCxnSpPr>
        <p:spPr>
          <a:xfrm>
            <a:off x="1074546" y="5735691"/>
            <a:ext cx="74608" cy="0"/>
          </a:xfrm>
          <a:prstGeom prst="lin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ectangle 104">
            <a:extLst>
              <a:ext uri="{FF2B5EF4-FFF2-40B4-BE49-F238E27FC236}">
                <a16:creationId xmlns:a16="http://schemas.microsoft.com/office/drawing/2014/main" id="{8022A822-BD5E-4E2C-A097-1E3D43B4A38A}"/>
              </a:ext>
            </a:extLst>
          </p:cNvPr>
          <p:cNvSpPr/>
          <p:nvPr/>
        </p:nvSpPr>
        <p:spPr bwMode="auto">
          <a:xfrm>
            <a:off x="1293713" y="5920060"/>
            <a:ext cx="186568" cy="179548"/>
          </a:xfrm>
          <a:prstGeom prst="rect">
            <a:avLst/>
          </a:prstGeom>
          <a:solidFill>
            <a:schemeClr val="tx2"/>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j-lt"/>
              <a:cs typeface="Segoe UI" pitchFamily="34" charset="0"/>
            </a:endParaRPr>
          </a:p>
        </p:txBody>
      </p:sp>
      <p:sp>
        <p:nvSpPr>
          <p:cNvPr id="174" name="Rectangle 173">
            <a:extLst>
              <a:ext uri="{FF2B5EF4-FFF2-40B4-BE49-F238E27FC236}">
                <a16:creationId xmlns:a16="http://schemas.microsoft.com/office/drawing/2014/main" id="{3D9FF59A-6F2E-4291-8D6A-43B4D6315528}"/>
              </a:ext>
            </a:extLst>
          </p:cNvPr>
          <p:cNvSpPr/>
          <p:nvPr/>
        </p:nvSpPr>
        <p:spPr bwMode="auto">
          <a:xfrm>
            <a:off x="1514828" y="5776274"/>
            <a:ext cx="186568" cy="323334"/>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j-lt"/>
              <a:cs typeface="Segoe UI" pitchFamily="34" charset="0"/>
            </a:endParaRPr>
          </a:p>
        </p:txBody>
      </p:sp>
      <p:sp>
        <p:nvSpPr>
          <p:cNvPr id="175" name="Rectangle 174">
            <a:extLst>
              <a:ext uri="{FF2B5EF4-FFF2-40B4-BE49-F238E27FC236}">
                <a16:creationId xmlns:a16="http://schemas.microsoft.com/office/drawing/2014/main" id="{1105DADA-1ECF-4467-A77B-63629D3A3FF6}"/>
              </a:ext>
            </a:extLst>
          </p:cNvPr>
          <p:cNvSpPr/>
          <p:nvPr/>
        </p:nvSpPr>
        <p:spPr bwMode="auto">
          <a:xfrm>
            <a:off x="1735943" y="5920060"/>
            <a:ext cx="186568" cy="179548"/>
          </a:xfrm>
          <a:prstGeom prst="rect">
            <a:avLst/>
          </a:prstGeom>
          <a:solidFill>
            <a:schemeClr val="tx2"/>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j-lt"/>
              <a:cs typeface="Segoe UI" pitchFamily="34" charset="0"/>
            </a:endParaRPr>
          </a:p>
        </p:txBody>
      </p:sp>
      <p:sp>
        <p:nvSpPr>
          <p:cNvPr id="178" name="Rectangle 177">
            <a:extLst>
              <a:ext uri="{FF2B5EF4-FFF2-40B4-BE49-F238E27FC236}">
                <a16:creationId xmlns:a16="http://schemas.microsoft.com/office/drawing/2014/main" id="{A504B9D0-3D49-40FE-A0C5-9D57F1C9866B}"/>
              </a:ext>
            </a:extLst>
          </p:cNvPr>
          <p:cNvSpPr/>
          <p:nvPr/>
        </p:nvSpPr>
        <p:spPr bwMode="auto">
          <a:xfrm>
            <a:off x="2070404" y="5627973"/>
            <a:ext cx="186568" cy="471635"/>
          </a:xfrm>
          <a:prstGeom prst="rect">
            <a:avLst/>
          </a:prstGeom>
          <a:solidFill>
            <a:schemeClr val="tx2"/>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j-lt"/>
              <a:cs typeface="Segoe UI" pitchFamily="34" charset="0"/>
            </a:endParaRPr>
          </a:p>
        </p:txBody>
      </p:sp>
      <p:sp>
        <p:nvSpPr>
          <p:cNvPr id="179" name="Rectangle 178">
            <a:extLst>
              <a:ext uri="{FF2B5EF4-FFF2-40B4-BE49-F238E27FC236}">
                <a16:creationId xmlns:a16="http://schemas.microsoft.com/office/drawing/2014/main" id="{6FE0D05B-EC27-4A03-B109-89EA9EF74DF0}"/>
              </a:ext>
            </a:extLst>
          </p:cNvPr>
          <p:cNvSpPr/>
          <p:nvPr/>
        </p:nvSpPr>
        <p:spPr bwMode="auto">
          <a:xfrm>
            <a:off x="2291519" y="5123755"/>
            <a:ext cx="186568" cy="975854"/>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j-lt"/>
              <a:cs typeface="Segoe UI" pitchFamily="34" charset="0"/>
            </a:endParaRPr>
          </a:p>
        </p:txBody>
      </p:sp>
      <p:sp>
        <p:nvSpPr>
          <p:cNvPr id="183" name="Rectangle 182">
            <a:extLst>
              <a:ext uri="{FF2B5EF4-FFF2-40B4-BE49-F238E27FC236}">
                <a16:creationId xmlns:a16="http://schemas.microsoft.com/office/drawing/2014/main" id="{3A6EECA3-BD6A-4CE6-BF23-30160BFD723E}"/>
              </a:ext>
            </a:extLst>
          </p:cNvPr>
          <p:cNvSpPr/>
          <p:nvPr/>
        </p:nvSpPr>
        <p:spPr bwMode="auto">
          <a:xfrm>
            <a:off x="3137922" y="5123755"/>
            <a:ext cx="186568" cy="975854"/>
          </a:xfrm>
          <a:prstGeom prst="rect">
            <a:avLst/>
          </a:prstGeom>
          <a:solidFill>
            <a:schemeClr val="tx2"/>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cs typeface="Segoe UI" pitchFamily="34" charset="0"/>
            </a:endParaRPr>
          </a:p>
        </p:txBody>
      </p:sp>
      <p:sp>
        <p:nvSpPr>
          <p:cNvPr id="184" name="Rectangle 183">
            <a:extLst>
              <a:ext uri="{FF2B5EF4-FFF2-40B4-BE49-F238E27FC236}">
                <a16:creationId xmlns:a16="http://schemas.microsoft.com/office/drawing/2014/main" id="{16F4B895-E4A1-4D5B-BE1B-FEC6C6F8C227}"/>
              </a:ext>
            </a:extLst>
          </p:cNvPr>
          <p:cNvSpPr/>
          <p:nvPr/>
        </p:nvSpPr>
        <p:spPr bwMode="auto">
          <a:xfrm>
            <a:off x="3359037" y="4794580"/>
            <a:ext cx="186568" cy="1305029"/>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cs typeface="Segoe UI" pitchFamily="34" charset="0"/>
            </a:endParaRPr>
          </a:p>
        </p:txBody>
      </p:sp>
      <p:sp>
        <p:nvSpPr>
          <p:cNvPr id="185" name="Rectangle 184">
            <a:extLst>
              <a:ext uri="{FF2B5EF4-FFF2-40B4-BE49-F238E27FC236}">
                <a16:creationId xmlns:a16="http://schemas.microsoft.com/office/drawing/2014/main" id="{24914E25-1AAF-472C-9218-5B1C125D0088}"/>
              </a:ext>
            </a:extLst>
          </p:cNvPr>
          <p:cNvSpPr/>
          <p:nvPr/>
        </p:nvSpPr>
        <p:spPr bwMode="auto">
          <a:xfrm>
            <a:off x="3580151" y="4352599"/>
            <a:ext cx="186568" cy="1747010"/>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cs typeface="Segoe UI" pitchFamily="34" charset="0"/>
            </a:endParaRPr>
          </a:p>
        </p:txBody>
      </p:sp>
      <p:sp>
        <p:nvSpPr>
          <p:cNvPr id="188" name="Rectangle 187">
            <a:extLst>
              <a:ext uri="{FF2B5EF4-FFF2-40B4-BE49-F238E27FC236}">
                <a16:creationId xmlns:a16="http://schemas.microsoft.com/office/drawing/2014/main" id="{7CFA5E64-DE71-41B6-8330-231EC530F1AF}"/>
              </a:ext>
            </a:extLst>
          </p:cNvPr>
          <p:cNvSpPr/>
          <p:nvPr/>
        </p:nvSpPr>
        <p:spPr bwMode="auto">
          <a:xfrm>
            <a:off x="4654370" y="3529536"/>
            <a:ext cx="186568" cy="2570073"/>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cs typeface="Segoe UI" pitchFamily="34" charset="0"/>
            </a:endParaRPr>
          </a:p>
        </p:txBody>
      </p:sp>
      <p:sp>
        <p:nvSpPr>
          <p:cNvPr id="190" name="Rectangle 189">
            <a:extLst>
              <a:ext uri="{FF2B5EF4-FFF2-40B4-BE49-F238E27FC236}">
                <a16:creationId xmlns:a16="http://schemas.microsoft.com/office/drawing/2014/main" id="{4C105FCC-1703-4AC1-8F4F-79017BD7EB59}"/>
              </a:ext>
            </a:extLst>
          </p:cNvPr>
          <p:cNvSpPr/>
          <p:nvPr/>
        </p:nvSpPr>
        <p:spPr bwMode="auto">
          <a:xfrm>
            <a:off x="5868436" y="2745745"/>
            <a:ext cx="186568" cy="3353864"/>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cs typeface="Segoe UI" pitchFamily="34" charset="0"/>
            </a:endParaRPr>
          </a:p>
        </p:txBody>
      </p:sp>
      <p:sp>
        <p:nvSpPr>
          <p:cNvPr id="192" name="Rectangle 191">
            <a:extLst>
              <a:ext uri="{FF2B5EF4-FFF2-40B4-BE49-F238E27FC236}">
                <a16:creationId xmlns:a16="http://schemas.microsoft.com/office/drawing/2014/main" id="{350F71BF-4A7B-404A-B6CB-ED8E13FC07BD}"/>
              </a:ext>
            </a:extLst>
          </p:cNvPr>
          <p:cNvSpPr/>
          <p:nvPr/>
        </p:nvSpPr>
        <p:spPr bwMode="auto">
          <a:xfrm>
            <a:off x="7228414" y="1853755"/>
            <a:ext cx="186568" cy="4245854"/>
          </a:xfrm>
          <a:prstGeom prst="rect">
            <a:avLst/>
          </a:prstGeom>
          <a:solidFill>
            <a:schemeClr val="tx1"/>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cs typeface="Segoe UI" pitchFamily="34" charset="0"/>
            </a:endParaRPr>
          </a:p>
        </p:txBody>
      </p:sp>
      <p:sp>
        <p:nvSpPr>
          <p:cNvPr id="74" name="Rectangle 6">
            <a:extLst>
              <a:ext uri="{FF2B5EF4-FFF2-40B4-BE49-F238E27FC236}">
                <a16:creationId xmlns:a16="http://schemas.microsoft.com/office/drawing/2014/main" id="{625F4212-EB0B-4BB5-B886-868D99D95D66}"/>
              </a:ext>
            </a:extLst>
          </p:cNvPr>
          <p:cNvSpPr/>
          <p:nvPr/>
        </p:nvSpPr>
        <p:spPr bwMode="auto">
          <a:xfrm>
            <a:off x="1160364" y="1465288"/>
            <a:ext cx="7123082" cy="4633217"/>
          </a:xfrm>
          <a:custGeom>
            <a:avLst/>
            <a:gdLst>
              <a:gd name="connsiteX0" fmla="*/ 0 w 3241611"/>
              <a:gd name="connsiteY0" fmla="*/ 0 h 3241611"/>
              <a:gd name="connsiteX1" fmla="*/ 3241611 w 3241611"/>
              <a:gd name="connsiteY1" fmla="*/ 0 h 3241611"/>
              <a:gd name="connsiteX2" fmla="*/ 3241611 w 3241611"/>
              <a:gd name="connsiteY2" fmla="*/ 3241611 h 3241611"/>
              <a:gd name="connsiteX3" fmla="*/ 0 w 3241611"/>
              <a:gd name="connsiteY3" fmla="*/ 3241611 h 3241611"/>
              <a:gd name="connsiteX4" fmla="*/ 0 w 3241611"/>
              <a:gd name="connsiteY4" fmla="*/ 0 h 3241611"/>
              <a:gd name="connsiteX0" fmla="*/ 3241611 w 3333051"/>
              <a:gd name="connsiteY0" fmla="*/ 0 h 3241611"/>
              <a:gd name="connsiteX1" fmla="*/ 3241611 w 3333051"/>
              <a:gd name="connsiteY1" fmla="*/ 3241611 h 3241611"/>
              <a:gd name="connsiteX2" fmla="*/ 0 w 3333051"/>
              <a:gd name="connsiteY2" fmla="*/ 3241611 h 3241611"/>
              <a:gd name="connsiteX3" fmla="*/ 0 w 3333051"/>
              <a:gd name="connsiteY3" fmla="*/ 0 h 3241611"/>
              <a:gd name="connsiteX4" fmla="*/ 3333051 w 3333051"/>
              <a:gd name="connsiteY4" fmla="*/ 91440 h 3241611"/>
              <a:gd name="connsiteX0" fmla="*/ 3241611 w 3241611"/>
              <a:gd name="connsiteY0" fmla="*/ 0 h 3241611"/>
              <a:gd name="connsiteX1" fmla="*/ 3241611 w 3241611"/>
              <a:gd name="connsiteY1" fmla="*/ 3241611 h 3241611"/>
              <a:gd name="connsiteX2" fmla="*/ 0 w 3241611"/>
              <a:gd name="connsiteY2" fmla="*/ 3241611 h 3241611"/>
              <a:gd name="connsiteX3" fmla="*/ 0 w 3241611"/>
              <a:gd name="connsiteY3" fmla="*/ 0 h 3241611"/>
              <a:gd name="connsiteX0" fmla="*/ 3241611 w 3241611"/>
              <a:gd name="connsiteY0" fmla="*/ 3241611 h 3241611"/>
              <a:gd name="connsiteX1" fmla="*/ 0 w 3241611"/>
              <a:gd name="connsiteY1" fmla="*/ 3241611 h 3241611"/>
              <a:gd name="connsiteX2" fmla="*/ 0 w 3241611"/>
              <a:gd name="connsiteY2" fmla="*/ 0 h 3241611"/>
            </a:gdLst>
            <a:ahLst/>
            <a:cxnLst>
              <a:cxn ang="0">
                <a:pos x="connsiteX0" y="connsiteY0"/>
              </a:cxn>
              <a:cxn ang="0">
                <a:pos x="connsiteX1" y="connsiteY1"/>
              </a:cxn>
              <a:cxn ang="0">
                <a:pos x="connsiteX2" y="connsiteY2"/>
              </a:cxn>
            </a:cxnLst>
            <a:rect l="l" t="t" r="r" b="b"/>
            <a:pathLst>
              <a:path w="3241611" h="3241611">
                <a:moveTo>
                  <a:pt x="3241611" y="3241611"/>
                </a:moveTo>
                <a:lnTo>
                  <a:pt x="0" y="3241611"/>
                </a:lnTo>
                <a:lnTo>
                  <a:pt x="0" y="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94" name="TextBox 193">
            <a:extLst>
              <a:ext uri="{FF2B5EF4-FFF2-40B4-BE49-F238E27FC236}">
                <a16:creationId xmlns:a16="http://schemas.microsoft.com/office/drawing/2014/main" id="{0BF88119-E92E-426E-92B6-D9C213A8F4B2}"/>
              </a:ext>
            </a:extLst>
          </p:cNvPr>
          <p:cNvSpPr txBox="1"/>
          <p:nvPr/>
        </p:nvSpPr>
        <p:spPr>
          <a:xfrm>
            <a:off x="3521308" y="6540624"/>
            <a:ext cx="2401195" cy="160091"/>
          </a:xfrm>
          <a:prstGeom prst="rect">
            <a:avLst/>
          </a:prstGeom>
          <a:noFill/>
        </p:spPr>
        <p:txBody>
          <a:bodyPr wrap="square" lIns="0" tIns="0" rIns="0" bIns="0" rtlCol="0">
            <a:spAutoFit/>
          </a:bodyPr>
          <a:lstStyle/>
          <a:p>
            <a:pPr marL="0" lvl="1" algn="ctr" defTabSz="951304">
              <a:spcBef>
                <a:spcPts val="1224"/>
              </a:spcBef>
              <a:buSzPct val="90000"/>
            </a:pPr>
            <a:r>
              <a:rPr lang="en-US" sz="1020" dirty="0">
                <a:gradFill>
                  <a:gsLst>
                    <a:gs pos="1250">
                      <a:schemeClr val="tx1"/>
                    </a:gs>
                    <a:gs pos="100000">
                      <a:schemeClr val="tx1"/>
                    </a:gs>
                  </a:gsLst>
                  <a:lin ang="5400000" scaled="0"/>
                </a:gradFill>
                <a:cs typeface="Segoe UI Semilight" panose="020B0402040204020203" pitchFamily="34" charset="0"/>
              </a:rPr>
              <a:t>CPU threads</a:t>
            </a:r>
          </a:p>
        </p:txBody>
      </p:sp>
      <p:sp>
        <p:nvSpPr>
          <p:cNvPr id="196" name="TextBox 195">
            <a:extLst>
              <a:ext uri="{FF2B5EF4-FFF2-40B4-BE49-F238E27FC236}">
                <a16:creationId xmlns:a16="http://schemas.microsoft.com/office/drawing/2014/main" id="{0F1E3158-C02F-4862-9238-C6B10AE0F362}"/>
              </a:ext>
            </a:extLst>
          </p:cNvPr>
          <p:cNvSpPr txBox="1"/>
          <p:nvPr/>
        </p:nvSpPr>
        <p:spPr>
          <a:xfrm rot="16200000">
            <a:off x="-494470" y="3701851"/>
            <a:ext cx="2401195" cy="160091"/>
          </a:xfrm>
          <a:prstGeom prst="rect">
            <a:avLst/>
          </a:prstGeom>
          <a:noFill/>
        </p:spPr>
        <p:txBody>
          <a:bodyPr wrap="square" lIns="0" tIns="0" rIns="0" bIns="0" rtlCol="0">
            <a:spAutoFit/>
          </a:bodyPr>
          <a:lstStyle/>
          <a:p>
            <a:pPr marL="0" lvl="1" algn="ctr" defTabSz="951304">
              <a:spcBef>
                <a:spcPts val="1224"/>
              </a:spcBef>
              <a:buSzPct val="90000"/>
            </a:pPr>
            <a:r>
              <a:rPr lang="en-US" sz="1020" dirty="0">
                <a:gradFill>
                  <a:gsLst>
                    <a:gs pos="1250">
                      <a:schemeClr val="tx1"/>
                    </a:gs>
                    <a:gs pos="100000">
                      <a:schemeClr val="tx1"/>
                    </a:gs>
                  </a:gsLst>
                  <a:lin ang="5400000" scaled="0"/>
                </a:gradFill>
                <a:cs typeface="Segoe UI Semilight" panose="020B0402040204020203" pitchFamily="34" charset="0"/>
              </a:rPr>
              <a:t>Memory (in TB)</a:t>
            </a:r>
          </a:p>
        </p:txBody>
      </p:sp>
      <p:sp>
        <p:nvSpPr>
          <p:cNvPr id="202" name="TextBox 201">
            <a:extLst>
              <a:ext uri="{FF2B5EF4-FFF2-40B4-BE49-F238E27FC236}">
                <a16:creationId xmlns:a16="http://schemas.microsoft.com/office/drawing/2014/main" id="{13F3FEAD-3CB7-4A61-9FAC-6C761F34260C}"/>
              </a:ext>
            </a:extLst>
          </p:cNvPr>
          <p:cNvSpPr txBox="1"/>
          <p:nvPr/>
        </p:nvSpPr>
        <p:spPr>
          <a:xfrm>
            <a:off x="1452126" y="5517278"/>
            <a:ext cx="302580" cy="315473"/>
          </a:xfrm>
          <a:prstGeom prst="rect">
            <a:avLst/>
          </a:prstGeom>
          <a:noFill/>
        </p:spPr>
        <p:txBody>
          <a:bodyPr wrap="square" lIns="0" tIns="93260" rIns="0" bIns="93260" rtlCol="0">
            <a:spAutoFit/>
          </a:bodyPr>
          <a:lstStyle/>
          <a:p>
            <a:pPr algn="ctr">
              <a:lnSpc>
                <a:spcPct val="90000"/>
              </a:lnSpc>
              <a:spcAft>
                <a:spcPts val="612"/>
              </a:spcAft>
            </a:pPr>
            <a:r>
              <a:rPr lang="en-US" sz="918" dirty="0">
                <a:gradFill>
                  <a:gsLst>
                    <a:gs pos="2917">
                      <a:schemeClr val="tx1"/>
                    </a:gs>
                    <a:gs pos="30000">
                      <a:schemeClr val="tx1"/>
                    </a:gs>
                  </a:gsLst>
                  <a:lin ang="5400000" scaled="0"/>
                </a:gradFill>
                <a:latin typeface="+mj-lt"/>
              </a:rPr>
              <a:t>S72m</a:t>
            </a:r>
            <a:endParaRPr lang="en-US" sz="1071" dirty="0">
              <a:gradFill>
                <a:gsLst>
                  <a:gs pos="2917">
                    <a:schemeClr val="tx1"/>
                  </a:gs>
                  <a:gs pos="30000">
                    <a:schemeClr val="tx1"/>
                  </a:gs>
                </a:gsLst>
                <a:lin ang="5400000" scaled="0"/>
              </a:gradFill>
              <a:latin typeface="+mj-lt"/>
            </a:endParaRPr>
          </a:p>
        </p:txBody>
      </p:sp>
      <p:sp>
        <p:nvSpPr>
          <p:cNvPr id="203" name="TextBox 202">
            <a:extLst>
              <a:ext uri="{FF2B5EF4-FFF2-40B4-BE49-F238E27FC236}">
                <a16:creationId xmlns:a16="http://schemas.microsoft.com/office/drawing/2014/main" id="{A647743C-0DED-46FC-B6D5-42F19455C845}"/>
              </a:ext>
            </a:extLst>
          </p:cNvPr>
          <p:cNvSpPr txBox="1"/>
          <p:nvPr/>
        </p:nvSpPr>
        <p:spPr>
          <a:xfrm>
            <a:off x="1693095" y="5684857"/>
            <a:ext cx="280159" cy="315473"/>
          </a:xfrm>
          <a:prstGeom prst="rect">
            <a:avLst/>
          </a:prstGeom>
          <a:noFill/>
        </p:spPr>
        <p:txBody>
          <a:bodyPr wrap="square" lIns="0" tIns="93260" rIns="0" bIns="93260" rtlCol="0">
            <a:spAutoFit/>
          </a:bodyPr>
          <a:lstStyle/>
          <a:p>
            <a:pPr algn="ctr">
              <a:lnSpc>
                <a:spcPct val="90000"/>
              </a:lnSpc>
              <a:spcAft>
                <a:spcPts val="612"/>
              </a:spcAft>
            </a:pPr>
            <a:r>
              <a:rPr lang="en-US" sz="918" dirty="0">
                <a:gradFill>
                  <a:gsLst>
                    <a:gs pos="2917">
                      <a:schemeClr val="tx1"/>
                    </a:gs>
                    <a:gs pos="30000">
                      <a:schemeClr val="tx1"/>
                    </a:gs>
                  </a:gsLst>
                  <a:lin ang="5400000" scaled="0"/>
                </a:gradFill>
                <a:latin typeface="+mj-lt"/>
              </a:rPr>
              <a:t>S96</a:t>
            </a:r>
            <a:endParaRPr lang="en-US" sz="1071" dirty="0">
              <a:gradFill>
                <a:gsLst>
                  <a:gs pos="2917">
                    <a:schemeClr val="tx1"/>
                  </a:gs>
                  <a:gs pos="30000">
                    <a:schemeClr val="tx1"/>
                  </a:gs>
                </a:gsLst>
                <a:lin ang="5400000" scaled="0"/>
              </a:gradFill>
              <a:latin typeface="+mj-lt"/>
            </a:endParaRPr>
          </a:p>
        </p:txBody>
      </p:sp>
      <p:sp>
        <p:nvSpPr>
          <p:cNvPr id="212" name="TextBox 211">
            <a:extLst>
              <a:ext uri="{FF2B5EF4-FFF2-40B4-BE49-F238E27FC236}">
                <a16:creationId xmlns:a16="http://schemas.microsoft.com/office/drawing/2014/main" id="{95E862C4-A5A0-4B2E-85C5-14E946C9644A}"/>
              </a:ext>
            </a:extLst>
          </p:cNvPr>
          <p:cNvSpPr txBox="1"/>
          <p:nvPr/>
        </p:nvSpPr>
        <p:spPr>
          <a:xfrm>
            <a:off x="2004118" y="5378622"/>
            <a:ext cx="280159" cy="315473"/>
          </a:xfrm>
          <a:prstGeom prst="rect">
            <a:avLst/>
          </a:prstGeom>
          <a:noFill/>
        </p:spPr>
        <p:txBody>
          <a:bodyPr wrap="square" lIns="0" tIns="93260" rIns="0" bIns="93260" rtlCol="0">
            <a:spAutoFit/>
          </a:bodyPr>
          <a:lstStyle/>
          <a:p>
            <a:pPr algn="ctr">
              <a:lnSpc>
                <a:spcPct val="90000"/>
              </a:lnSpc>
              <a:spcAft>
                <a:spcPts val="612"/>
              </a:spcAft>
            </a:pPr>
            <a:r>
              <a:rPr lang="en-US" sz="918" dirty="0">
                <a:gradFill>
                  <a:gsLst>
                    <a:gs pos="2917">
                      <a:schemeClr val="tx1"/>
                    </a:gs>
                    <a:gs pos="30000">
                      <a:schemeClr val="tx1"/>
                    </a:gs>
                  </a:gsLst>
                  <a:lin ang="5400000" scaled="0"/>
                </a:gradFill>
                <a:latin typeface="+mj-lt"/>
              </a:rPr>
              <a:t>S192</a:t>
            </a:r>
            <a:endParaRPr lang="en-US" sz="1071" dirty="0">
              <a:gradFill>
                <a:gsLst>
                  <a:gs pos="2917">
                    <a:schemeClr val="tx1"/>
                  </a:gs>
                  <a:gs pos="30000">
                    <a:schemeClr val="tx1"/>
                  </a:gs>
                </a:gsLst>
                <a:lin ang="5400000" scaled="0"/>
              </a:gradFill>
              <a:latin typeface="+mj-lt"/>
            </a:endParaRPr>
          </a:p>
        </p:txBody>
      </p:sp>
      <p:sp>
        <p:nvSpPr>
          <p:cNvPr id="213" name="TextBox 212">
            <a:extLst>
              <a:ext uri="{FF2B5EF4-FFF2-40B4-BE49-F238E27FC236}">
                <a16:creationId xmlns:a16="http://schemas.microsoft.com/office/drawing/2014/main" id="{AE09491D-A084-4B98-AE82-47633EE46B25}"/>
              </a:ext>
            </a:extLst>
          </p:cNvPr>
          <p:cNvSpPr txBox="1"/>
          <p:nvPr/>
        </p:nvSpPr>
        <p:spPr>
          <a:xfrm>
            <a:off x="2104534" y="4889559"/>
            <a:ext cx="373553" cy="315473"/>
          </a:xfrm>
          <a:prstGeom prst="rect">
            <a:avLst/>
          </a:prstGeom>
          <a:noFill/>
        </p:spPr>
        <p:txBody>
          <a:bodyPr wrap="square" lIns="0" tIns="93260" rIns="0" bIns="93260" rtlCol="0">
            <a:spAutoFit/>
          </a:bodyPr>
          <a:lstStyle/>
          <a:p>
            <a:pPr algn="ctr">
              <a:lnSpc>
                <a:spcPct val="90000"/>
              </a:lnSpc>
              <a:spcAft>
                <a:spcPts val="612"/>
              </a:spcAft>
            </a:pPr>
            <a:r>
              <a:rPr lang="en-US" sz="918" dirty="0">
                <a:gradFill>
                  <a:gsLst>
                    <a:gs pos="2917">
                      <a:schemeClr val="tx1"/>
                    </a:gs>
                    <a:gs pos="30000">
                      <a:schemeClr val="tx1"/>
                    </a:gs>
                  </a:gsLst>
                  <a:lin ang="5400000" scaled="0"/>
                </a:gradFill>
                <a:latin typeface="+mj-lt"/>
              </a:rPr>
              <a:t>S192m</a:t>
            </a:r>
            <a:endParaRPr lang="en-US" sz="1071" dirty="0">
              <a:gradFill>
                <a:gsLst>
                  <a:gs pos="2917">
                    <a:schemeClr val="tx1"/>
                  </a:gs>
                  <a:gs pos="30000">
                    <a:schemeClr val="tx1"/>
                  </a:gs>
                </a:gsLst>
                <a:lin ang="5400000" scaled="0"/>
              </a:gradFill>
              <a:latin typeface="+mj-lt"/>
            </a:endParaRPr>
          </a:p>
        </p:txBody>
      </p:sp>
      <p:grpSp>
        <p:nvGrpSpPr>
          <p:cNvPr id="14" name="Group 13">
            <a:extLst>
              <a:ext uri="{FF2B5EF4-FFF2-40B4-BE49-F238E27FC236}">
                <a16:creationId xmlns:a16="http://schemas.microsoft.com/office/drawing/2014/main" id="{D44BB7A1-1C11-4366-97A3-78FAB5143438}"/>
              </a:ext>
            </a:extLst>
          </p:cNvPr>
          <p:cNvGrpSpPr/>
          <p:nvPr/>
        </p:nvGrpSpPr>
        <p:grpSpPr>
          <a:xfrm>
            <a:off x="2311903" y="4526830"/>
            <a:ext cx="541946" cy="1572778"/>
            <a:chOff x="2265913" y="4438472"/>
            <a:chExt cx="531368" cy="1542079"/>
          </a:xfrm>
        </p:grpSpPr>
        <p:sp>
          <p:nvSpPr>
            <p:cNvPr id="180" name="Rectangle 179">
              <a:extLst>
                <a:ext uri="{FF2B5EF4-FFF2-40B4-BE49-F238E27FC236}">
                  <a16:creationId xmlns:a16="http://schemas.microsoft.com/office/drawing/2014/main" id="{6281871A-83E3-43C8-852E-46238925D91C}"/>
                </a:ext>
              </a:extLst>
            </p:cNvPr>
            <p:cNvSpPr/>
            <p:nvPr/>
          </p:nvSpPr>
          <p:spPr bwMode="auto">
            <a:xfrm>
              <a:off x="2462726" y="4700996"/>
              <a:ext cx="182926" cy="1279555"/>
            </a:xfrm>
            <a:prstGeom prst="rect">
              <a:avLst/>
            </a:prstGeom>
            <a:solidFill>
              <a:schemeClr val="accent3"/>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j-lt"/>
                <a:cs typeface="Segoe UI" pitchFamily="34" charset="0"/>
              </a:endParaRPr>
            </a:p>
          </p:txBody>
        </p:sp>
        <p:sp>
          <p:nvSpPr>
            <p:cNvPr id="214" name="TextBox 213">
              <a:extLst>
                <a:ext uri="{FF2B5EF4-FFF2-40B4-BE49-F238E27FC236}">
                  <a16:creationId xmlns:a16="http://schemas.microsoft.com/office/drawing/2014/main" id="{8C88256C-E953-464A-9CDB-96CC766DCB27}"/>
                </a:ext>
              </a:extLst>
            </p:cNvPr>
            <p:cNvSpPr txBox="1"/>
            <p:nvPr/>
          </p:nvSpPr>
          <p:spPr>
            <a:xfrm>
              <a:off x="2265913" y="4438472"/>
              <a:ext cx="531368" cy="309315"/>
            </a:xfrm>
            <a:prstGeom prst="rect">
              <a:avLst/>
            </a:prstGeom>
            <a:noFill/>
          </p:spPr>
          <p:txBody>
            <a:bodyPr wrap="square" lIns="0" tIns="93260" rIns="0" bIns="93260" rtlCol="0">
              <a:spAutoFit/>
            </a:bodyPr>
            <a:lstStyle/>
            <a:p>
              <a:pPr algn="ctr">
                <a:lnSpc>
                  <a:spcPct val="90000"/>
                </a:lnSpc>
                <a:spcAft>
                  <a:spcPts val="612"/>
                </a:spcAft>
              </a:pPr>
              <a:r>
                <a:rPr lang="en-US" sz="918" dirty="0">
                  <a:gradFill>
                    <a:gsLst>
                      <a:gs pos="2917">
                        <a:schemeClr val="tx1"/>
                      </a:gs>
                      <a:gs pos="30000">
                        <a:schemeClr val="tx1"/>
                      </a:gs>
                    </a:gsLst>
                    <a:lin ang="5400000" scaled="0"/>
                  </a:gradFill>
                  <a:latin typeface="+mj-lt"/>
                </a:rPr>
                <a:t>S192xm</a:t>
              </a:r>
              <a:endParaRPr lang="en-US" sz="1071" dirty="0">
                <a:gradFill>
                  <a:gsLst>
                    <a:gs pos="2917">
                      <a:schemeClr val="tx1"/>
                    </a:gs>
                    <a:gs pos="30000">
                      <a:schemeClr val="tx1"/>
                    </a:gs>
                  </a:gsLst>
                  <a:lin ang="5400000" scaled="0"/>
                </a:gradFill>
                <a:latin typeface="+mj-lt"/>
              </a:endParaRPr>
            </a:p>
          </p:txBody>
        </p:sp>
      </p:grpSp>
      <p:sp>
        <p:nvSpPr>
          <p:cNvPr id="215" name="TextBox 214">
            <a:extLst>
              <a:ext uri="{FF2B5EF4-FFF2-40B4-BE49-F238E27FC236}">
                <a16:creationId xmlns:a16="http://schemas.microsoft.com/office/drawing/2014/main" id="{4B33B448-16B9-418B-ACB9-B74FA474C7BB}"/>
              </a:ext>
            </a:extLst>
          </p:cNvPr>
          <p:cNvSpPr txBox="1"/>
          <p:nvPr/>
        </p:nvSpPr>
        <p:spPr>
          <a:xfrm>
            <a:off x="2934519" y="4857675"/>
            <a:ext cx="541946" cy="315473"/>
          </a:xfrm>
          <a:prstGeom prst="rect">
            <a:avLst/>
          </a:prstGeom>
          <a:noFill/>
        </p:spPr>
        <p:txBody>
          <a:bodyPr wrap="square" lIns="0" tIns="93260" rIns="0" bIns="93260" rtlCol="0">
            <a:spAutoFit/>
          </a:bodyPr>
          <a:lstStyle/>
          <a:p>
            <a:pPr algn="ctr">
              <a:lnSpc>
                <a:spcPct val="90000"/>
              </a:lnSpc>
              <a:spcAft>
                <a:spcPts val="612"/>
              </a:spcAft>
            </a:pPr>
            <a:r>
              <a:rPr lang="en-US" sz="918" dirty="0">
                <a:gradFill>
                  <a:gsLst>
                    <a:gs pos="2917">
                      <a:schemeClr val="tx1"/>
                    </a:gs>
                    <a:gs pos="30000">
                      <a:schemeClr val="tx1"/>
                    </a:gs>
                  </a:gsLst>
                  <a:lin ang="5400000" scaled="0"/>
                </a:gradFill>
                <a:latin typeface="+mj-lt"/>
              </a:rPr>
              <a:t>S384</a:t>
            </a:r>
            <a:endParaRPr lang="en-US" sz="1071" dirty="0">
              <a:gradFill>
                <a:gsLst>
                  <a:gs pos="2917">
                    <a:schemeClr val="tx1"/>
                  </a:gs>
                  <a:gs pos="30000">
                    <a:schemeClr val="tx1"/>
                  </a:gs>
                </a:gsLst>
                <a:lin ang="5400000" scaled="0"/>
              </a:gradFill>
              <a:latin typeface="+mj-lt"/>
            </a:endParaRPr>
          </a:p>
        </p:txBody>
      </p:sp>
      <p:sp>
        <p:nvSpPr>
          <p:cNvPr id="216" name="TextBox 215">
            <a:extLst>
              <a:ext uri="{FF2B5EF4-FFF2-40B4-BE49-F238E27FC236}">
                <a16:creationId xmlns:a16="http://schemas.microsoft.com/office/drawing/2014/main" id="{0B246ED0-D05B-4640-BA0D-616E09E28ADB}"/>
              </a:ext>
            </a:extLst>
          </p:cNvPr>
          <p:cNvSpPr txBox="1"/>
          <p:nvPr/>
        </p:nvSpPr>
        <p:spPr>
          <a:xfrm>
            <a:off x="3102376" y="4541099"/>
            <a:ext cx="541946" cy="315473"/>
          </a:xfrm>
          <a:prstGeom prst="rect">
            <a:avLst/>
          </a:prstGeom>
          <a:noFill/>
        </p:spPr>
        <p:txBody>
          <a:bodyPr wrap="square" lIns="0" tIns="93260" rIns="0" bIns="93260" rtlCol="0">
            <a:spAutoFit/>
          </a:bodyPr>
          <a:lstStyle/>
          <a:p>
            <a:pPr algn="ctr">
              <a:lnSpc>
                <a:spcPct val="90000"/>
              </a:lnSpc>
              <a:spcAft>
                <a:spcPts val="612"/>
              </a:spcAft>
            </a:pPr>
            <a:r>
              <a:rPr lang="en-US" sz="918" dirty="0">
                <a:gradFill>
                  <a:gsLst>
                    <a:gs pos="2917">
                      <a:schemeClr val="tx1"/>
                    </a:gs>
                    <a:gs pos="30000">
                      <a:schemeClr val="tx1"/>
                    </a:gs>
                  </a:gsLst>
                  <a:lin ang="5400000" scaled="0"/>
                </a:gradFill>
                <a:latin typeface="+mj-lt"/>
              </a:rPr>
              <a:t>S384m</a:t>
            </a:r>
            <a:endParaRPr lang="en-US" sz="1071" dirty="0">
              <a:gradFill>
                <a:gsLst>
                  <a:gs pos="2917">
                    <a:schemeClr val="tx1"/>
                  </a:gs>
                  <a:gs pos="30000">
                    <a:schemeClr val="tx1"/>
                  </a:gs>
                </a:gsLst>
                <a:lin ang="5400000" scaled="0"/>
              </a:gradFill>
              <a:latin typeface="+mj-lt"/>
            </a:endParaRPr>
          </a:p>
        </p:txBody>
      </p:sp>
      <p:sp>
        <p:nvSpPr>
          <p:cNvPr id="217" name="TextBox 216">
            <a:extLst>
              <a:ext uri="{FF2B5EF4-FFF2-40B4-BE49-F238E27FC236}">
                <a16:creationId xmlns:a16="http://schemas.microsoft.com/office/drawing/2014/main" id="{8E5BEEA2-7305-40C3-BCDA-91E347CAB84D}"/>
              </a:ext>
            </a:extLst>
          </p:cNvPr>
          <p:cNvSpPr txBox="1"/>
          <p:nvPr/>
        </p:nvSpPr>
        <p:spPr>
          <a:xfrm>
            <a:off x="3303127" y="4094252"/>
            <a:ext cx="541946" cy="315473"/>
          </a:xfrm>
          <a:prstGeom prst="rect">
            <a:avLst/>
          </a:prstGeom>
          <a:noFill/>
        </p:spPr>
        <p:txBody>
          <a:bodyPr wrap="square" lIns="0" tIns="93260" rIns="0" bIns="93260" rtlCol="0">
            <a:spAutoFit/>
          </a:bodyPr>
          <a:lstStyle/>
          <a:p>
            <a:pPr algn="ctr">
              <a:lnSpc>
                <a:spcPct val="90000"/>
              </a:lnSpc>
              <a:spcAft>
                <a:spcPts val="612"/>
              </a:spcAft>
            </a:pPr>
            <a:r>
              <a:rPr lang="en-US" sz="918" dirty="0">
                <a:gradFill>
                  <a:gsLst>
                    <a:gs pos="2917">
                      <a:schemeClr val="tx1"/>
                    </a:gs>
                    <a:gs pos="30000">
                      <a:schemeClr val="tx1"/>
                    </a:gs>
                  </a:gsLst>
                  <a:lin ang="5400000" scaled="0"/>
                </a:gradFill>
                <a:latin typeface="+mj-lt"/>
              </a:rPr>
              <a:t>S384xm</a:t>
            </a:r>
            <a:endParaRPr lang="en-US" sz="1071" dirty="0">
              <a:gradFill>
                <a:gsLst>
                  <a:gs pos="2917">
                    <a:schemeClr val="tx1"/>
                  </a:gs>
                  <a:gs pos="30000">
                    <a:schemeClr val="tx1"/>
                  </a:gs>
                </a:gsLst>
                <a:lin ang="5400000" scaled="0"/>
              </a:gradFill>
              <a:latin typeface="+mj-lt"/>
            </a:endParaRPr>
          </a:p>
        </p:txBody>
      </p:sp>
      <p:grpSp>
        <p:nvGrpSpPr>
          <p:cNvPr id="15" name="Group 14">
            <a:extLst>
              <a:ext uri="{FF2B5EF4-FFF2-40B4-BE49-F238E27FC236}">
                <a16:creationId xmlns:a16="http://schemas.microsoft.com/office/drawing/2014/main" id="{6EB0BCB5-19C4-47C3-8171-516A93896386}"/>
              </a:ext>
            </a:extLst>
          </p:cNvPr>
          <p:cNvGrpSpPr/>
          <p:nvPr/>
        </p:nvGrpSpPr>
        <p:grpSpPr>
          <a:xfrm>
            <a:off x="3614347" y="3258457"/>
            <a:ext cx="541946" cy="2841151"/>
            <a:chOff x="3542935" y="3194856"/>
            <a:chExt cx="531368" cy="2785695"/>
          </a:xfrm>
        </p:grpSpPr>
        <p:sp>
          <p:nvSpPr>
            <p:cNvPr id="187" name="Rectangle 186">
              <a:extLst>
                <a:ext uri="{FF2B5EF4-FFF2-40B4-BE49-F238E27FC236}">
                  <a16:creationId xmlns:a16="http://schemas.microsoft.com/office/drawing/2014/main" id="{B00BFC7B-20CC-4B61-B859-7BA2A2AEFA62}"/>
                </a:ext>
              </a:extLst>
            </p:cNvPr>
            <p:cNvSpPr/>
            <p:nvPr/>
          </p:nvSpPr>
          <p:spPr bwMode="auto">
            <a:xfrm>
              <a:off x="3723183" y="3460644"/>
              <a:ext cx="182926" cy="2519907"/>
            </a:xfrm>
            <a:prstGeom prst="rect">
              <a:avLst/>
            </a:prstGeom>
            <a:solidFill>
              <a:schemeClr val="accent3"/>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j-lt"/>
                <a:cs typeface="Segoe UI" pitchFamily="34" charset="0"/>
              </a:endParaRPr>
            </a:p>
          </p:txBody>
        </p:sp>
        <p:sp>
          <p:nvSpPr>
            <p:cNvPr id="218" name="TextBox 217">
              <a:extLst>
                <a:ext uri="{FF2B5EF4-FFF2-40B4-BE49-F238E27FC236}">
                  <a16:creationId xmlns:a16="http://schemas.microsoft.com/office/drawing/2014/main" id="{787F0743-A612-4DBB-A44E-030A9FEA805F}"/>
                </a:ext>
              </a:extLst>
            </p:cNvPr>
            <p:cNvSpPr txBox="1"/>
            <p:nvPr/>
          </p:nvSpPr>
          <p:spPr>
            <a:xfrm>
              <a:off x="3542935" y="3194856"/>
              <a:ext cx="531368" cy="309315"/>
            </a:xfrm>
            <a:prstGeom prst="rect">
              <a:avLst/>
            </a:prstGeom>
            <a:noFill/>
          </p:spPr>
          <p:txBody>
            <a:bodyPr wrap="square" lIns="0" tIns="93260" rIns="0" bIns="93260" rtlCol="0">
              <a:spAutoFit/>
            </a:bodyPr>
            <a:lstStyle/>
            <a:p>
              <a:pPr algn="ctr">
                <a:lnSpc>
                  <a:spcPct val="90000"/>
                </a:lnSpc>
                <a:spcAft>
                  <a:spcPts val="612"/>
                </a:spcAft>
              </a:pPr>
              <a:r>
                <a:rPr lang="en-US" sz="918" dirty="0">
                  <a:gradFill>
                    <a:gsLst>
                      <a:gs pos="2917">
                        <a:schemeClr val="tx1"/>
                      </a:gs>
                      <a:gs pos="30000">
                        <a:schemeClr val="tx1"/>
                      </a:gs>
                    </a:gsLst>
                    <a:lin ang="5400000" scaled="0"/>
                  </a:gradFill>
                  <a:latin typeface="+mj-lt"/>
                </a:rPr>
                <a:t>S384xxm</a:t>
              </a:r>
              <a:endParaRPr lang="en-US" sz="1071" dirty="0">
                <a:gradFill>
                  <a:gsLst>
                    <a:gs pos="2917">
                      <a:schemeClr val="tx1"/>
                    </a:gs>
                    <a:gs pos="30000">
                      <a:schemeClr val="tx1"/>
                    </a:gs>
                  </a:gsLst>
                  <a:lin ang="5400000" scaled="0"/>
                </a:gradFill>
                <a:latin typeface="+mj-lt"/>
              </a:endParaRPr>
            </a:p>
          </p:txBody>
        </p:sp>
      </p:grpSp>
      <p:sp>
        <p:nvSpPr>
          <p:cNvPr id="226" name="TextBox 225">
            <a:extLst>
              <a:ext uri="{FF2B5EF4-FFF2-40B4-BE49-F238E27FC236}">
                <a16:creationId xmlns:a16="http://schemas.microsoft.com/office/drawing/2014/main" id="{D7DC35F1-2192-422F-9B10-EB75D54F5EFB}"/>
              </a:ext>
            </a:extLst>
          </p:cNvPr>
          <p:cNvSpPr txBox="1"/>
          <p:nvPr/>
        </p:nvSpPr>
        <p:spPr>
          <a:xfrm>
            <a:off x="4386013" y="3258457"/>
            <a:ext cx="541946" cy="315473"/>
          </a:xfrm>
          <a:prstGeom prst="rect">
            <a:avLst/>
          </a:prstGeom>
          <a:noFill/>
        </p:spPr>
        <p:txBody>
          <a:bodyPr wrap="square" lIns="0" tIns="93260" rIns="0" bIns="93260" rtlCol="0">
            <a:spAutoFit/>
          </a:bodyPr>
          <a:lstStyle/>
          <a:p>
            <a:pPr algn="ctr">
              <a:lnSpc>
                <a:spcPct val="90000"/>
              </a:lnSpc>
              <a:spcAft>
                <a:spcPts val="612"/>
              </a:spcAft>
            </a:pPr>
            <a:r>
              <a:rPr lang="en-US" sz="918" dirty="0">
                <a:gradFill>
                  <a:gsLst>
                    <a:gs pos="2917">
                      <a:schemeClr val="tx1"/>
                    </a:gs>
                    <a:gs pos="30000">
                      <a:schemeClr val="tx1"/>
                    </a:gs>
                  </a:gsLst>
                  <a:lin ang="5400000" scaled="0"/>
                </a:gradFill>
                <a:latin typeface="+mj-lt"/>
              </a:rPr>
              <a:t>S576m</a:t>
            </a:r>
            <a:endParaRPr lang="en-US" sz="1071" dirty="0">
              <a:gradFill>
                <a:gsLst>
                  <a:gs pos="2917">
                    <a:schemeClr val="tx1"/>
                  </a:gs>
                  <a:gs pos="30000">
                    <a:schemeClr val="tx1"/>
                  </a:gs>
                </a:gsLst>
                <a:lin ang="5400000" scaled="0"/>
              </a:gradFill>
              <a:latin typeface="+mj-lt"/>
            </a:endParaRPr>
          </a:p>
        </p:txBody>
      </p:sp>
      <p:grpSp>
        <p:nvGrpSpPr>
          <p:cNvPr id="16" name="Group 15">
            <a:extLst>
              <a:ext uri="{FF2B5EF4-FFF2-40B4-BE49-F238E27FC236}">
                <a16:creationId xmlns:a16="http://schemas.microsoft.com/office/drawing/2014/main" id="{048BE65F-2A88-4402-B39D-CAF83F03CC45}"/>
              </a:ext>
            </a:extLst>
          </p:cNvPr>
          <p:cNvGrpSpPr/>
          <p:nvPr/>
        </p:nvGrpSpPr>
        <p:grpSpPr>
          <a:xfrm>
            <a:off x="4725519" y="2013376"/>
            <a:ext cx="541946" cy="4086233"/>
            <a:chOff x="4632418" y="1974078"/>
            <a:chExt cx="531368" cy="4006474"/>
          </a:xfrm>
        </p:grpSpPr>
        <p:sp>
          <p:nvSpPr>
            <p:cNvPr id="189" name="Rectangle 188">
              <a:extLst>
                <a:ext uri="{FF2B5EF4-FFF2-40B4-BE49-F238E27FC236}">
                  <a16:creationId xmlns:a16="http://schemas.microsoft.com/office/drawing/2014/main" id="{2F73BC95-3DB0-436E-8201-60C531A552E5}"/>
                </a:ext>
              </a:extLst>
            </p:cNvPr>
            <p:cNvSpPr/>
            <p:nvPr/>
          </p:nvSpPr>
          <p:spPr bwMode="auto">
            <a:xfrm>
              <a:off x="4776434" y="2231976"/>
              <a:ext cx="182926" cy="3748576"/>
            </a:xfrm>
            <a:prstGeom prst="rect">
              <a:avLst/>
            </a:prstGeom>
            <a:solidFill>
              <a:schemeClr val="accent3"/>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j-lt"/>
                <a:cs typeface="Segoe UI" pitchFamily="34" charset="0"/>
              </a:endParaRPr>
            </a:p>
          </p:txBody>
        </p:sp>
        <p:sp>
          <p:nvSpPr>
            <p:cNvPr id="227" name="TextBox 226">
              <a:extLst>
                <a:ext uri="{FF2B5EF4-FFF2-40B4-BE49-F238E27FC236}">
                  <a16:creationId xmlns:a16="http://schemas.microsoft.com/office/drawing/2014/main" id="{A95AB5CC-7FD6-425C-93ED-F5BED84A25EA}"/>
                </a:ext>
              </a:extLst>
            </p:cNvPr>
            <p:cNvSpPr txBox="1"/>
            <p:nvPr/>
          </p:nvSpPr>
          <p:spPr>
            <a:xfrm>
              <a:off x="4632418" y="1974078"/>
              <a:ext cx="531368" cy="309315"/>
            </a:xfrm>
            <a:prstGeom prst="rect">
              <a:avLst/>
            </a:prstGeom>
            <a:noFill/>
          </p:spPr>
          <p:txBody>
            <a:bodyPr wrap="square" lIns="0" tIns="93260" rIns="0" bIns="93260" rtlCol="0">
              <a:spAutoFit/>
            </a:bodyPr>
            <a:lstStyle/>
            <a:p>
              <a:pPr algn="ctr">
                <a:lnSpc>
                  <a:spcPct val="90000"/>
                </a:lnSpc>
                <a:spcAft>
                  <a:spcPts val="612"/>
                </a:spcAft>
              </a:pPr>
              <a:r>
                <a:rPr lang="en-US" sz="918" dirty="0">
                  <a:gradFill>
                    <a:gsLst>
                      <a:gs pos="2917">
                        <a:schemeClr val="tx1"/>
                      </a:gs>
                      <a:gs pos="30000">
                        <a:schemeClr val="tx1"/>
                      </a:gs>
                    </a:gsLst>
                    <a:lin ang="5400000" scaled="0"/>
                  </a:gradFill>
                  <a:latin typeface="+mj-lt"/>
                </a:rPr>
                <a:t>S576xm</a:t>
              </a:r>
              <a:endParaRPr lang="en-US" sz="1071" dirty="0">
                <a:gradFill>
                  <a:gsLst>
                    <a:gs pos="2917">
                      <a:schemeClr val="tx1"/>
                    </a:gs>
                    <a:gs pos="30000">
                      <a:schemeClr val="tx1"/>
                    </a:gs>
                  </a:gsLst>
                  <a:lin ang="5400000" scaled="0"/>
                </a:gradFill>
                <a:latin typeface="+mj-lt"/>
              </a:endParaRPr>
            </a:p>
          </p:txBody>
        </p:sp>
      </p:grpSp>
      <p:sp>
        <p:nvSpPr>
          <p:cNvPr id="228" name="TextBox 227">
            <a:extLst>
              <a:ext uri="{FF2B5EF4-FFF2-40B4-BE49-F238E27FC236}">
                <a16:creationId xmlns:a16="http://schemas.microsoft.com/office/drawing/2014/main" id="{565A8632-E256-45DA-A3E6-A86C7B6C4C60}"/>
              </a:ext>
            </a:extLst>
          </p:cNvPr>
          <p:cNvSpPr txBox="1"/>
          <p:nvPr/>
        </p:nvSpPr>
        <p:spPr>
          <a:xfrm>
            <a:off x="5576040" y="2481157"/>
            <a:ext cx="541946" cy="315473"/>
          </a:xfrm>
          <a:prstGeom prst="rect">
            <a:avLst/>
          </a:prstGeom>
          <a:noFill/>
        </p:spPr>
        <p:txBody>
          <a:bodyPr wrap="square" lIns="0" tIns="93260" rIns="0" bIns="93260" rtlCol="0">
            <a:spAutoFit/>
          </a:bodyPr>
          <a:lstStyle/>
          <a:p>
            <a:pPr algn="ctr">
              <a:lnSpc>
                <a:spcPct val="90000"/>
              </a:lnSpc>
              <a:spcAft>
                <a:spcPts val="612"/>
              </a:spcAft>
            </a:pPr>
            <a:r>
              <a:rPr lang="en-US" sz="918" dirty="0">
                <a:gradFill>
                  <a:gsLst>
                    <a:gs pos="2917">
                      <a:schemeClr val="tx1"/>
                    </a:gs>
                    <a:gs pos="30000">
                      <a:schemeClr val="tx1"/>
                    </a:gs>
                  </a:gsLst>
                  <a:lin ang="5400000" scaled="0"/>
                </a:gradFill>
                <a:latin typeface="+mj-lt"/>
              </a:rPr>
              <a:t>S768m</a:t>
            </a:r>
            <a:endParaRPr lang="en-US" sz="1071" dirty="0">
              <a:gradFill>
                <a:gsLst>
                  <a:gs pos="2917">
                    <a:schemeClr val="tx1"/>
                  </a:gs>
                  <a:gs pos="30000">
                    <a:schemeClr val="tx1"/>
                  </a:gs>
                </a:gsLst>
                <a:lin ang="5400000" scaled="0"/>
              </a:gradFill>
              <a:latin typeface="+mj-lt"/>
            </a:endParaRPr>
          </a:p>
        </p:txBody>
      </p:sp>
      <p:grpSp>
        <p:nvGrpSpPr>
          <p:cNvPr id="17" name="Group 16">
            <a:extLst>
              <a:ext uri="{FF2B5EF4-FFF2-40B4-BE49-F238E27FC236}">
                <a16:creationId xmlns:a16="http://schemas.microsoft.com/office/drawing/2014/main" id="{860D082E-353D-45D7-A86A-EC4D8FFBF6B1}"/>
              </a:ext>
            </a:extLst>
          </p:cNvPr>
          <p:cNvGrpSpPr/>
          <p:nvPr/>
        </p:nvGrpSpPr>
        <p:grpSpPr>
          <a:xfrm>
            <a:off x="5910050" y="1250843"/>
            <a:ext cx="541946" cy="4848766"/>
            <a:chOff x="5793828" y="1226428"/>
            <a:chExt cx="531368" cy="4754124"/>
          </a:xfrm>
        </p:grpSpPr>
        <p:sp>
          <p:nvSpPr>
            <p:cNvPr id="191" name="Rectangle 190">
              <a:extLst>
                <a:ext uri="{FF2B5EF4-FFF2-40B4-BE49-F238E27FC236}">
                  <a16:creationId xmlns:a16="http://schemas.microsoft.com/office/drawing/2014/main" id="{AD26F0B0-9BC6-4BAB-9F1E-9E8896EFB00F}"/>
                </a:ext>
              </a:extLst>
            </p:cNvPr>
            <p:cNvSpPr/>
            <p:nvPr/>
          </p:nvSpPr>
          <p:spPr bwMode="auto">
            <a:xfrm>
              <a:off x="5966803" y="1490413"/>
              <a:ext cx="182926" cy="4490139"/>
            </a:xfrm>
            <a:prstGeom prst="rect">
              <a:avLst/>
            </a:prstGeom>
            <a:solidFill>
              <a:schemeClr val="accent3"/>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j-lt"/>
                <a:cs typeface="Segoe UI" pitchFamily="34" charset="0"/>
              </a:endParaRPr>
            </a:p>
          </p:txBody>
        </p:sp>
        <p:sp>
          <p:nvSpPr>
            <p:cNvPr id="229" name="TextBox 228">
              <a:extLst>
                <a:ext uri="{FF2B5EF4-FFF2-40B4-BE49-F238E27FC236}">
                  <a16:creationId xmlns:a16="http://schemas.microsoft.com/office/drawing/2014/main" id="{C0501206-2568-42E0-8C77-CED3224FDE72}"/>
                </a:ext>
              </a:extLst>
            </p:cNvPr>
            <p:cNvSpPr txBox="1"/>
            <p:nvPr/>
          </p:nvSpPr>
          <p:spPr>
            <a:xfrm>
              <a:off x="5793828" y="1226428"/>
              <a:ext cx="531368" cy="309315"/>
            </a:xfrm>
            <a:prstGeom prst="rect">
              <a:avLst/>
            </a:prstGeom>
            <a:noFill/>
          </p:spPr>
          <p:txBody>
            <a:bodyPr wrap="square" lIns="0" tIns="93260" rIns="0" bIns="93260" rtlCol="0">
              <a:spAutoFit/>
            </a:bodyPr>
            <a:lstStyle/>
            <a:p>
              <a:pPr algn="ctr">
                <a:lnSpc>
                  <a:spcPct val="90000"/>
                </a:lnSpc>
                <a:spcAft>
                  <a:spcPts val="612"/>
                </a:spcAft>
              </a:pPr>
              <a:r>
                <a:rPr lang="en-US" sz="918" dirty="0">
                  <a:gradFill>
                    <a:gsLst>
                      <a:gs pos="2917">
                        <a:schemeClr val="tx1"/>
                      </a:gs>
                      <a:gs pos="30000">
                        <a:schemeClr val="tx1"/>
                      </a:gs>
                    </a:gsLst>
                    <a:lin ang="5400000" scaled="0"/>
                  </a:gradFill>
                  <a:latin typeface="+mj-lt"/>
                </a:rPr>
                <a:t>S768xm</a:t>
              </a:r>
              <a:endParaRPr lang="en-US" sz="1071" dirty="0">
                <a:gradFill>
                  <a:gsLst>
                    <a:gs pos="2917">
                      <a:schemeClr val="tx1"/>
                    </a:gs>
                    <a:gs pos="30000">
                      <a:schemeClr val="tx1"/>
                    </a:gs>
                  </a:gsLst>
                  <a:lin ang="5400000" scaled="0"/>
                </a:gradFill>
                <a:latin typeface="+mj-lt"/>
              </a:endParaRPr>
            </a:p>
          </p:txBody>
        </p:sp>
      </p:grpSp>
      <p:sp>
        <p:nvSpPr>
          <p:cNvPr id="230" name="TextBox 229">
            <a:extLst>
              <a:ext uri="{FF2B5EF4-FFF2-40B4-BE49-F238E27FC236}">
                <a16:creationId xmlns:a16="http://schemas.microsoft.com/office/drawing/2014/main" id="{3617A5B6-DCA3-444D-A075-86B868ED8608}"/>
              </a:ext>
            </a:extLst>
          </p:cNvPr>
          <p:cNvSpPr txBox="1"/>
          <p:nvPr/>
        </p:nvSpPr>
        <p:spPr>
          <a:xfrm>
            <a:off x="7050725" y="1594723"/>
            <a:ext cx="541946" cy="315473"/>
          </a:xfrm>
          <a:prstGeom prst="rect">
            <a:avLst/>
          </a:prstGeom>
          <a:noFill/>
        </p:spPr>
        <p:txBody>
          <a:bodyPr wrap="square" lIns="0" tIns="93260" rIns="0" bIns="93260" rtlCol="0">
            <a:spAutoFit/>
          </a:bodyPr>
          <a:lstStyle/>
          <a:p>
            <a:pPr algn="ctr">
              <a:lnSpc>
                <a:spcPct val="90000"/>
              </a:lnSpc>
              <a:spcAft>
                <a:spcPts val="612"/>
              </a:spcAft>
            </a:pPr>
            <a:r>
              <a:rPr lang="en-US" sz="918" dirty="0">
                <a:gradFill>
                  <a:gsLst>
                    <a:gs pos="2917">
                      <a:schemeClr val="tx1"/>
                    </a:gs>
                    <a:gs pos="30000">
                      <a:schemeClr val="tx1"/>
                    </a:gs>
                  </a:gsLst>
                  <a:lin ang="5400000" scaled="0"/>
                </a:gradFill>
                <a:latin typeface="+mj-lt"/>
              </a:rPr>
              <a:t>S960m</a:t>
            </a:r>
            <a:endParaRPr lang="en-US" sz="1071"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78676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25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25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25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F98C9-9FBC-004E-83E9-FF8571269BC9}"/>
              </a:ext>
            </a:extLst>
          </p:cNvPr>
          <p:cNvSpPr>
            <a:spLocks noGrp="1"/>
          </p:cNvSpPr>
          <p:nvPr>
            <p:ph type="title"/>
          </p:nvPr>
        </p:nvSpPr>
        <p:spPr/>
        <p:txBody>
          <a:bodyPr/>
          <a:lstStyle/>
          <a:p>
            <a:r>
              <a:rPr lang="en-US" dirty="0"/>
              <a:t>Digital transformation</a:t>
            </a:r>
          </a:p>
        </p:txBody>
      </p:sp>
      <p:grpSp>
        <p:nvGrpSpPr>
          <p:cNvPr id="50" name="Group 49">
            <a:extLst>
              <a:ext uri="{FF2B5EF4-FFF2-40B4-BE49-F238E27FC236}">
                <a16:creationId xmlns:a16="http://schemas.microsoft.com/office/drawing/2014/main" id="{B272A78E-78D7-B648-A3EB-D49D0C9897CC}"/>
              </a:ext>
            </a:extLst>
          </p:cNvPr>
          <p:cNvGrpSpPr/>
          <p:nvPr/>
        </p:nvGrpSpPr>
        <p:grpSpPr>
          <a:xfrm>
            <a:off x="1957469" y="1181788"/>
            <a:ext cx="8532871" cy="3956328"/>
            <a:chOff x="657739" y="1037509"/>
            <a:chExt cx="10826198" cy="5019646"/>
          </a:xfrm>
        </p:grpSpPr>
        <p:sp>
          <p:nvSpPr>
            <p:cNvPr id="22" name="engage">
              <a:extLst>
                <a:ext uri="{FF2B5EF4-FFF2-40B4-BE49-F238E27FC236}">
                  <a16:creationId xmlns:a16="http://schemas.microsoft.com/office/drawing/2014/main" id="{A83BB9C3-1C7E-E042-86DD-969233345364}"/>
                </a:ext>
              </a:extLst>
            </p:cNvPr>
            <p:cNvSpPr/>
            <p:nvPr/>
          </p:nvSpPr>
          <p:spPr bwMode="auto">
            <a:xfrm>
              <a:off x="657739" y="1565969"/>
              <a:ext cx="3316737" cy="10326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spAutoFit/>
            </a:bodyPr>
            <a:lstStyle/>
            <a:p>
              <a:pPr algn="ctr" defTabSz="931935" fontAlgn="base">
                <a:lnSpc>
                  <a:spcPct val="90000"/>
                </a:lnSpc>
                <a:spcBef>
                  <a:spcPct val="0"/>
                </a:spcBef>
                <a:spcAft>
                  <a:spcPct val="0"/>
                </a:spcAft>
                <a:defRPr/>
              </a:pPr>
              <a:r>
                <a:rPr lang="en-US" dirty="0">
                  <a:solidFill>
                    <a:schemeClr val="tx2"/>
                  </a:solidFill>
                  <a:latin typeface="Segoe UI Semibold"/>
                  <a:ea typeface="Segoe UI Light" charset="0"/>
                  <a:cs typeface="Segoe UI Light" charset="0"/>
                </a:rPr>
                <a:t>Engage your customers</a:t>
              </a:r>
            </a:p>
          </p:txBody>
        </p:sp>
        <p:sp>
          <p:nvSpPr>
            <p:cNvPr id="23" name="empower">
              <a:extLst>
                <a:ext uri="{FF2B5EF4-FFF2-40B4-BE49-F238E27FC236}">
                  <a16:creationId xmlns:a16="http://schemas.microsoft.com/office/drawing/2014/main" id="{1D35FE68-7F18-A847-A420-10E5FCD07F8C}"/>
                </a:ext>
              </a:extLst>
            </p:cNvPr>
            <p:cNvSpPr/>
            <p:nvPr/>
          </p:nvSpPr>
          <p:spPr bwMode="auto">
            <a:xfrm>
              <a:off x="657739" y="4628754"/>
              <a:ext cx="3316737" cy="10326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spAutoFit/>
            </a:bodyPr>
            <a:lstStyle/>
            <a:p>
              <a:pPr algn="ctr" defTabSz="931935" fontAlgn="base">
                <a:lnSpc>
                  <a:spcPct val="90000"/>
                </a:lnSpc>
                <a:spcBef>
                  <a:spcPct val="0"/>
                </a:spcBef>
                <a:spcAft>
                  <a:spcPct val="0"/>
                </a:spcAft>
                <a:defRPr/>
              </a:pPr>
              <a:r>
                <a:rPr lang="en-US" dirty="0">
                  <a:gradFill>
                    <a:gsLst>
                      <a:gs pos="0">
                        <a:srgbClr val="0078D7"/>
                      </a:gs>
                      <a:gs pos="100000">
                        <a:srgbClr val="0078D7"/>
                      </a:gs>
                    </a:gsLst>
                    <a:lin ang="6000000" scaled="0"/>
                  </a:gradFill>
                  <a:latin typeface="Segoe UI Semibold"/>
                  <a:ea typeface="Segoe UI Light" charset="0"/>
                  <a:cs typeface="Segoe UI Light" charset="0"/>
                </a:rPr>
                <a:t>Empower your employees</a:t>
              </a:r>
            </a:p>
          </p:txBody>
        </p:sp>
        <p:sp>
          <p:nvSpPr>
            <p:cNvPr id="24" name="optimize">
              <a:extLst>
                <a:ext uri="{FF2B5EF4-FFF2-40B4-BE49-F238E27FC236}">
                  <a16:creationId xmlns:a16="http://schemas.microsoft.com/office/drawing/2014/main" id="{E0219525-7720-2144-A576-F16610FEFF9E}"/>
                </a:ext>
              </a:extLst>
            </p:cNvPr>
            <p:cNvSpPr/>
            <p:nvPr/>
          </p:nvSpPr>
          <p:spPr bwMode="auto">
            <a:xfrm>
              <a:off x="8167200" y="4628754"/>
              <a:ext cx="3316737" cy="10326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spAutoFit/>
            </a:bodyPr>
            <a:lstStyle/>
            <a:p>
              <a:pPr algn="ctr" defTabSz="931935" fontAlgn="base">
                <a:lnSpc>
                  <a:spcPct val="90000"/>
                </a:lnSpc>
                <a:spcBef>
                  <a:spcPct val="0"/>
                </a:spcBef>
                <a:spcAft>
                  <a:spcPct val="0"/>
                </a:spcAft>
                <a:defRPr/>
              </a:pPr>
              <a:r>
                <a:rPr lang="en-US" dirty="0">
                  <a:gradFill>
                    <a:gsLst>
                      <a:gs pos="0">
                        <a:srgbClr val="0078D7"/>
                      </a:gs>
                      <a:gs pos="100000">
                        <a:srgbClr val="0078D7"/>
                      </a:gs>
                    </a:gsLst>
                    <a:lin ang="6000000" scaled="0"/>
                  </a:gradFill>
                  <a:latin typeface="Segoe UI Semibold"/>
                  <a:ea typeface="Segoe UI Light" charset="0"/>
                  <a:cs typeface="Segoe UI Light" charset="0"/>
                </a:rPr>
                <a:t>Optimize your operations</a:t>
              </a:r>
            </a:p>
          </p:txBody>
        </p:sp>
        <p:sp>
          <p:nvSpPr>
            <p:cNvPr id="25" name="transform">
              <a:extLst>
                <a:ext uri="{FF2B5EF4-FFF2-40B4-BE49-F238E27FC236}">
                  <a16:creationId xmlns:a16="http://schemas.microsoft.com/office/drawing/2014/main" id="{19CD91CF-D0B6-4A44-90FC-B8BBB21BCEB1}"/>
                </a:ext>
              </a:extLst>
            </p:cNvPr>
            <p:cNvSpPr/>
            <p:nvPr/>
          </p:nvSpPr>
          <p:spPr bwMode="auto">
            <a:xfrm>
              <a:off x="8167200" y="1565969"/>
              <a:ext cx="3316737" cy="10326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spAutoFit/>
            </a:bodyPr>
            <a:lstStyle/>
            <a:p>
              <a:pPr algn="ctr" defTabSz="931935" fontAlgn="base">
                <a:lnSpc>
                  <a:spcPct val="90000"/>
                </a:lnSpc>
                <a:spcBef>
                  <a:spcPct val="0"/>
                </a:spcBef>
                <a:spcAft>
                  <a:spcPct val="0"/>
                </a:spcAft>
                <a:defRPr/>
              </a:pPr>
              <a:r>
                <a:rPr lang="en-US" dirty="0">
                  <a:gradFill>
                    <a:gsLst>
                      <a:gs pos="0">
                        <a:srgbClr val="0078D7"/>
                      </a:gs>
                      <a:gs pos="100000">
                        <a:srgbClr val="0078D7"/>
                      </a:gs>
                    </a:gsLst>
                    <a:lin ang="6000000" scaled="0"/>
                  </a:gradFill>
                  <a:latin typeface="Segoe UI Semibold"/>
                  <a:ea typeface="Segoe UI Light" charset="0"/>
                  <a:cs typeface="Segoe UI Light" charset="0"/>
                </a:rPr>
                <a:t>Transform your products</a:t>
              </a:r>
            </a:p>
          </p:txBody>
        </p:sp>
        <p:grpSp>
          <p:nvGrpSpPr>
            <p:cNvPr id="26" name="Group 25">
              <a:extLst>
                <a:ext uri="{FF2B5EF4-FFF2-40B4-BE49-F238E27FC236}">
                  <a16:creationId xmlns:a16="http://schemas.microsoft.com/office/drawing/2014/main" id="{C4273075-47E6-5A46-A006-96DCF5E2372C}"/>
                </a:ext>
              </a:extLst>
            </p:cNvPr>
            <p:cNvGrpSpPr/>
            <p:nvPr/>
          </p:nvGrpSpPr>
          <p:grpSpPr>
            <a:xfrm>
              <a:off x="3754541" y="1037509"/>
              <a:ext cx="4724748" cy="5019646"/>
              <a:chOff x="4224178" y="1296820"/>
              <a:chExt cx="3666426" cy="3895268"/>
            </a:xfrm>
          </p:grpSpPr>
          <p:grpSp>
            <p:nvGrpSpPr>
              <p:cNvPr id="27" name="Group 26">
                <a:extLst>
                  <a:ext uri="{FF2B5EF4-FFF2-40B4-BE49-F238E27FC236}">
                    <a16:creationId xmlns:a16="http://schemas.microsoft.com/office/drawing/2014/main" id="{403E5B1B-A27E-934F-BCE8-8F4357BD4413}"/>
                  </a:ext>
                </a:extLst>
              </p:cNvPr>
              <p:cNvGrpSpPr/>
              <p:nvPr/>
            </p:nvGrpSpPr>
            <p:grpSpPr>
              <a:xfrm>
                <a:off x="4224178" y="1525658"/>
                <a:ext cx="3666426" cy="3666430"/>
                <a:chOff x="4224178" y="1525658"/>
                <a:chExt cx="3666426" cy="3666430"/>
              </a:xfrm>
            </p:grpSpPr>
            <p:sp>
              <p:nvSpPr>
                <p:cNvPr id="32" name="Freeform 31">
                  <a:extLst>
                    <a:ext uri="{FF2B5EF4-FFF2-40B4-BE49-F238E27FC236}">
                      <a16:creationId xmlns:a16="http://schemas.microsoft.com/office/drawing/2014/main" id="{CAF05B19-37A5-7742-A5AC-CC9C81DA01EC}"/>
                    </a:ext>
                  </a:extLst>
                </p:cNvPr>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Arc 32">
                  <a:extLst>
                    <a:ext uri="{FF2B5EF4-FFF2-40B4-BE49-F238E27FC236}">
                      <a16:creationId xmlns:a16="http://schemas.microsoft.com/office/drawing/2014/main" id="{20E9A82B-C1CD-1D48-B311-1350F893D718}"/>
                    </a:ext>
                  </a:extLst>
                </p:cNvPr>
                <p:cNvSpPr/>
                <p:nvPr/>
              </p:nvSpPr>
              <p:spPr>
                <a:xfrm rot="20312244">
                  <a:off x="4224178" y="1525658"/>
                  <a:ext cx="3666426" cy="3666430"/>
                </a:xfrm>
                <a:prstGeom prst="arc">
                  <a:avLst>
                    <a:gd name="adj1" fmla="val 15821947"/>
                    <a:gd name="adj2" fmla="val 1920371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defRPr/>
                  </a:pPr>
                  <a:endParaRPr lang="en-US" dirty="0">
                    <a:solidFill>
                      <a:srgbClr val="505050"/>
                    </a:solidFill>
                    <a:latin typeface="Segoe UI"/>
                  </a:endParaRPr>
                </a:p>
              </p:txBody>
            </p:sp>
            <p:sp>
              <p:nvSpPr>
                <p:cNvPr id="34" name="Freeform 33">
                  <a:extLst>
                    <a:ext uri="{FF2B5EF4-FFF2-40B4-BE49-F238E27FC236}">
                      <a16:creationId xmlns:a16="http://schemas.microsoft.com/office/drawing/2014/main" id="{B4311028-8BE7-F74A-999F-CD36241BB4FC}"/>
                    </a:ext>
                  </a:extLst>
                </p:cNvPr>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11A20361-1103-E34D-B234-9229EA207F07}"/>
                  </a:ext>
                </a:extLst>
              </p:cNvPr>
              <p:cNvGrpSpPr/>
              <p:nvPr/>
            </p:nvGrpSpPr>
            <p:grpSpPr>
              <a:xfrm flipV="1">
                <a:off x="4224178" y="1296820"/>
                <a:ext cx="3666426" cy="3666430"/>
                <a:chOff x="4224178" y="1525658"/>
                <a:chExt cx="3666426" cy="3666430"/>
              </a:xfrm>
            </p:grpSpPr>
            <p:sp>
              <p:nvSpPr>
                <p:cNvPr id="29" name="Freeform 28">
                  <a:extLst>
                    <a:ext uri="{FF2B5EF4-FFF2-40B4-BE49-F238E27FC236}">
                      <a16:creationId xmlns:a16="http://schemas.microsoft.com/office/drawing/2014/main" id="{E560C1E5-9DB7-4F42-8F0C-F89D06D3A9CB}"/>
                    </a:ext>
                  </a:extLst>
                </p:cNvPr>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Arc 29">
                  <a:extLst>
                    <a:ext uri="{FF2B5EF4-FFF2-40B4-BE49-F238E27FC236}">
                      <a16:creationId xmlns:a16="http://schemas.microsoft.com/office/drawing/2014/main" id="{A80F15C8-C57C-9A4C-A9D5-0B4780F871CF}"/>
                    </a:ext>
                  </a:extLst>
                </p:cNvPr>
                <p:cNvSpPr/>
                <p:nvPr/>
              </p:nvSpPr>
              <p:spPr>
                <a:xfrm rot="20312244">
                  <a:off x="4224178" y="1525658"/>
                  <a:ext cx="3666426" cy="3666430"/>
                </a:xfrm>
                <a:prstGeom prst="arc">
                  <a:avLst>
                    <a:gd name="adj1" fmla="val 15821947"/>
                    <a:gd name="adj2" fmla="val 1920371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defRPr/>
                  </a:pPr>
                  <a:endParaRPr lang="en-US" dirty="0">
                    <a:solidFill>
                      <a:srgbClr val="505050"/>
                    </a:solidFill>
                    <a:latin typeface="Segoe UI"/>
                  </a:endParaRPr>
                </a:p>
              </p:txBody>
            </p:sp>
            <p:sp>
              <p:nvSpPr>
                <p:cNvPr id="31" name="Freeform 30">
                  <a:extLst>
                    <a:ext uri="{FF2B5EF4-FFF2-40B4-BE49-F238E27FC236}">
                      <a16:creationId xmlns:a16="http://schemas.microsoft.com/office/drawing/2014/main" id="{95645338-28C8-4D47-996D-9D819B2FD0AC}"/>
                    </a:ext>
                  </a:extLst>
                </p:cNvPr>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5" name="Group 34">
              <a:extLst>
                <a:ext uri="{FF2B5EF4-FFF2-40B4-BE49-F238E27FC236}">
                  <a16:creationId xmlns:a16="http://schemas.microsoft.com/office/drawing/2014/main" id="{8C303228-9A96-8448-9FBB-568E44B1B877}"/>
                </a:ext>
              </a:extLst>
            </p:cNvPr>
            <p:cNvGrpSpPr/>
            <p:nvPr/>
          </p:nvGrpSpPr>
          <p:grpSpPr>
            <a:xfrm rot="5400000">
              <a:off x="3733626" y="1037511"/>
              <a:ext cx="4724748" cy="5019646"/>
              <a:chOff x="3007793" y="1296820"/>
              <a:chExt cx="3666426" cy="3895268"/>
            </a:xfrm>
          </p:grpSpPr>
          <p:grpSp>
            <p:nvGrpSpPr>
              <p:cNvPr id="36" name="Group 35">
                <a:extLst>
                  <a:ext uri="{FF2B5EF4-FFF2-40B4-BE49-F238E27FC236}">
                    <a16:creationId xmlns:a16="http://schemas.microsoft.com/office/drawing/2014/main" id="{7C89880B-B5A2-9C40-8BC5-D7F062BB07F7}"/>
                  </a:ext>
                </a:extLst>
              </p:cNvPr>
              <p:cNvGrpSpPr/>
              <p:nvPr/>
            </p:nvGrpSpPr>
            <p:grpSpPr>
              <a:xfrm>
                <a:off x="3007793" y="1525658"/>
                <a:ext cx="3666426" cy="3666430"/>
                <a:chOff x="4224178" y="1525658"/>
                <a:chExt cx="3666426" cy="3666430"/>
              </a:xfrm>
            </p:grpSpPr>
            <p:sp>
              <p:nvSpPr>
                <p:cNvPr id="41" name="Freeform 40">
                  <a:extLst>
                    <a:ext uri="{FF2B5EF4-FFF2-40B4-BE49-F238E27FC236}">
                      <a16:creationId xmlns:a16="http://schemas.microsoft.com/office/drawing/2014/main" id="{D2ADFE35-6974-444E-8B41-47494EF33CDA}"/>
                    </a:ext>
                  </a:extLst>
                </p:cNvPr>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Arc 41">
                  <a:extLst>
                    <a:ext uri="{FF2B5EF4-FFF2-40B4-BE49-F238E27FC236}">
                      <a16:creationId xmlns:a16="http://schemas.microsoft.com/office/drawing/2014/main" id="{B482F419-068D-3348-8F90-D767938F860C}"/>
                    </a:ext>
                  </a:extLst>
                </p:cNvPr>
                <p:cNvSpPr/>
                <p:nvPr/>
              </p:nvSpPr>
              <p:spPr>
                <a:xfrm rot="20312244">
                  <a:off x="4224178" y="1525658"/>
                  <a:ext cx="3666426" cy="3666430"/>
                </a:xfrm>
                <a:prstGeom prst="arc">
                  <a:avLst>
                    <a:gd name="adj1" fmla="val 16108988"/>
                    <a:gd name="adj2" fmla="val 1920371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defRPr/>
                  </a:pPr>
                  <a:endParaRPr lang="en-US" dirty="0">
                    <a:solidFill>
                      <a:srgbClr val="505050"/>
                    </a:solidFill>
                    <a:latin typeface="Segoe UI"/>
                  </a:endParaRPr>
                </a:p>
              </p:txBody>
            </p:sp>
            <p:sp>
              <p:nvSpPr>
                <p:cNvPr id="43" name="Freeform 42">
                  <a:extLst>
                    <a:ext uri="{FF2B5EF4-FFF2-40B4-BE49-F238E27FC236}">
                      <a16:creationId xmlns:a16="http://schemas.microsoft.com/office/drawing/2014/main" id="{A02AC0BD-2B44-B743-8B22-D2EB77D74372}"/>
                    </a:ext>
                  </a:extLst>
                </p:cNvPr>
                <p:cNvSpPr>
                  <a:spLocks/>
                </p:cNvSpPr>
                <p:nvPr/>
              </p:nvSpPr>
              <p:spPr bwMode="auto">
                <a:xfrm rot="19594395" flipH="1" flipV="1">
                  <a:off x="5327435" y="1573493"/>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ECB2E54A-033E-3A42-AB51-F0E4C6B218C5}"/>
                  </a:ext>
                </a:extLst>
              </p:cNvPr>
              <p:cNvGrpSpPr/>
              <p:nvPr/>
            </p:nvGrpSpPr>
            <p:grpSpPr>
              <a:xfrm flipV="1">
                <a:off x="3007793" y="1296820"/>
                <a:ext cx="3666426" cy="3666430"/>
                <a:chOff x="4224178" y="1525658"/>
                <a:chExt cx="3666426" cy="3666430"/>
              </a:xfrm>
            </p:grpSpPr>
            <p:sp>
              <p:nvSpPr>
                <p:cNvPr id="38" name="Freeform 37">
                  <a:extLst>
                    <a:ext uri="{FF2B5EF4-FFF2-40B4-BE49-F238E27FC236}">
                      <a16:creationId xmlns:a16="http://schemas.microsoft.com/office/drawing/2014/main" id="{A1CBE950-46F8-C84F-A2D5-387F481523B1}"/>
                    </a:ext>
                  </a:extLst>
                </p:cNvPr>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Arc 38">
                  <a:extLst>
                    <a:ext uri="{FF2B5EF4-FFF2-40B4-BE49-F238E27FC236}">
                      <a16:creationId xmlns:a16="http://schemas.microsoft.com/office/drawing/2014/main" id="{F836D870-2775-534F-AD16-A60ACE70F7D3}"/>
                    </a:ext>
                  </a:extLst>
                </p:cNvPr>
                <p:cNvSpPr/>
                <p:nvPr/>
              </p:nvSpPr>
              <p:spPr>
                <a:xfrm rot="20312244">
                  <a:off x="4224178" y="1525658"/>
                  <a:ext cx="3666426" cy="3666430"/>
                </a:xfrm>
                <a:prstGeom prst="arc">
                  <a:avLst>
                    <a:gd name="adj1" fmla="val 15821947"/>
                    <a:gd name="adj2" fmla="val 1920371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defRPr/>
                  </a:pPr>
                  <a:endParaRPr lang="en-US" dirty="0">
                    <a:solidFill>
                      <a:srgbClr val="505050"/>
                    </a:solidFill>
                    <a:latin typeface="Segoe UI"/>
                  </a:endParaRPr>
                </a:p>
              </p:txBody>
            </p:sp>
            <p:sp>
              <p:nvSpPr>
                <p:cNvPr id="40" name="Freeform 39">
                  <a:extLst>
                    <a:ext uri="{FF2B5EF4-FFF2-40B4-BE49-F238E27FC236}">
                      <a16:creationId xmlns:a16="http://schemas.microsoft.com/office/drawing/2014/main" id="{E5741C28-D1F7-FD4A-B4DB-E8ABC4E91A0D}"/>
                    </a:ext>
                  </a:extLst>
                </p:cNvPr>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4" name="tool" title="Icon of a skrewdriver and wrench">
              <a:extLst>
                <a:ext uri="{FF2B5EF4-FFF2-40B4-BE49-F238E27FC236}">
                  <a16:creationId xmlns:a16="http://schemas.microsoft.com/office/drawing/2014/main" id="{28135E39-6F58-D347-8939-3785E2141531}"/>
                </a:ext>
              </a:extLst>
            </p:cNvPr>
            <p:cNvSpPr>
              <a:spLocks noChangeAspect="1" noEditPoints="1"/>
            </p:cNvSpPr>
            <p:nvPr/>
          </p:nvSpPr>
          <p:spPr bwMode="auto">
            <a:xfrm>
              <a:off x="4325660" y="4833972"/>
              <a:ext cx="441756" cy="622256"/>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ln w="19050">
              <a:solidFill>
                <a:schemeClr val="tx2"/>
              </a:solidFill>
            </a:ln>
            <a:extLst/>
          </p:spPr>
          <p:txBody>
            <a:bodyPr vert="horz" wrap="square" lIns="91427" tIns="45713" rIns="91427" bIns="45713" numCol="1" anchor="t" anchorCtr="0" compatLnSpc="1">
              <a:prstTxWarp prst="textNoShape">
                <a:avLst/>
              </a:prstTxWarp>
            </a:bodyPr>
            <a:lstStyle/>
            <a:p>
              <a:pPr defTabSz="932563">
                <a:defRPr/>
              </a:pPr>
              <a:endParaRPr lang="en-US" sz="1800" dirty="0">
                <a:gradFill>
                  <a:gsLst>
                    <a:gs pos="0">
                      <a:srgbClr val="505050"/>
                    </a:gs>
                    <a:gs pos="100000">
                      <a:srgbClr val="505050"/>
                    </a:gs>
                  </a:gsLst>
                </a:gradFill>
                <a:latin typeface="Segoe UI Semilight"/>
              </a:endParaRPr>
            </a:p>
          </p:txBody>
        </p:sp>
        <p:sp>
          <p:nvSpPr>
            <p:cNvPr id="45" name="Freeform 96" title="Icon of a gear with a wrench">
              <a:extLst>
                <a:ext uri="{FF2B5EF4-FFF2-40B4-BE49-F238E27FC236}">
                  <a16:creationId xmlns:a16="http://schemas.microsoft.com/office/drawing/2014/main" id="{AE27ECFE-AA98-364C-B296-39351935C155}"/>
                </a:ext>
              </a:extLst>
            </p:cNvPr>
            <p:cNvSpPr>
              <a:spLocks noChangeAspect="1" noEditPoints="1"/>
            </p:cNvSpPr>
            <p:nvPr/>
          </p:nvSpPr>
          <p:spPr bwMode="auto">
            <a:xfrm>
              <a:off x="7437837" y="4880489"/>
              <a:ext cx="599482" cy="55198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dirty="0">
                <a:gradFill>
                  <a:gsLst>
                    <a:gs pos="0">
                      <a:srgbClr val="505050"/>
                    </a:gs>
                    <a:gs pos="100000">
                      <a:srgbClr val="505050"/>
                    </a:gs>
                  </a:gsLst>
                </a:gradFill>
                <a:latin typeface="Segoe UI Semilight"/>
              </a:endParaRPr>
            </a:p>
          </p:txBody>
        </p:sp>
        <p:grpSp>
          <p:nvGrpSpPr>
            <p:cNvPr id="46" name="Group 45">
              <a:extLst>
                <a:ext uri="{FF2B5EF4-FFF2-40B4-BE49-F238E27FC236}">
                  <a16:creationId xmlns:a16="http://schemas.microsoft.com/office/drawing/2014/main" id="{F4F9D440-3632-494B-AB8B-AB9402324637}"/>
                </a:ext>
              </a:extLst>
            </p:cNvPr>
            <p:cNvGrpSpPr/>
            <p:nvPr/>
          </p:nvGrpSpPr>
          <p:grpSpPr>
            <a:xfrm>
              <a:off x="3985095" y="1642869"/>
              <a:ext cx="1062698" cy="769677"/>
              <a:chOff x="4065004" y="1675315"/>
              <a:chExt cx="1084007" cy="785111"/>
            </a:xfrm>
          </p:grpSpPr>
          <p:sp>
            <p:nvSpPr>
              <p:cNvPr id="47" name="people_23" title="Icon of a person with a chat bubble above them">
                <a:extLst>
                  <a:ext uri="{FF2B5EF4-FFF2-40B4-BE49-F238E27FC236}">
                    <a16:creationId xmlns:a16="http://schemas.microsoft.com/office/drawing/2014/main" id="{A25A7536-7F7C-154F-A25D-A9B7BC4AB084}"/>
                  </a:ext>
                </a:extLst>
              </p:cNvPr>
              <p:cNvSpPr>
                <a:spLocks noChangeAspect="1" noEditPoints="1"/>
              </p:cNvSpPr>
              <p:nvPr/>
            </p:nvSpPr>
            <p:spPr bwMode="auto">
              <a:xfrm>
                <a:off x="4637705" y="1954531"/>
                <a:ext cx="511306" cy="505895"/>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dirty="0">
                  <a:gradFill>
                    <a:gsLst>
                      <a:gs pos="0">
                        <a:srgbClr val="505050"/>
                      </a:gs>
                      <a:gs pos="100000">
                        <a:srgbClr val="505050"/>
                      </a:gs>
                    </a:gsLst>
                  </a:gradFill>
                  <a:latin typeface="Segoe UI Semilight"/>
                </a:endParaRPr>
              </a:p>
            </p:txBody>
          </p:sp>
          <p:sp>
            <p:nvSpPr>
              <p:cNvPr id="48" name="people_23" title="Icon of a person with a chat bubble above them">
                <a:extLst>
                  <a:ext uri="{FF2B5EF4-FFF2-40B4-BE49-F238E27FC236}">
                    <a16:creationId xmlns:a16="http://schemas.microsoft.com/office/drawing/2014/main" id="{D93BB5D7-7F5A-5946-9DE9-A6EFB6B90BBB}"/>
                  </a:ext>
                </a:extLst>
              </p:cNvPr>
              <p:cNvSpPr>
                <a:spLocks noChangeAspect="1" noEditPoints="1"/>
              </p:cNvSpPr>
              <p:nvPr/>
            </p:nvSpPr>
            <p:spPr bwMode="auto">
              <a:xfrm flipH="1">
                <a:off x="4065004" y="1675315"/>
                <a:ext cx="572701" cy="566640"/>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dirty="0">
                  <a:gradFill>
                    <a:gsLst>
                      <a:gs pos="0">
                        <a:srgbClr val="505050"/>
                      </a:gs>
                      <a:gs pos="100000">
                        <a:srgbClr val="505050"/>
                      </a:gs>
                    </a:gsLst>
                  </a:gradFill>
                  <a:latin typeface="Segoe UI Semilight"/>
                </a:endParaRPr>
              </a:p>
            </p:txBody>
          </p:sp>
        </p:grpSp>
        <p:sp>
          <p:nvSpPr>
            <p:cNvPr id="49" name="DownloadMap_E826" title="Icon of a folded map with a download symbol in the lower right corner">
              <a:extLst>
                <a:ext uri="{FF2B5EF4-FFF2-40B4-BE49-F238E27FC236}">
                  <a16:creationId xmlns:a16="http://schemas.microsoft.com/office/drawing/2014/main" id="{D1DBAF6C-B850-1745-9631-D4762424A013}"/>
                </a:ext>
              </a:extLst>
            </p:cNvPr>
            <p:cNvSpPr>
              <a:spLocks noChangeAspect="1" noEditPoints="1"/>
            </p:cNvSpPr>
            <p:nvPr/>
          </p:nvSpPr>
          <p:spPr bwMode="auto">
            <a:xfrm>
              <a:off x="7353951" y="1766228"/>
              <a:ext cx="772880" cy="632173"/>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dirty="0">
                <a:gradFill>
                  <a:gsLst>
                    <a:gs pos="0">
                      <a:srgbClr val="505050"/>
                    </a:gs>
                    <a:gs pos="100000">
                      <a:srgbClr val="505050"/>
                    </a:gs>
                  </a:gsLst>
                </a:gradFill>
                <a:latin typeface="Segoe UI Semilight"/>
              </a:endParaRPr>
            </a:p>
          </p:txBody>
        </p:sp>
      </p:grpSp>
      <p:grpSp>
        <p:nvGrpSpPr>
          <p:cNvPr id="3" name="Group 2">
            <a:extLst>
              <a:ext uri="{FF2B5EF4-FFF2-40B4-BE49-F238E27FC236}">
                <a16:creationId xmlns:a16="http://schemas.microsoft.com/office/drawing/2014/main" id="{2F88364E-D07F-A34F-B234-81AE1295BF0E}"/>
              </a:ext>
            </a:extLst>
          </p:cNvPr>
          <p:cNvGrpSpPr/>
          <p:nvPr/>
        </p:nvGrpSpPr>
        <p:grpSpPr>
          <a:xfrm>
            <a:off x="1665424" y="5502912"/>
            <a:ext cx="10100179" cy="1234410"/>
            <a:chOff x="1632052" y="5395502"/>
            <a:chExt cx="9903035" cy="1210316"/>
          </a:xfrm>
        </p:grpSpPr>
        <p:sp>
          <p:nvSpPr>
            <p:cNvPr id="51" name="Rectangle 50">
              <a:extLst>
                <a:ext uri="{FF2B5EF4-FFF2-40B4-BE49-F238E27FC236}">
                  <a16:creationId xmlns:a16="http://schemas.microsoft.com/office/drawing/2014/main" id="{EF631FD7-3870-F946-B4F3-0C9358069C13}"/>
                </a:ext>
              </a:extLst>
            </p:cNvPr>
            <p:cNvSpPr/>
            <p:nvPr/>
          </p:nvSpPr>
          <p:spPr>
            <a:xfrm>
              <a:off x="1632052" y="5395502"/>
              <a:ext cx="9010224" cy="720197"/>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sz="2040" b="1" dirty="0">
                  <a:gradFill>
                    <a:gsLst>
                      <a:gs pos="0">
                        <a:schemeClr val="tx1"/>
                      </a:gs>
                      <a:gs pos="100000">
                        <a:schemeClr val="tx1"/>
                      </a:gs>
                    </a:gsLst>
                    <a:lin ang="5400000" scaled="1"/>
                  </a:gradFill>
                  <a:latin typeface="Segoe UI Semibold" panose="020B0502040204020203" pitchFamily="34" charset="0"/>
                  <a:ea typeface="Segoe UI Semibold" panose="020B0502040204020203" pitchFamily="34" charset="0"/>
                  <a:cs typeface="Segoe UI Semibold" panose="020B0502040204020203" pitchFamily="34" charset="0"/>
                </a:rPr>
                <a:t>According to Gartner, two-thirds of all business leaders believe that their companies must pick up the pace of digitalization to remain competitive.*</a:t>
              </a:r>
            </a:p>
          </p:txBody>
        </p:sp>
        <p:sp>
          <p:nvSpPr>
            <p:cNvPr id="52" name="Rectangle 51">
              <a:extLst>
                <a:ext uri="{FF2B5EF4-FFF2-40B4-BE49-F238E27FC236}">
                  <a16:creationId xmlns:a16="http://schemas.microsoft.com/office/drawing/2014/main" id="{93A6CEA8-5251-0842-A95F-1E0AD253283D}"/>
                </a:ext>
              </a:extLst>
            </p:cNvPr>
            <p:cNvSpPr/>
            <p:nvPr/>
          </p:nvSpPr>
          <p:spPr>
            <a:xfrm>
              <a:off x="1741104" y="6356519"/>
              <a:ext cx="9793983" cy="249299"/>
            </a:xfrm>
            <a:prstGeom prst="rect">
              <a:avLst/>
            </a:prstGeom>
          </p:spPr>
          <p:txBody>
            <a:bodyPr wrap="square">
              <a:spAutoFit/>
            </a:bodyPr>
            <a:lstStyle/>
            <a:p>
              <a:r>
                <a:rPr lang="en-US" sz="1020" dirty="0">
                  <a:gradFill>
                    <a:gsLst>
                      <a:gs pos="0">
                        <a:schemeClr val="tx1"/>
                      </a:gs>
                      <a:gs pos="100000">
                        <a:schemeClr val="tx1"/>
                      </a:gs>
                    </a:gsLst>
                    <a:lin ang="5400000" scaled="1"/>
                  </a:gradFill>
                </a:rPr>
                <a:t>* Gartner, </a:t>
              </a:r>
              <a:r>
                <a:rPr lang="en-US" sz="1020" i="1" dirty="0">
                  <a:gradFill>
                    <a:gsLst>
                      <a:gs pos="0">
                        <a:schemeClr val="tx1"/>
                      </a:gs>
                      <a:gs pos="100000">
                        <a:schemeClr val="tx1"/>
                      </a:gs>
                    </a:gsLst>
                    <a:lin ang="5400000" scaled="1"/>
                  </a:gradFill>
                </a:rPr>
                <a:t>Smarter with Gartner, Embrace the Urgency of Digital Transformation</a:t>
              </a:r>
              <a:r>
                <a:rPr lang="en-US" sz="1020" dirty="0">
                  <a:gradFill>
                    <a:gsLst>
                      <a:gs pos="0">
                        <a:schemeClr val="tx1"/>
                      </a:gs>
                      <a:gs pos="100000">
                        <a:schemeClr val="tx1"/>
                      </a:gs>
                    </a:gsLst>
                    <a:lin ang="5400000" scaled="1"/>
                  </a:gradFill>
                </a:rPr>
                <a:t>, Oct. 30, 2017.</a:t>
              </a:r>
            </a:p>
          </p:txBody>
        </p:sp>
      </p:grpSp>
    </p:spTree>
    <p:extLst>
      <p:ext uri="{BB962C8B-B14F-4D97-AF65-F5344CB8AC3E}">
        <p14:creationId xmlns:p14="http://schemas.microsoft.com/office/powerpoint/2010/main" val="33349892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9D3CF8-F5CC-46CD-A232-8BA17AF534BF}"/>
              </a:ext>
            </a:extLst>
          </p:cNvPr>
          <p:cNvSpPr>
            <a:spLocks noGrp="1"/>
          </p:cNvSpPr>
          <p:nvPr>
            <p:ph type="title"/>
          </p:nvPr>
        </p:nvSpPr>
        <p:spPr/>
        <p:txBody>
          <a:bodyPr/>
          <a:lstStyle/>
          <a:p>
            <a:r>
              <a:rPr lang="en-US" dirty="0"/>
              <a:t>SAP HANA on Azure VM Architecture</a:t>
            </a:r>
          </a:p>
        </p:txBody>
      </p:sp>
      <p:sp>
        <p:nvSpPr>
          <p:cNvPr id="10" name="Rectangle 9"/>
          <p:cNvSpPr/>
          <p:nvPr/>
        </p:nvSpPr>
        <p:spPr bwMode="auto">
          <a:xfrm>
            <a:off x="1701326" y="2222719"/>
            <a:ext cx="5706000" cy="2178727"/>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926" y="2362224"/>
            <a:ext cx="498871" cy="498871"/>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2525" y="3430992"/>
            <a:ext cx="621584" cy="621584"/>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4587" y="2443328"/>
            <a:ext cx="517461" cy="517461"/>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2935" y="2438479"/>
            <a:ext cx="517461" cy="517461"/>
          </a:xfrm>
          <a:prstGeom prst="rect">
            <a:avLst/>
          </a:prstGeom>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0873" y="3430992"/>
            <a:ext cx="621584" cy="621584"/>
          </a:xfrm>
          <a:prstGeom prst="rect">
            <a:avLst/>
          </a:prstGeom>
        </p:spPr>
      </p:pic>
      <p:grpSp>
        <p:nvGrpSpPr>
          <p:cNvPr id="26" name="Group 25"/>
          <p:cNvGrpSpPr/>
          <p:nvPr/>
        </p:nvGrpSpPr>
        <p:grpSpPr>
          <a:xfrm>
            <a:off x="1138382" y="1244277"/>
            <a:ext cx="376664" cy="398330"/>
            <a:chOff x="6330950" y="3117850"/>
            <a:chExt cx="717551" cy="758825"/>
          </a:xfrm>
        </p:grpSpPr>
        <p:sp>
          <p:nvSpPr>
            <p:cNvPr id="69" name="Rectangle 5"/>
            <p:cNvSpPr>
              <a:spLocks noChangeArrowheads="1"/>
            </p:cNvSpPr>
            <p:nvPr/>
          </p:nvSpPr>
          <p:spPr bwMode="auto">
            <a:xfrm>
              <a:off x="6330950" y="3167063"/>
              <a:ext cx="317500" cy="706438"/>
            </a:xfrm>
            <a:prstGeom prst="rect">
              <a:avLst/>
            </a:prstGeom>
            <a:solidFill>
              <a:srgbClr val="5BB4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
            <p:cNvSpPr>
              <a:spLocks noChangeArrowheads="1"/>
            </p:cNvSpPr>
            <p:nvPr/>
          </p:nvSpPr>
          <p:spPr bwMode="auto">
            <a:xfrm>
              <a:off x="6373813" y="3208338"/>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7"/>
            <p:cNvSpPr>
              <a:spLocks noChangeArrowheads="1"/>
            </p:cNvSpPr>
            <p:nvPr/>
          </p:nvSpPr>
          <p:spPr bwMode="auto">
            <a:xfrm>
              <a:off x="6373813" y="3344863"/>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8"/>
            <p:cNvSpPr>
              <a:spLocks noChangeArrowheads="1"/>
            </p:cNvSpPr>
            <p:nvPr/>
          </p:nvSpPr>
          <p:spPr bwMode="auto">
            <a:xfrm>
              <a:off x="6373813" y="3475038"/>
              <a:ext cx="101600" cy="112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9"/>
            <p:cNvSpPr>
              <a:spLocks noChangeArrowheads="1"/>
            </p:cNvSpPr>
            <p:nvPr/>
          </p:nvSpPr>
          <p:spPr bwMode="auto">
            <a:xfrm>
              <a:off x="6373813" y="3603625"/>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10"/>
            <p:cNvSpPr>
              <a:spLocks noChangeArrowheads="1"/>
            </p:cNvSpPr>
            <p:nvPr/>
          </p:nvSpPr>
          <p:spPr bwMode="auto">
            <a:xfrm>
              <a:off x="6508750" y="3205163"/>
              <a:ext cx="101600" cy="112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1"/>
            <p:cNvSpPr>
              <a:spLocks noChangeArrowheads="1"/>
            </p:cNvSpPr>
            <p:nvPr/>
          </p:nvSpPr>
          <p:spPr bwMode="auto">
            <a:xfrm>
              <a:off x="6508750" y="3344863"/>
              <a:ext cx="101600" cy="111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2"/>
            <p:cNvSpPr>
              <a:spLocks noChangeArrowheads="1"/>
            </p:cNvSpPr>
            <p:nvPr/>
          </p:nvSpPr>
          <p:spPr bwMode="auto">
            <a:xfrm>
              <a:off x="6508750" y="3470275"/>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3"/>
            <p:cNvSpPr>
              <a:spLocks noChangeArrowheads="1"/>
            </p:cNvSpPr>
            <p:nvPr/>
          </p:nvSpPr>
          <p:spPr bwMode="auto">
            <a:xfrm>
              <a:off x="6508750" y="3600450"/>
              <a:ext cx="101600" cy="112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4"/>
            <p:cNvSpPr>
              <a:spLocks/>
            </p:cNvSpPr>
            <p:nvPr/>
          </p:nvSpPr>
          <p:spPr bwMode="auto">
            <a:xfrm>
              <a:off x="6719888" y="3117850"/>
              <a:ext cx="328613" cy="758825"/>
            </a:xfrm>
            <a:custGeom>
              <a:avLst/>
              <a:gdLst>
                <a:gd name="T0" fmla="*/ 34 w 207"/>
                <a:gd name="T1" fmla="*/ 93 h 478"/>
                <a:gd name="T2" fmla="*/ 67 w 207"/>
                <a:gd name="T3" fmla="*/ 93 h 478"/>
                <a:gd name="T4" fmla="*/ 67 w 207"/>
                <a:gd name="T5" fmla="*/ 50 h 478"/>
                <a:gd name="T6" fmla="*/ 86 w 207"/>
                <a:gd name="T7" fmla="*/ 50 h 478"/>
                <a:gd name="T8" fmla="*/ 86 w 207"/>
                <a:gd name="T9" fmla="*/ 0 h 478"/>
                <a:gd name="T10" fmla="*/ 112 w 207"/>
                <a:gd name="T11" fmla="*/ 0 h 478"/>
                <a:gd name="T12" fmla="*/ 112 w 207"/>
                <a:gd name="T13" fmla="*/ 50 h 478"/>
                <a:gd name="T14" fmla="*/ 136 w 207"/>
                <a:gd name="T15" fmla="*/ 50 h 478"/>
                <a:gd name="T16" fmla="*/ 136 w 207"/>
                <a:gd name="T17" fmla="*/ 93 h 478"/>
                <a:gd name="T18" fmla="*/ 162 w 207"/>
                <a:gd name="T19" fmla="*/ 93 h 478"/>
                <a:gd name="T20" fmla="*/ 162 w 207"/>
                <a:gd name="T21" fmla="*/ 136 h 478"/>
                <a:gd name="T22" fmla="*/ 207 w 207"/>
                <a:gd name="T23" fmla="*/ 136 h 478"/>
                <a:gd name="T24" fmla="*/ 207 w 207"/>
                <a:gd name="T25" fmla="*/ 478 h 478"/>
                <a:gd name="T26" fmla="*/ 0 w 207"/>
                <a:gd name="T27" fmla="*/ 478 h 478"/>
                <a:gd name="T28" fmla="*/ 0 w 207"/>
                <a:gd name="T29" fmla="*/ 136 h 478"/>
                <a:gd name="T30" fmla="*/ 34 w 207"/>
                <a:gd name="T31" fmla="*/ 136 h 478"/>
                <a:gd name="T32" fmla="*/ 34 w 207"/>
                <a:gd name="T33" fmla="*/ 93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478">
                  <a:moveTo>
                    <a:pt x="34" y="93"/>
                  </a:moveTo>
                  <a:lnTo>
                    <a:pt x="67" y="93"/>
                  </a:lnTo>
                  <a:lnTo>
                    <a:pt x="67" y="50"/>
                  </a:lnTo>
                  <a:lnTo>
                    <a:pt x="86" y="50"/>
                  </a:lnTo>
                  <a:lnTo>
                    <a:pt x="86" y="0"/>
                  </a:lnTo>
                  <a:lnTo>
                    <a:pt x="112" y="0"/>
                  </a:lnTo>
                  <a:lnTo>
                    <a:pt x="112" y="50"/>
                  </a:lnTo>
                  <a:lnTo>
                    <a:pt x="136" y="50"/>
                  </a:lnTo>
                  <a:lnTo>
                    <a:pt x="136" y="93"/>
                  </a:lnTo>
                  <a:lnTo>
                    <a:pt x="162" y="93"/>
                  </a:lnTo>
                  <a:lnTo>
                    <a:pt x="162" y="136"/>
                  </a:lnTo>
                  <a:lnTo>
                    <a:pt x="207" y="136"/>
                  </a:lnTo>
                  <a:lnTo>
                    <a:pt x="207" y="478"/>
                  </a:lnTo>
                  <a:lnTo>
                    <a:pt x="0" y="478"/>
                  </a:lnTo>
                  <a:lnTo>
                    <a:pt x="0" y="136"/>
                  </a:lnTo>
                  <a:lnTo>
                    <a:pt x="34" y="136"/>
                  </a:lnTo>
                  <a:lnTo>
                    <a:pt x="34" y="93"/>
                  </a:lnTo>
                  <a:close/>
                </a:path>
              </a:pathLst>
            </a:custGeom>
            <a:solidFill>
              <a:srgbClr val="5BB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5"/>
            <p:cNvSpPr>
              <a:spLocks/>
            </p:cNvSpPr>
            <p:nvPr/>
          </p:nvSpPr>
          <p:spPr bwMode="auto">
            <a:xfrm>
              <a:off x="6719888" y="3117850"/>
              <a:ext cx="328613" cy="758825"/>
            </a:xfrm>
            <a:custGeom>
              <a:avLst/>
              <a:gdLst>
                <a:gd name="T0" fmla="*/ 34 w 207"/>
                <a:gd name="T1" fmla="*/ 93 h 478"/>
                <a:gd name="T2" fmla="*/ 67 w 207"/>
                <a:gd name="T3" fmla="*/ 93 h 478"/>
                <a:gd name="T4" fmla="*/ 67 w 207"/>
                <a:gd name="T5" fmla="*/ 50 h 478"/>
                <a:gd name="T6" fmla="*/ 86 w 207"/>
                <a:gd name="T7" fmla="*/ 50 h 478"/>
                <a:gd name="T8" fmla="*/ 86 w 207"/>
                <a:gd name="T9" fmla="*/ 0 h 478"/>
                <a:gd name="T10" fmla="*/ 112 w 207"/>
                <a:gd name="T11" fmla="*/ 0 h 478"/>
                <a:gd name="T12" fmla="*/ 112 w 207"/>
                <a:gd name="T13" fmla="*/ 50 h 478"/>
                <a:gd name="T14" fmla="*/ 136 w 207"/>
                <a:gd name="T15" fmla="*/ 50 h 478"/>
                <a:gd name="T16" fmla="*/ 136 w 207"/>
                <a:gd name="T17" fmla="*/ 93 h 478"/>
                <a:gd name="T18" fmla="*/ 162 w 207"/>
                <a:gd name="T19" fmla="*/ 93 h 478"/>
                <a:gd name="T20" fmla="*/ 162 w 207"/>
                <a:gd name="T21" fmla="*/ 136 h 478"/>
                <a:gd name="T22" fmla="*/ 207 w 207"/>
                <a:gd name="T23" fmla="*/ 136 h 478"/>
                <a:gd name="T24" fmla="*/ 207 w 207"/>
                <a:gd name="T25" fmla="*/ 478 h 478"/>
                <a:gd name="T26" fmla="*/ 0 w 207"/>
                <a:gd name="T27" fmla="*/ 478 h 478"/>
                <a:gd name="T28" fmla="*/ 0 w 207"/>
                <a:gd name="T29" fmla="*/ 136 h 478"/>
                <a:gd name="T30" fmla="*/ 34 w 207"/>
                <a:gd name="T31" fmla="*/ 13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7" h="478">
                  <a:moveTo>
                    <a:pt x="34" y="93"/>
                  </a:moveTo>
                  <a:lnTo>
                    <a:pt x="67" y="93"/>
                  </a:lnTo>
                  <a:lnTo>
                    <a:pt x="67" y="50"/>
                  </a:lnTo>
                  <a:lnTo>
                    <a:pt x="86" y="50"/>
                  </a:lnTo>
                  <a:lnTo>
                    <a:pt x="86" y="0"/>
                  </a:lnTo>
                  <a:lnTo>
                    <a:pt x="112" y="0"/>
                  </a:lnTo>
                  <a:lnTo>
                    <a:pt x="112" y="50"/>
                  </a:lnTo>
                  <a:lnTo>
                    <a:pt x="136" y="50"/>
                  </a:lnTo>
                  <a:lnTo>
                    <a:pt x="136" y="93"/>
                  </a:lnTo>
                  <a:lnTo>
                    <a:pt x="162" y="93"/>
                  </a:lnTo>
                  <a:lnTo>
                    <a:pt x="162" y="136"/>
                  </a:lnTo>
                  <a:lnTo>
                    <a:pt x="207" y="136"/>
                  </a:lnTo>
                  <a:lnTo>
                    <a:pt x="207" y="478"/>
                  </a:lnTo>
                  <a:lnTo>
                    <a:pt x="0" y="478"/>
                  </a:lnTo>
                  <a:lnTo>
                    <a:pt x="0" y="136"/>
                  </a:lnTo>
                  <a:lnTo>
                    <a:pt x="34"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6"/>
            <p:cNvSpPr>
              <a:spLocks noChangeArrowheads="1"/>
            </p:cNvSpPr>
            <p:nvPr/>
          </p:nvSpPr>
          <p:spPr bwMode="auto">
            <a:xfrm>
              <a:off x="6762750" y="3387725"/>
              <a:ext cx="109538"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17"/>
            <p:cNvSpPr>
              <a:spLocks noChangeArrowheads="1"/>
            </p:cNvSpPr>
            <p:nvPr/>
          </p:nvSpPr>
          <p:spPr bwMode="auto">
            <a:xfrm>
              <a:off x="6762750" y="3519488"/>
              <a:ext cx="109538"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8"/>
            <p:cNvSpPr>
              <a:spLocks noChangeArrowheads="1"/>
            </p:cNvSpPr>
            <p:nvPr/>
          </p:nvSpPr>
          <p:spPr bwMode="auto">
            <a:xfrm>
              <a:off x="6897688" y="3387725"/>
              <a:ext cx="106363"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9"/>
            <p:cNvSpPr>
              <a:spLocks noChangeArrowheads="1"/>
            </p:cNvSpPr>
            <p:nvPr/>
          </p:nvSpPr>
          <p:spPr bwMode="auto">
            <a:xfrm>
              <a:off x="6897688" y="3519488"/>
              <a:ext cx="106363"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p:cNvGrpSpPr/>
          <p:nvPr/>
        </p:nvGrpSpPr>
        <p:grpSpPr>
          <a:xfrm>
            <a:off x="589284" y="1339276"/>
            <a:ext cx="455829" cy="303331"/>
            <a:chOff x="5387975" y="3298825"/>
            <a:chExt cx="868363" cy="577851"/>
          </a:xfrm>
        </p:grpSpPr>
        <p:sp>
          <p:nvSpPr>
            <p:cNvPr id="60" name="Freeform 20"/>
            <p:cNvSpPr>
              <a:spLocks/>
            </p:cNvSpPr>
            <p:nvPr/>
          </p:nvSpPr>
          <p:spPr bwMode="auto">
            <a:xfrm>
              <a:off x="5462588" y="3298825"/>
              <a:ext cx="673100" cy="509588"/>
            </a:xfrm>
            <a:custGeom>
              <a:avLst/>
              <a:gdLst>
                <a:gd name="T0" fmla="*/ 1 w 178"/>
                <a:gd name="T1" fmla="*/ 134 h 134"/>
                <a:gd name="T2" fmla="*/ 0 w 178"/>
                <a:gd name="T3" fmla="*/ 122 h 134"/>
                <a:gd name="T4" fmla="*/ 0 w 178"/>
                <a:gd name="T5" fmla="*/ 16 h 134"/>
                <a:gd name="T6" fmla="*/ 16 w 178"/>
                <a:gd name="T7" fmla="*/ 0 h 134"/>
                <a:gd name="T8" fmla="*/ 170 w 178"/>
                <a:gd name="T9" fmla="*/ 0 h 134"/>
                <a:gd name="T10" fmla="*/ 178 w 178"/>
                <a:gd name="T11" fmla="*/ 0 h 134"/>
                <a:gd name="T12" fmla="*/ 162 w 178"/>
                <a:gd name="T13" fmla="*/ 14 h 134"/>
                <a:gd name="T14" fmla="*/ 154 w 178"/>
                <a:gd name="T15" fmla="*/ 15 h 134"/>
                <a:gd name="T16" fmla="*/ 24 w 178"/>
                <a:gd name="T17" fmla="*/ 15 h 134"/>
                <a:gd name="T18" fmla="*/ 15 w 178"/>
                <a:gd name="T19" fmla="*/ 24 h 134"/>
                <a:gd name="T20" fmla="*/ 15 w 178"/>
                <a:gd name="T21" fmla="*/ 108 h 134"/>
                <a:gd name="T22" fmla="*/ 31 w 178"/>
                <a:gd name="T23" fmla="*/ 125 h 134"/>
                <a:gd name="T24" fmla="*/ 32 w 178"/>
                <a:gd name="T25" fmla="*/ 125 h 134"/>
                <a:gd name="T26" fmla="*/ 24 w 178"/>
                <a:gd name="T27" fmla="*/ 134 h 134"/>
                <a:gd name="T28" fmla="*/ 1 w 178"/>
                <a:gd name="T29"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34">
                  <a:moveTo>
                    <a:pt x="1" y="134"/>
                  </a:moveTo>
                  <a:cubicBezTo>
                    <a:pt x="0" y="130"/>
                    <a:pt x="0" y="126"/>
                    <a:pt x="0" y="122"/>
                  </a:cubicBezTo>
                  <a:cubicBezTo>
                    <a:pt x="0" y="87"/>
                    <a:pt x="0" y="52"/>
                    <a:pt x="0" y="16"/>
                  </a:cubicBezTo>
                  <a:cubicBezTo>
                    <a:pt x="0" y="4"/>
                    <a:pt x="4" y="0"/>
                    <a:pt x="16" y="0"/>
                  </a:cubicBezTo>
                  <a:cubicBezTo>
                    <a:pt x="67" y="0"/>
                    <a:pt x="119" y="0"/>
                    <a:pt x="170" y="0"/>
                  </a:cubicBezTo>
                  <a:cubicBezTo>
                    <a:pt x="172" y="0"/>
                    <a:pt x="175" y="0"/>
                    <a:pt x="178" y="0"/>
                  </a:cubicBezTo>
                  <a:cubicBezTo>
                    <a:pt x="174" y="6"/>
                    <a:pt x="168" y="10"/>
                    <a:pt x="162" y="14"/>
                  </a:cubicBezTo>
                  <a:cubicBezTo>
                    <a:pt x="159" y="14"/>
                    <a:pt x="156" y="15"/>
                    <a:pt x="154" y="15"/>
                  </a:cubicBezTo>
                  <a:cubicBezTo>
                    <a:pt x="110" y="15"/>
                    <a:pt x="67" y="15"/>
                    <a:pt x="24" y="15"/>
                  </a:cubicBezTo>
                  <a:cubicBezTo>
                    <a:pt x="16" y="15"/>
                    <a:pt x="15" y="17"/>
                    <a:pt x="15" y="24"/>
                  </a:cubicBezTo>
                  <a:cubicBezTo>
                    <a:pt x="15" y="52"/>
                    <a:pt x="15" y="80"/>
                    <a:pt x="15" y="108"/>
                  </a:cubicBezTo>
                  <a:cubicBezTo>
                    <a:pt x="15" y="124"/>
                    <a:pt x="15" y="124"/>
                    <a:pt x="31" y="125"/>
                  </a:cubicBezTo>
                  <a:cubicBezTo>
                    <a:pt x="32" y="125"/>
                    <a:pt x="32" y="125"/>
                    <a:pt x="32" y="125"/>
                  </a:cubicBezTo>
                  <a:cubicBezTo>
                    <a:pt x="29" y="128"/>
                    <a:pt x="25" y="130"/>
                    <a:pt x="24" y="134"/>
                  </a:cubicBezTo>
                  <a:cubicBezTo>
                    <a:pt x="16" y="134"/>
                    <a:pt x="9" y="134"/>
                    <a:pt x="1" y="134"/>
                  </a:cubicBezTo>
                  <a:close/>
                </a:path>
              </a:pathLst>
            </a:custGeom>
            <a:solidFill>
              <a:srgbClr val="B3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p:cNvSpPr>
              <a:spLocks/>
            </p:cNvSpPr>
            <p:nvPr/>
          </p:nvSpPr>
          <p:spPr bwMode="auto">
            <a:xfrm>
              <a:off x="5387975" y="3802063"/>
              <a:ext cx="868363" cy="74613"/>
            </a:xfrm>
            <a:custGeom>
              <a:avLst/>
              <a:gdLst>
                <a:gd name="T0" fmla="*/ 21 w 230"/>
                <a:gd name="T1" fmla="*/ 2 h 20"/>
                <a:gd name="T2" fmla="*/ 44 w 230"/>
                <a:gd name="T3" fmla="*/ 2 h 20"/>
                <a:gd name="T4" fmla="*/ 210 w 230"/>
                <a:gd name="T5" fmla="*/ 2 h 20"/>
                <a:gd name="T6" fmla="*/ 226 w 230"/>
                <a:gd name="T7" fmla="*/ 2 h 20"/>
                <a:gd name="T8" fmla="*/ 230 w 230"/>
                <a:gd name="T9" fmla="*/ 7 h 20"/>
                <a:gd name="T10" fmla="*/ 218 w 230"/>
                <a:gd name="T11" fmla="*/ 20 h 20"/>
                <a:gd name="T12" fmla="*/ 14 w 230"/>
                <a:gd name="T13" fmla="*/ 20 h 20"/>
                <a:gd name="T14" fmla="*/ 4 w 230"/>
                <a:gd name="T15" fmla="*/ 16 h 20"/>
                <a:gd name="T16" fmla="*/ 2 w 230"/>
                <a:gd name="T17" fmla="*/ 4 h 20"/>
                <a:gd name="T18" fmla="*/ 10 w 230"/>
                <a:gd name="T19" fmla="*/ 2 h 20"/>
                <a:gd name="T20" fmla="*/ 21 w 230"/>
                <a:gd name="T21"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20">
                  <a:moveTo>
                    <a:pt x="21" y="2"/>
                  </a:moveTo>
                  <a:cubicBezTo>
                    <a:pt x="29" y="2"/>
                    <a:pt x="36" y="2"/>
                    <a:pt x="44" y="2"/>
                  </a:cubicBezTo>
                  <a:cubicBezTo>
                    <a:pt x="99" y="2"/>
                    <a:pt x="155" y="2"/>
                    <a:pt x="210" y="2"/>
                  </a:cubicBezTo>
                  <a:cubicBezTo>
                    <a:pt x="216" y="2"/>
                    <a:pt x="221" y="2"/>
                    <a:pt x="226" y="2"/>
                  </a:cubicBezTo>
                  <a:cubicBezTo>
                    <a:pt x="230" y="2"/>
                    <a:pt x="230" y="4"/>
                    <a:pt x="230" y="7"/>
                  </a:cubicBezTo>
                  <a:cubicBezTo>
                    <a:pt x="230" y="15"/>
                    <a:pt x="226" y="20"/>
                    <a:pt x="218" y="20"/>
                  </a:cubicBezTo>
                  <a:cubicBezTo>
                    <a:pt x="150" y="20"/>
                    <a:pt x="82" y="20"/>
                    <a:pt x="14" y="20"/>
                  </a:cubicBezTo>
                  <a:cubicBezTo>
                    <a:pt x="10" y="20"/>
                    <a:pt x="7" y="19"/>
                    <a:pt x="4" y="16"/>
                  </a:cubicBezTo>
                  <a:cubicBezTo>
                    <a:pt x="1" y="12"/>
                    <a:pt x="0" y="8"/>
                    <a:pt x="2" y="4"/>
                  </a:cubicBezTo>
                  <a:cubicBezTo>
                    <a:pt x="3" y="0"/>
                    <a:pt x="7" y="2"/>
                    <a:pt x="10" y="2"/>
                  </a:cubicBezTo>
                  <a:cubicBezTo>
                    <a:pt x="14" y="2"/>
                    <a:pt x="18" y="2"/>
                    <a:pt x="21" y="2"/>
                  </a:cubicBezTo>
                  <a:close/>
                </a:path>
              </a:pathLst>
            </a:custGeom>
            <a:solidFill>
              <a:srgbClr val="7C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p:cNvSpPr>
              <a:spLocks/>
            </p:cNvSpPr>
            <p:nvPr/>
          </p:nvSpPr>
          <p:spPr bwMode="auto">
            <a:xfrm>
              <a:off x="5553075" y="3298825"/>
              <a:ext cx="635000" cy="509588"/>
            </a:xfrm>
            <a:custGeom>
              <a:avLst/>
              <a:gdLst>
                <a:gd name="T0" fmla="*/ 166 w 168"/>
                <a:gd name="T1" fmla="*/ 134 h 134"/>
                <a:gd name="T2" fmla="*/ 0 w 168"/>
                <a:gd name="T3" fmla="*/ 134 h 134"/>
                <a:gd name="T4" fmla="*/ 8 w 168"/>
                <a:gd name="T5" fmla="*/ 125 h 134"/>
                <a:gd name="T6" fmla="*/ 16 w 168"/>
                <a:gd name="T7" fmla="*/ 124 h 134"/>
                <a:gd name="T8" fmla="*/ 144 w 168"/>
                <a:gd name="T9" fmla="*/ 124 h 134"/>
                <a:gd name="T10" fmla="*/ 152 w 168"/>
                <a:gd name="T11" fmla="*/ 115 h 134"/>
                <a:gd name="T12" fmla="*/ 152 w 168"/>
                <a:gd name="T13" fmla="*/ 30 h 134"/>
                <a:gd name="T14" fmla="*/ 138 w 168"/>
                <a:gd name="T15" fmla="*/ 14 h 134"/>
                <a:gd name="T16" fmla="*/ 154 w 168"/>
                <a:gd name="T17" fmla="*/ 0 h 134"/>
                <a:gd name="T18" fmla="*/ 168 w 168"/>
                <a:gd name="T19" fmla="*/ 13 h 134"/>
                <a:gd name="T20" fmla="*/ 168 w 168"/>
                <a:gd name="T21" fmla="*/ 126 h 134"/>
                <a:gd name="T22" fmla="*/ 166 w 168"/>
                <a:gd name="T23"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34">
                  <a:moveTo>
                    <a:pt x="166" y="134"/>
                  </a:moveTo>
                  <a:cubicBezTo>
                    <a:pt x="111" y="134"/>
                    <a:pt x="55" y="134"/>
                    <a:pt x="0" y="134"/>
                  </a:cubicBezTo>
                  <a:cubicBezTo>
                    <a:pt x="1" y="129"/>
                    <a:pt x="5" y="128"/>
                    <a:pt x="8" y="125"/>
                  </a:cubicBezTo>
                  <a:cubicBezTo>
                    <a:pt x="11" y="125"/>
                    <a:pt x="14" y="124"/>
                    <a:pt x="16" y="124"/>
                  </a:cubicBezTo>
                  <a:cubicBezTo>
                    <a:pt x="59" y="124"/>
                    <a:pt x="101" y="124"/>
                    <a:pt x="144" y="124"/>
                  </a:cubicBezTo>
                  <a:cubicBezTo>
                    <a:pt x="151" y="124"/>
                    <a:pt x="152" y="122"/>
                    <a:pt x="152" y="115"/>
                  </a:cubicBezTo>
                  <a:cubicBezTo>
                    <a:pt x="152" y="87"/>
                    <a:pt x="152" y="58"/>
                    <a:pt x="152" y="30"/>
                  </a:cubicBezTo>
                  <a:cubicBezTo>
                    <a:pt x="152" y="16"/>
                    <a:pt x="152" y="16"/>
                    <a:pt x="138" y="14"/>
                  </a:cubicBezTo>
                  <a:cubicBezTo>
                    <a:pt x="146" y="8"/>
                    <a:pt x="147" y="6"/>
                    <a:pt x="154" y="0"/>
                  </a:cubicBezTo>
                  <a:cubicBezTo>
                    <a:pt x="163" y="0"/>
                    <a:pt x="168" y="4"/>
                    <a:pt x="168" y="13"/>
                  </a:cubicBezTo>
                  <a:cubicBezTo>
                    <a:pt x="168" y="50"/>
                    <a:pt x="168" y="88"/>
                    <a:pt x="168" y="126"/>
                  </a:cubicBezTo>
                  <a:cubicBezTo>
                    <a:pt x="168" y="128"/>
                    <a:pt x="167" y="131"/>
                    <a:pt x="166" y="134"/>
                  </a:cubicBezTo>
                  <a:close/>
                </a:path>
              </a:pathLst>
            </a:custGeom>
            <a:solidFill>
              <a:srgbClr val="9FA2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p:cNvSpPr>
              <a:spLocks noEditPoints="1"/>
            </p:cNvSpPr>
            <p:nvPr/>
          </p:nvSpPr>
          <p:spPr bwMode="auto">
            <a:xfrm>
              <a:off x="5519738" y="3352800"/>
              <a:ext cx="608013" cy="422275"/>
            </a:xfrm>
            <a:custGeom>
              <a:avLst/>
              <a:gdLst>
                <a:gd name="T0" fmla="*/ 147 w 161"/>
                <a:gd name="T1" fmla="*/ 0 h 111"/>
                <a:gd name="T2" fmla="*/ 161 w 161"/>
                <a:gd name="T3" fmla="*/ 16 h 111"/>
                <a:gd name="T4" fmla="*/ 161 w 161"/>
                <a:gd name="T5" fmla="*/ 101 h 111"/>
                <a:gd name="T6" fmla="*/ 153 w 161"/>
                <a:gd name="T7" fmla="*/ 110 h 111"/>
                <a:gd name="T8" fmla="*/ 25 w 161"/>
                <a:gd name="T9" fmla="*/ 110 h 111"/>
                <a:gd name="T10" fmla="*/ 17 w 161"/>
                <a:gd name="T11" fmla="*/ 111 h 111"/>
                <a:gd name="T12" fmla="*/ 16 w 161"/>
                <a:gd name="T13" fmla="*/ 111 h 111"/>
                <a:gd name="T14" fmla="*/ 0 w 161"/>
                <a:gd name="T15" fmla="*/ 94 h 111"/>
                <a:gd name="T16" fmla="*/ 0 w 161"/>
                <a:gd name="T17" fmla="*/ 10 h 111"/>
                <a:gd name="T18" fmla="*/ 9 w 161"/>
                <a:gd name="T19" fmla="*/ 1 h 111"/>
                <a:gd name="T20" fmla="*/ 139 w 161"/>
                <a:gd name="T21" fmla="*/ 1 h 111"/>
                <a:gd name="T22" fmla="*/ 147 w 161"/>
                <a:gd name="T23" fmla="*/ 0 h 111"/>
                <a:gd name="T24" fmla="*/ 109 w 161"/>
                <a:gd name="T25" fmla="*/ 25 h 111"/>
                <a:gd name="T26" fmla="*/ 60 w 161"/>
                <a:gd name="T27" fmla="*/ 25 h 111"/>
                <a:gd name="T28" fmla="*/ 46 w 161"/>
                <a:gd name="T29" fmla="*/ 38 h 111"/>
                <a:gd name="T30" fmla="*/ 46 w 161"/>
                <a:gd name="T31" fmla="*/ 82 h 111"/>
                <a:gd name="T32" fmla="*/ 53 w 161"/>
                <a:gd name="T33" fmla="*/ 89 h 111"/>
                <a:gd name="T34" fmla="*/ 77 w 161"/>
                <a:gd name="T35" fmla="*/ 89 h 111"/>
                <a:gd name="T36" fmla="*/ 113 w 161"/>
                <a:gd name="T37" fmla="*/ 89 h 111"/>
                <a:gd name="T38" fmla="*/ 120 w 161"/>
                <a:gd name="T39" fmla="*/ 82 h 111"/>
                <a:gd name="T40" fmla="*/ 120 w 161"/>
                <a:gd name="T41" fmla="*/ 38 h 111"/>
                <a:gd name="T42" fmla="*/ 109 w 161"/>
                <a:gd name="T43" fmla="*/ 2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1" h="111">
                  <a:moveTo>
                    <a:pt x="147" y="0"/>
                  </a:moveTo>
                  <a:cubicBezTo>
                    <a:pt x="161" y="2"/>
                    <a:pt x="161" y="2"/>
                    <a:pt x="161" y="16"/>
                  </a:cubicBezTo>
                  <a:cubicBezTo>
                    <a:pt x="161" y="44"/>
                    <a:pt x="161" y="73"/>
                    <a:pt x="161" y="101"/>
                  </a:cubicBezTo>
                  <a:cubicBezTo>
                    <a:pt x="161" y="108"/>
                    <a:pt x="160" y="110"/>
                    <a:pt x="153" y="110"/>
                  </a:cubicBezTo>
                  <a:cubicBezTo>
                    <a:pt x="110" y="110"/>
                    <a:pt x="68" y="110"/>
                    <a:pt x="25" y="110"/>
                  </a:cubicBezTo>
                  <a:cubicBezTo>
                    <a:pt x="23" y="110"/>
                    <a:pt x="20" y="110"/>
                    <a:pt x="17" y="111"/>
                  </a:cubicBezTo>
                  <a:cubicBezTo>
                    <a:pt x="17" y="111"/>
                    <a:pt x="17" y="111"/>
                    <a:pt x="16" y="111"/>
                  </a:cubicBezTo>
                  <a:cubicBezTo>
                    <a:pt x="0" y="110"/>
                    <a:pt x="0" y="110"/>
                    <a:pt x="0" y="94"/>
                  </a:cubicBezTo>
                  <a:cubicBezTo>
                    <a:pt x="0" y="66"/>
                    <a:pt x="0" y="38"/>
                    <a:pt x="0" y="10"/>
                  </a:cubicBezTo>
                  <a:cubicBezTo>
                    <a:pt x="0" y="3"/>
                    <a:pt x="1" y="1"/>
                    <a:pt x="9" y="1"/>
                  </a:cubicBezTo>
                  <a:cubicBezTo>
                    <a:pt x="52" y="1"/>
                    <a:pt x="95" y="1"/>
                    <a:pt x="139" y="1"/>
                  </a:cubicBezTo>
                  <a:cubicBezTo>
                    <a:pt x="142" y="1"/>
                    <a:pt x="145" y="1"/>
                    <a:pt x="147" y="0"/>
                  </a:cubicBezTo>
                  <a:close/>
                  <a:moveTo>
                    <a:pt x="109" y="25"/>
                  </a:moveTo>
                  <a:cubicBezTo>
                    <a:pt x="93" y="25"/>
                    <a:pt x="76" y="25"/>
                    <a:pt x="60" y="25"/>
                  </a:cubicBezTo>
                  <a:cubicBezTo>
                    <a:pt x="46" y="25"/>
                    <a:pt x="46" y="25"/>
                    <a:pt x="46" y="38"/>
                  </a:cubicBezTo>
                  <a:cubicBezTo>
                    <a:pt x="46" y="53"/>
                    <a:pt x="46" y="68"/>
                    <a:pt x="46" y="82"/>
                  </a:cubicBezTo>
                  <a:cubicBezTo>
                    <a:pt x="46" y="88"/>
                    <a:pt x="47" y="90"/>
                    <a:pt x="53" y="89"/>
                  </a:cubicBezTo>
                  <a:cubicBezTo>
                    <a:pt x="61" y="89"/>
                    <a:pt x="69" y="89"/>
                    <a:pt x="77" y="89"/>
                  </a:cubicBezTo>
                  <a:cubicBezTo>
                    <a:pt x="89" y="89"/>
                    <a:pt x="101" y="89"/>
                    <a:pt x="113" y="89"/>
                  </a:cubicBezTo>
                  <a:cubicBezTo>
                    <a:pt x="118" y="89"/>
                    <a:pt x="120" y="87"/>
                    <a:pt x="120" y="82"/>
                  </a:cubicBezTo>
                  <a:cubicBezTo>
                    <a:pt x="119" y="68"/>
                    <a:pt x="120" y="53"/>
                    <a:pt x="120" y="38"/>
                  </a:cubicBezTo>
                  <a:cubicBezTo>
                    <a:pt x="119" y="24"/>
                    <a:pt x="121" y="25"/>
                    <a:pt x="109" y="25"/>
                  </a:cubicBezTo>
                  <a:close/>
                </a:path>
              </a:pathLst>
            </a:custGeom>
            <a:solidFill>
              <a:srgbClr val="5BB3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4"/>
            <p:cNvSpPr>
              <a:spLocks/>
            </p:cNvSpPr>
            <p:nvPr/>
          </p:nvSpPr>
          <p:spPr bwMode="auto">
            <a:xfrm>
              <a:off x="5692775" y="3500438"/>
              <a:ext cx="212725" cy="195263"/>
            </a:xfrm>
            <a:custGeom>
              <a:avLst/>
              <a:gdLst>
                <a:gd name="T0" fmla="*/ 31 w 56"/>
                <a:gd name="T1" fmla="*/ 50 h 51"/>
                <a:gd name="T2" fmla="*/ 7 w 56"/>
                <a:gd name="T3" fmla="*/ 51 h 51"/>
                <a:gd name="T4" fmla="*/ 0 w 56"/>
                <a:gd name="T5" fmla="*/ 44 h 51"/>
                <a:gd name="T6" fmla="*/ 0 w 56"/>
                <a:gd name="T7" fmla="*/ 0 h 51"/>
                <a:gd name="T8" fmla="*/ 56 w 56"/>
                <a:gd name="T9" fmla="*/ 0 h 51"/>
                <a:gd name="T10" fmla="*/ 31 w 56"/>
                <a:gd name="T11" fmla="*/ 50 h 51"/>
              </a:gdLst>
              <a:ahLst/>
              <a:cxnLst>
                <a:cxn ang="0">
                  <a:pos x="T0" y="T1"/>
                </a:cxn>
                <a:cxn ang="0">
                  <a:pos x="T2" y="T3"/>
                </a:cxn>
                <a:cxn ang="0">
                  <a:pos x="T4" y="T5"/>
                </a:cxn>
                <a:cxn ang="0">
                  <a:pos x="T6" y="T7"/>
                </a:cxn>
                <a:cxn ang="0">
                  <a:pos x="T8" y="T9"/>
                </a:cxn>
                <a:cxn ang="0">
                  <a:pos x="T10" y="T11"/>
                </a:cxn>
              </a:cxnLst>
              <a:rect l="0" t="0" r="r" b="b"/>
              <a:pathLst>
                <a:path w="56" h="51">
                  <a:moveTo>
                    <a:pt x="31" y="50"/>
                  </a:moveTo>
                  <a:cubicBezTo>
                    <a:pt x="23" y="50"/>
                    <a:pt x="15" y="50"/>
                    <a:pt x="7" y="51"/>
                  </a:cubicBezTo>
                  <a:cubicBezTo>
                    <a:pt x="1" y="51"/>
                    <a:pt x="0" y="49"/>
                    <a:pt x="0" y="44"/>
                  </a:cubicBezTo>
                  <a:cubicBezTo>
                    <a:pt x="1" y="29"/>
                    <a:pt x="0" y="15"/>
                    <a:pt x="0" y="0"/>
                  </a:cubicBezTo>
                  <a:cubicBezTo>
                    <a:pt x="19" y="0"/>
                    <a:pt x="37" y="0"/>
                    <a:pt x="56" y="0"/>
                  </a:cubicBezTo>
                  <a:cubicBezTo>
                    <a:pt x="50" y="17"/>
                    <a:pt x="39" y="33"/>
                    <a:pt x="31" y="50"/>
                  </a:cubicBezTo>
                  <a:close/>
                </a:path>
              </a:pathLst>
            </a:custGeom>
            <a:solidFill>
              <a:srgbClr val="247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5"/>
            <p:cNvSpPr>
              <a:spLocks/>
            </p:cNvSpPr>
            <p:nvPr/>
          </p:nvSpPr>
          <p:spPr bwMode="auto">
            <a:xfrm>
              <a:off x="5810250" y="3497263"/>
              <a:ext cx="158750" cy="198438"/>
            </a:xfrm>
            <a:custGeom>
              <a:avLst/>
              <a:gdLst>
                <a:gd name="T0" fmla="*/ 0 w 42"/>
                <a:gd name="T1" fmla="*/ 51 h 52"/>
                <a:gd name="T2" fmla="*/ 26 w 42"/>
                <a:gd name="T3" fmla="*/ 1 h 52"/>
                <a:gd name="T4" fmla="*/ 27 w 42"/>
                <a:gd name="T5" fmla="*/ 0 h 52"/>
                <a:gd name="T6" fmla="*/ 42 w 42"/>
                <a:gd name="T7" fmla="*/ 1 h 52"/>
                <a:gd name="T8" fmla="*/ 42 w 42"/>
                <a:gd name="T9" fmla="*/ 45 h 52"/>
                <a:gd name="T10" fmla="*/ 36 w 42"/>
                <a:gd name="T11" fmla="*/ 52 h 52"/>
                <a:gd name="T12" fmla="*/ 0 w 42"/>
                <a:gd name="T13" fmla="*/ 51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0" y="51"/>
                  </a:moveTo>
                  <a:cubicBezTo>
                    <a:pt x="8" y="34"/>
                    <a:pt x="19" y="18"/>
                    <a:pt x="26" y="1"/>
                  </a:cubicBezTo>
                  <a:cubicBezTo>
                    <a:pt x="26" y="1"/>
                    <a:pt x="26" y="0"/>
                    <a:pt x="27" y="0"/>
                  </a:cubicBezTo>
                  <a:cubicBezTo>
                    <a:pt x="32" y="0"/>
                    <a:pt x="37" y="0"/>
                    <a:pt x="42" y="1"/>
                  </a:cubicBezTo>
                  <a:cubicBezTo>
                    <a:pt x="42" y="16"/>
                    <a:pt x="42" y="30"/>
                    <a:pt x="42" y="45"/>
                  </a:cubicBezTo>
                  <a:cubicBezTo>
                    <a:pt x="42" y="50"/>
                    <a:pt x="41" y="52"/>
                    <a:pt x="36" y="52"/>
                  </a:cubicBezTo>
                  <a:cubicBezTo>
                    <a:pt x="24" y="51"/>
                    <a:pt x="12" y="51"/>
                    <a:pt x="0" y="51"/>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
            <p:cNvSpPr>
              <a:spLocks/>
            </p:cNvSpPr>
            <p:nvPr/>
          </p:nvSpPr>
          <p:spPr bwMode="auto">
            <a:xfrm>
              <a:off x="5692775" y="3448050"/>
              <a:ext cx="242888" cy="52388"/>
            </a:xfrm>
            <a:custGeom>
              <a:avLst/>
              <a:gdLst>
                <a:gd name="T0" fmla="*/ 58 w 64"/>
                <a:gd name="T1" fmla="*/ 13 h 14"/>
                <a:gd name="T2" fmla="*/ 57 w 64"/>
                <a:gd name="T3" fmla="*/ 14 h 14"/>
                <a:gd name="T4" fmla="*/ 1 w 64"/>
                <a:gd name="T5" fmla="*/ 13 h 14"/>
                <a:gd name="T6" fmla="*/ 14 w 64"/>
                <a:gd name="T7" fmla="*/ 0 h 14"/>
                <a:gd name="T8" fmla="*/ 64 w 64"/>
                <a:gd name="T9" fmla="*/ 0 h 14"/>
                <a:gd name="T10" fmla="*/ 58 w 64"/>
                <a:gd name="T11" fmla="*/ 13 h 14"/>
              </a:gdLst>
              <a:ahLst/>
              <a:cxnLst>
                <a:cxn ang="0">
                  <a:pos x="T0" y="T1"/>
                </a:cxn>
                <a:cxn ang="0">
                  <a:pos x="T2" y="T3"/>
                </a:cxn>
                <a:cxn ang="0">
                  <a:pos x="T4" y="T5"/>
                </a:cxn>
                <a:cxn ang="0">
                  <a:pos x="T6" y="T7"/>
                </a:cxn>
                <a:cxn ang="0">
                  <a:pos x="T8" y="T9"/>
                </a:cxn>
                <a:cxn ang="0">
                  <a:pos x="T10" y="T11"/>
                </a:cxn>
              </a:cxnLst>
              <a:rect l="0" t="0" r="r" b="b"/>
              <a:pathLst>
                <a:path w="64" h="14">
                  <a:moveTo>
                    <a:pt x="58" y="13"/>
                  </a:moveTo>
                  <a:cubicBezTo>
                    <a:pt x="57" y="13"/>
                    <a:pt x="57" y="14"/>
                    <a:pt x="57" y="14"/>
                  </a:cubicBezTo>
                  <a:cubicBezTo>
                    <a:pt x="38" y="14"/>
                    <a:pt x="19" y="13"/>
                    <a:pt x="1" y="13"/>
                  </a:cubicBezTo>
                  <a:cubicBezTo>
                    <a:pt x="0" y="0"/>
                    <a:pt x="0" y="0"/>
                    <a:pt x="14" y="0"/>
                  </a:cubicBezTo>
                  <a:cubicBezTo>
                    <a:pt x="31" y="0"/>
                    <a:pt x="47" y="0"/>
                    <a:pt x="64" y="0"/>
                  </a:cubicBezTo>
                  <a:cubicBezTo>
                    <a:pt x="62" y="5"/>
                    <a:pt x="60" y="9"/>
                    <a:pt x="58" y="13"/>
                  </a:cubicBezTo>
                  <a:close/>
                </a:path>
              </a:pathLst>
            </a:custGeom>
            <a:solidFill>
              <a:srgbClr val="8486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7"/>
            <p:cNvSpPr>
              <a:spLocks/>
            </p:cNvSpPr>
            <p:nvPr/>
          </p:nvSpPr>
          <p:spPr bwMode="auto">
            <a:xfrm>
              <a:off x="5911850" y="3443288"/>
              <a:ext cx="65088" cy="53975"/>
            </a:xfrm>
            <a:custGeom>
              <a:avLst/>
              <a:gdLst>
                <a:gd name="T0" fmla="*/ 0 w 17"/>
                <a:gd name="T1" fmla="*/ 14 h 14"/>
                <a:gd name="T2" fmla="*/ 5 w 17"/>
                <a:gd name="T3" fmla="*/ 1 h 14"/>
                <a:gd name="T4" fmla="*/ 15 w 17"/>
                <a:gd name="T5" fmla="*/ 14 h 14"/>
                <a:gd name="T6" fmla="*/ 0 w 17"/>
                <a:gd name="T7" fmla="*/ 14 h 14"/>
              </a:gdLst>
              <a:ahLst/>
              <a:cxnLst>
                <a:cxn ang="0">
                  <a:pos x="T0" y="T1"/>
                </a:cxn>
                <a:cxn ang="0">
                  <a:pos x="T2" y="T3"/>
                </a:cxn>
                <a:cxn ang="0">
                  <a:pos x="T4" y="T5"/>
                </a:cxn>
                <a:cxn ang="0">
                  <a:pos x="T6" y="T7"/>
                </a:cxn>
              </a:cxnLst>
              <a:rect l="0" t="0" r="r" b="b"/>
              <a:pathLst>
                <a:path w="17" h="14">
                  <a:moveTo>
                    <a:pt x="0" y="14"/>
                  </a:moveTo>
                  <a:cubicBezTo>
                    <a:pt x="2" y="10"/>
                    <a:pt x="3" y="6"/>
                    <a:pt x="5" y="1"/>
                  </a:cubicBezTo>
                  <a:cubicBezTo>
                    <a:pt x="17" y="0"/>
                    <a:pt x="15" y="0"/>
                    <a:pt x="15" y="14"/>
                  </a:cubicBezTo>
                  <a:cubicBezTo>
                    <a:pt x="10" y="14"/>
                    <a:pt x="5" y="14"/>
                    <a:pt x="0" y="14"/>
                  </a:cubicBezTo>
                  <a:close/>
                </a:path>
              </a:pathLst>
            </a:custGeom>
            <a:solidFill>
              <a:srgbClr val="777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28"/>
            <p:cNvSpPr>
              <a:spLocks noChangeArrowheads="1"/>
            </p:cNvSpPr>
            <p:nvPr/>
          </p:nvSpPr>
          <p:spPr bwMode="auto">
            <a:xfrm>
              <a:off x="5826125" y="3314700"/>
              <a:ext cx="22225" cy="22225"/>
            </a:xfrm>
            <a:prstGeom prst="ellipse">
              <a:avLst/>
            </a:prstGeom>
            <a:solidFill>
              <a:srgbClr val="B8D4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TextBox 27"/>
          <p:cNvSpPr txBox="1"/>
          <p:nvPr/>
        </p:nvSpPr>
        <p:spPr>
          <a:xfrm>
            <a:off x="382118" y="1755111"/>
            <a:ext cx="1413549" cy="201588"/>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On-premises SAP user</a:t>
            </a:r>
          </a:p>
        </p:txBody>
      </p:sp>
      <p:sp>
        <p:nvSpPr>
          <p:cNvPr id="29" name="TextBox 28"/>
          <p:cNvSpPr txBox="1"/>
          <p:nvPr/>
        </p:nvSpPr>
        <p:spPr>
          <a:xfrm>
            <a:off x="436548" y="2864071"/>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Front-end Express </a:t>
            </a:r>
            <a:br>
              <a:rPr lang="en-US" sz="900" dirty="0">
                <a:solidFill>
                  <a:schemeClr val="accent4"/>
                </a:solidFill>
              </a:rPr>
            </a:br>
            <a:r>
              <a:rPr lang="en-US" sz="900" dirty="0">
                <a:solidFill>
                  <a:schemeClr val="accent4"/>
                </a:solidFill>
              </a:rPr>
              <a:t>route</a:t>
            </a:r>
          </a:p>
        </p:txBody>
      </p:sp>
      <p:sp>
        <p:nvSpPr>
          <p:cNvPr id="33" name="TextBox 32"/>
          <p:cNvSpPr txBox="1"/>
          <p:nvPr/>
        </p:nvSpPr>
        <p:spPr>
          <a:xfrm>
            <a:off x="4251168" y="2344554"/>
            <a:ext cx="1191018" cy="230386"/>
          </a:xfrm>
          <a:prstGeom prst="rect">
            <a:avLst/>
          </a:prstGeom>
          <a:noFill/>
        </p:spPr>
        <p:txBody>
          <a:bodyPr wrap="none" lIns="0" tIns="0" rIns="0" bIns="0" rtlCol="0">
            <a:noAutofit/>
          </a:bodyPr>
          <a:lstStyle/>
          <a:p>
            <a:pPr>
              <a:lnSpc>
                <a:spcPct val="90000"/>
              </a:lnSpc>
              <a:spcAft>
                <a:spcPts val="600"/>
              </a:spcAft>
            </a:pPr>
            <a:r>
              <a:rPr lang="en-US" sz="900" dirty="0">
                <a:solidFill>
                  <a:schemeClr val="accent4"/>
                </a:solidFill>
              </a:rPr>
              <a:t>OS clustering</a:t>
            </a:r>
          </a:p>
        </p:txBody>
      </p:sp>
      <p:sp>
        <p:nvSpPr>
          <p:cNvPr id="34" name="TextBox 33"/>
          <p:cNvSpPr txBox="1"/>
          <p:nvPr/>
        </p:nvSpPr>
        <p:spPr>
          <a:xfrm>
            <a:off x="4236310" y="2893435"/>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SAP HANA VM</a:t>
            </a:r>
            <a:br>
              <a:rPr lang="en-US" sz="900" dirty="0">
                <a:solidFill>
                  <a:schemeClr val="accent4"/>
                </a:solidFill>
              </a:rPr>
            </a:br>
            <a:r>
              <a:rPr lang="en-US" sz="900" dirty="0">
                <a:solidFill>
                  <a:schemeClr val="accent4"/>
                </a:solidFill>
              </a:rPr>
              <a:t>Primary (active)</a:t>
            </a:r>
          </a:p>
        </p:txBody>
      </p:sp>
      <p:sp>
        <p:nvSpPr>
          <p:cNvPr id="35" name="TextBox 34"/>
          <p:cNvSpPr txBox="1"/>
          <p:nvPr/>
        </p:nvSpPr>
        <p:spPr>
          <a:xfrm>
            <a:off x="5449191" y="2592901"/>
            <a:ext cx="1191018" cy="230386"/>
          </a:xfrm>
          <a:prstGeom prst="rect">
            <a:avLst/>
          </a:prstGeom>
          <a:noFill/>
        </p:spPr>
        <p:txBody>
          <a:bodyPr wrap="none" lIns="0" tIns="0" rIns="0" bIns="0" rtlCol="0">
            <a:noAutofit/>
          </a:bodyPr>
          <a:lstStyle/>
          <a:p>
            <a:pPr>
              <a:lnSpc>
                <a:spcPct val="90000"/>
              </a:lnSpc>
              <a:spcAft>
                <a:spcPts val="600"/>
              </a:spcAft>
            </a:pPr>
            <a:r>
              <a:rPr lang="en-US" sz="900" dirty="0">
                <a:solidFill>
                  <a:schemeClr val="accent4"/>
                </a:solidFill>
              </a:rPr>
              <a:t>HA via HSR</a:t>
            </a:r>
          </a:p>
        </p:txBody>
      </p:sp>
      <p:sp>
        <p:nvSpPr>
          <p:cNvPr id="36" name="TextBox 35"/>
          <p:cNvSpPr txBox="1"/>
          <p:nvPr/>
        </p:nvSpPr>
        <p:spPr>
          <a:xfrm>
            <a:off x="6095585" y="2899583"/>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SAP HANA VM</a:t>
            </a:r>
            <a:br>
              <a:rPr lang="en-US" sz="900" dirty="0">
                <a:solidFill>
                  <a:schemeClr val="accent4"/>
                </a:solidFill>
              </a:rPr>
            </a:br>
            <a:r>
              <a:rPr lang="en-US" sz="900" dirty="0">
                <a:solidFill>
                  <a:schemeClr val="accent4"/>
                </a:solidFill>
              </a:rPr>
              <a:t>Secondary (standby)</a:t>
            </a:r>
          </a:p>
        </p:txBody>
      </p:sp>
      <p:sp>
        <p:nvSpPr>
          <p:cNvPr id="37" name="TextBox 36"/>
          <p:cNvSpPr txBox="1"/>
          <p:nvPr/>
        </p:nvSpPr>
        <p:spPr>
          <a:xfrm>
            <a:off x="4236310" y="3964757"/>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Azure Premium Storage</a:t>
            </a:r>
            <a:br>
              <a:rPr lang="en-US" sz="900" dirty="0">
                <a:solidFill>
                  <a:schemeClr val="accent4"/>
                </a:solidFill>
              </a:rPr>
            </a:br>
            <a:r>
              <a:rPr lang="en-US" sz="900" dirty="0">
                <a:solidFill>
                  <a:schemeClr val="accent4"/>
                </a:solidFill>
              </a:rPr>
              <a:t>for primary VM</a:t>
            </a:r>
          </a:p>
        </p:txBody>
      </p:sp>
      <p:sp>
        <p:nvSpPr>
          <p:cNvPr id="38" name="TextBox 37"/>
          <p:cNvSpPr txBox="1"/>
          <p:nvPr/>
        </p:nvSpPr>
        <p:spPr>
          <a:xfrm>
            <a:off x="6095585" y="3976420"/>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Azure Premium Storage</a:t>
            </a:r>
            <a:br>
              <a:rPr lang="en-US" sz="900" dirty="0">
                <a:solidFill>
                  <a:schemeClr val="accent4"/>
                </a:solidFill>
              </a:rPr>
            </a:br>
            <a:r>
              <a:rPr lang="en-US" sz="900" dirty="0">
                <a:solidFill>
                  <a:schemeClr val="accent4"/>
                </a:solidFill>
              </a:rPr>
              <a:t>for secondary VM</a:t>
            </a:r>
          </a:p>
        </p:txBody>
      </p:sp>
      <p:sp>
        <p:nvSpPr>
          <p:cNvPr id="47" name="Rectangle 46"/>
          <p:cNvSpPr/>
          <p:nvPr/>
        </p:nvSpPr>
        <p:spPr bwMode="auto">
          <a:xfrm>
            <a:off x="4153414" y="2271590"/>
            <a:ext cx="3191846" cy="2077722"/>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8" name="Straight Arrow Connector 47"/>
          <p:cNvCxnSpPr/>
          <p:nvPr/>
        </p:nvCxnSpPr>
        <p:spPr>
          <a:xfrm>
            <a:off x="1019650" y="1965325"/>
            <a:ext cx="0" cy="432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16200000">
            <a:off x="1619017" y="2356444"/>
            <a:ext cx="0" cy="576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16200000">
            <a:off x="4057768" y="2296503"/>
            <a:ext cx="0" cy="720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rot="16200000">
            <a:off x="5224048" y="2494503"/>
            <a:ext cx="0" cy="324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rot="16200000">
            <a:off x="6232466" y="2487426"/>
            <a:ext cx="0" cy="324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4795188" y="3192195"/>
            <a:ext cx="0" cy="360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6652235" y="3192195"/>
            <a:ext cx="0" cy="360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FA547CBF-960E-40A9-A408-79CACA72DFBB}"/>
              </a:ext>
            </a:extLst>
          </p:cNvPr>
          <p:cNvGrpSpPr/>
          <p:nvPr/>
        </p:nvGrpSpPr>
        <p:grpSpPr>
          <a:xfrm>
            <a:off x="1701326" y="4762414"/>
            <a:ext cx="4481298" cy="1728859"/>
            <a:chOff x="1701326" y="4762414"/>
            <a:chExt cx="4481298" cy="1728859"/>
          </a:xfrm>
        </p:grpSpPr>
        <p:sp>
          <p:nvSpPr>
            <p:cNvPr id="11" name="Rectangle 10"/>
            <p:cNvSpPr/>
            <p:nvPr/>
          </p:nvSpPr>
          <p:spPr bwMode="auto">
            <a:xfrm>
              <a:off x="1701326" y="5500110"/>
              <a:ext cx="4481298" cy="991163"/>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8224" y="5548716"/>
              <a:ext cx="517461" cy="517461"/>
            </a:xfrm>
            <a:prstGeom prst="rect">
              <a:avLst/>
            </a:prstGeom>
          </p:spPr>
        </p:pic>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6051" y="5548716"/>
              <a:ext cx="517461" cy="517461"/>
            </a:xfrm>
            <a:prstGeom prst="rect">
              <a:avLst/>
            </a:prstGeom>
          </p:spPr>
        </p:pic>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8962" y="5496654"/>
              <a:ext cx="621584" cy="621584"/>
            </a:xfrm>
            <a:prstGeom prst="rect">
              <a:avLst/>
            </a:prstGeom>
          </p:spPr>
        </p:pic>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0157" y="5496654"/>
              <a:ext cx="621584" cy="621584"/>
            </a:xfrm>
            <a:prstGeom prst="rect">
              <a:avLst/>
            </a:prstGeom>
          </p:spPr>
        </p:pic>
        <p:sp>
          <p:nvSpPr>
            <p:cNvPr id="39" name="TextBox 38"/>
            <p:cNvSpPr txBox="1"/>
            <p:nvPr/>
          </p:nvSpPr>
          <p:spPr>
            <a:xfrm>
              <a:off x="4492525" y="4762414"/>
              <a:ext cx="1191018" cy="230386"/>
            </a:xfrm>
            <a:prstGeom prst="rect">
              <a:avLst/>
            </a:prstGeom>
            <a:noFill/>
          </p:spPr>
          <p:txBody>
            <a:bodyPr wrap="none" lIns="0" tIns="0" rIns="0" bIns="0" rtlCol="0">
              <a:noAutofit/>
            </a:bodyPr>
            <a:lstStyle/>
            <a:p>
              <a:pPr>
                <a:lnSpc>
                  <a:spcPct val="90000"/>
                </a:lnSpc>
                <a:spcAft>
                  <a:spcPts val="600"/>
                </a:spcAft>
              </a:pPr>
              <a:r>
                <a:rPr lang="en-US" sz="900" dirty="0">
                  <a:solidFill>
                    <a:schemeClr val="accent4"/>
                  </a:solidFill>
                </a:rPr>
                <a:t>HSR Asynchronous</a:t>
              </a:r>
            </a:p>
          </p:txBody>
        </p:sp>
        <p:sp>
          <p:nvSpPr>
            <p:cNvPr id="40" name="TextBox 39"/>
            <p:cNvSpPr txBox="1"/>
            <p:nvPr/>
          </p:nvSpPr>
          <p:spPr>
            <a:xfrm>
              <a:off x="1701326" y="5307697"/>
              <a:ext cx="1191018" cy="230386"/>
            </a:xfrm>
            <a:prstGeom prst="rect">
              <a:avLst/>
            </a:prstGeom>
            <a:noFill/>
          </p:spPr>
          <p:txBody>
            <a:bodyPr wrap="none" lIns="0" tIns="0" rIns="0" bIns="0" rtlCol="0">
              <a:noAutofit/>
            </a:bodyPr>
            <a:lstStyle/>
            <a:p>
              <a:pPr>
                <a:lnSpc>
                  <a:spcPct val="90000"/>
                </a:lnSpc>
                <a:spcAft>
                  <a:spcPts val="600"/>
                </a:spcAft>
              </a:pPr>
              <a:r>
                <a:rPr lang="en-US" sz="900" dirty="0">
                  <a:solidFill>
                    <a:schemeClr val="accent4"/>
                  </a:solidFill>
                </a:rPr>
                <a:t>DR Azure Region</a:t>
              </a:r>
            </a:p>
          </p:txBody>
        </p:sp>
        <p:sp>
          <p:nvSpPr>
            <p:cNvPr id="41" name="TextBox 40"/>
            <p:cNvSpPr txBox="1"/>
            <p:nvPr/>
          </p:nvSpPr>
          <p:spPr>
            <a:xfrm>
              <a:off x="1798483" y="6100379"/>
              <a:ext cx="999294" cy="210816"/>
            </a:xfrm>
            <a:prstGeom prst="rect">
              <a:avLst/>
            </a:prstGeom>
            <a:noFill/>
          </p:spPr>
          <p:txBody>
            <a:bodyPr wrap="square" lIns="0" tIns="0" rIns="0" bIns="0" rtlCol="0">
              <a:noAutofit/>
            </a:bodyPr>
            <a:lstStyle/>
            <a:p>
              <a:pPr algn="ctr">
                <a:lnSpc>
                  <a:spcPct val="90000"/>
                </a:lnSpc>
                <a:spcAft>
                  <a:spcPts val="600"/>
                </a:spcAft>
              </a:pPr>
              <a:r>
                <a:rPr lang="en-US" sz="900" dirty="0">
                  <a:solidFill>
                    <a:schemeClr val="accent4"/>
                  </a:solidFill>
                </a:rPr>
                <a:t>SAP App Server</a:t>
              </a:r>
              <a:br>
                <a:rPr lang="en-US" sz="900" dirty="0">
                  <a:solidFill>
                    <a:schemeClr val="accent4"/>
                  </a:solidFill>
                </a:rPr>
              </a:br>
              <a:r>
                <a:rPr lang="en-US" sz="900" dirty="0">
                  <a:solidFill>
                    <a:schemeClr val="accent4"/>
                  </a:solidFill>
                </a:rPr>
                <a:t>with ASCS</a:t>
              </a:r>
            </a:p>
          </p:txBody>
        </p:sp>
        <p:sp>
          <p:nvSpPr>
            <p:cNvPr id="42" name="TextBox 41"/>
            <p:cNvSpPr txBox="1"/>
            <p:nvPr/>
          </p:nvSpPr>
          <p:spPr>
            <a:xfrm>
              <a:off x="2926953" y="6100379"/>
              <a:ext cx="999294" cy="210816"/>
            </a:xfrm>
            <a:prstGeom prst="rect">
              <a:avLst/>
            </a:prstGeom>
            <a:noFill/>
          </p:spPr>
          <p:txBody>
            <a:bodyPr wrap="square" lIns="0" tIns="0" rIns="0" bIns="0" rtlCol="0">
              <a:noAutofit/>
            </a:bodyPr>
            <a:lstStyle/>
            <a:p>
              <a:pPr algn="ctr">
                <a:lnSpc>
                  <a:spcPct val="90000"/>
                </a:lnSpc>
                <a:spcAft>
                  <a:spcPts val="600"/>
                </a:spcAft>
              </a:pPr>
              <a:r>
                <a:rPr lang="en-US" sz="900" dirty="0">
                  <a:solidFill>
                    <a:schemeClr val="accent4"/>
                  </a:solidFill>
                </a:rPr>
                <a:t>Azure Premium</a:t>
              </a:r>
              <a:br>
                <a:rPr lang="en-US" sz="900" dirty="0">
                  <a:solidFill>
                    <a:schemeClr val="accent4"/>
                  </a:solidFill>
                </a:rPr>
              </a:br>
              <a:r>
                <a:rPr lang="en-US" sz="900" dirty="0">
                  <a:solidFill>
                    <a:schemeClr val="accent4"/>
                  </a:solidFill>
                </a:rPr>
                <a:t>Storage for QA</a:t>
              </a:r>
            </a:p>
          </p:txBody>
        </p:sp>
        <p:sp>
          <p:nvSpPr>
            <p:cNvPr id="43" name="TextBox 42"/>
            <p:cNvSpPr txBox="1"/>
            <p:nvPr/>
          </p:nvSpPr>
          <p:spPr>
            <a:xfrm>
              <a:off x="4017675" y="6082134"/>
              <a:ext cx="999294" cy="210816"/>
            </a:xfrm>
            <a:prstGeom prst="rect">
              <a:avLst/>
            </a:prstGeom>
            <a:noFill/>
          </p:spPr>
          <p:txBody>
            <a:bodyPr wrap="square" lIns="0" tIns="0" rIns="0" bIns="0" rtlCol="0">
              <a:noAutofit/>
            </a:bodyPr>
            <a:lstStyle/>
            <a:p>
              <a:pPr algn="ctr">
                <a:lnSpc>
                  <a:spcPct val="90000"/>
                </a:lnSpc>
                <a:spcAft>
                  <a:spcPts val="600"/>
                </a:spcAft>
              </a:pPr>
              <a:r>
                <a:rPr lang="en-US" sz="900" dirty="0">
                  <a:solidFill>
                    <a:schemeClr val="accent4"/>
                  </a:solidFill>
                </a:rPr>
                <a:t>SAP HANA VM</a:t>
              </a:r>
              <a:br>
                <a:rPr lang="en-US" sz="900" dirty="0">
                  <a:solidFill>
                    <a:schemeClr val="accent4"/>
                  </a:solidFill>
                </a:rPr>
              </a:br>
              <a:r>
                <a:rPr lang="en-US" sz="900" dirty="0">
                  <a:solidFill>
                    <a:schemeClr val="accent4"/>
                  </a:solidFill>
                </a:rPr>
                <a:t>(DR/QA)</a:t>
              </a:r>
            </a:p>
          </p:txBody>
        </p:sp>
        <p:sp>
          <p:nvSpPr>
            <p:cNvPr id="44" name="TextBox 43"/>
            <p:cNvSpPr txBox="1"/>
            <p:nvPr/>
          </p:nvSpPr>
          <p:spPr>
            <a:xfrm>
              <a:off x="5147737" y="6064667"/>
              <a:ext cx="999294" cy="210816"/>
            </a:xfrm>
            <a:prstGeom prst="rect">
              <a:avLst/>
            </a:prstGeom>
            <a:noFill/>
          </p:spPr>
          <p:txBody>
            <a:bodyPr wrap="square" lIns="0" tIns="0" rIns="0" bIns="0" rtlCol="0">
              <a:noAutofit/>
            </a:bodyPr>
            <a:lstStyle/>
            <a:p>
              <a:pPr algn="ctr">
                <a:lnSpc>
                  <a:spcPct val="90000"/>
                </a:lnSpc>
                <a:spcAft>
                  <a:spcPts val="600"/>
                </a:spcAft>
              </a:pPr>
              <a:r>
                <a:rPr lang="en-US" sz="900" dirty="0">
                  <a:solidFill>
                    <a:schemeClr val="accent4"/>
                  </a:solidFill>
                </a:rPr>
                <a:t>Azure Premium</a:t>
              </a:r>
              <a:br>
                <a:rPr lang="en-US" sz="900" dirty="0">
                  <a:solidFill>
                    <a:schemeClr val="accent4"/>
                  </a:solidFill>
                </a:rPr>
              </a:br>
              <a:r>
                <a:rPr lang="en-US" sz="900" dirty="0">
                  <a:solidFill>
                    <a:schemeClr val="accent4"/>
                  </a:solidFill>
                </a:rPr>
                <a:t>Storage for DR</a:t>
              </a:r>
            </a:p>
          </p:txBody>
        </p:sp>
        <p:cxnSp>
          <p:nvCxnSpPr>
            <p:cNvPr id="56" name="Straight Arrow Connector 55"/>
            <p:cNvCxnSpPr/>
            <p:nvPr/>
          </p:nvCxnSpPr>
          <p:spPr>
            <a:xfrm>
              <a:off x="4564538" y="5003562"/>
              <a:ext cx="0" cy="612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rot="16200000">
              <a:off x="5116536" y="5532723"/>
              <a:ext cx="0" cy="504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rot="5400000" flipH="1">
              <a:off x="3951511" y="5532722"/>
              <a:ext cx="0" cy="504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cxnSp>
        <p:nvCxnSpPr>
          <p:cNvPr id="59" name="Elbow Connector 58"/>
          <p:cNvCxnSpPr/>
          <p:nvPr/>
        </p:nvCxnSpPr>
        <p:spPr>
          <a:xfrm rot="10800000" flipV="1">
            <a:off x="4403246" y="2772451"/>
            <a:ext cx="12700" cy="2052000"/>
          </a:xfrm>
          <a:prstGeom prst="bentConnector3">
            <a:avLst>
              <a:gd name="adj1" fmla="val 2638835"/>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8130256" y="1297168"/>
            <a:ext cx="0" cy="519410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99B5350-E622-427D-8691-7B13902F3132}"/>
              </a:ext>
            </a:extLst>
          </p:cNvPr>
          <p:cNvSpPr txBox="1"/>
          <p:nvPr/>
        </p:nvSpPr>
        <p:spPr>
          <a:xfrm>
            <a:off x="8290218" y="1885726"/>
            <a:ext cx="3818370" cy="4158061"/>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HANA on M-series VMs can be made highly available with OS clustering such as Fencing and </a:t>
            </a:r>
            <a:r>
              <a:rPr lang="en-US" sz="1600" dirty="0" err="1">
                <a:gradFill>
                  <a:gsLst>
                    <a:gs pos="2917">
                      <a:schemeClr val="tx1"/>
                    </a:gs>
                    <a:gs pos="30000">
                      <a:schemeClr val="tx1"/>
                    </a:gs>
                  </a:gsLst>
                  <a:lin ang="5400000" scaled="0"/>
                </a:gradFill>
              </a:rPr>
              <a:t>Stonith</a:t>
            </a:r>
            <a:r>
              <a:rPr lang="en-US" sz="1600" dirty="0">
                <a:gradFill>
                  <a:gsLst>
                    <a:gs pos="2917">
                      <a:schemeClr val="tx1"/>
                    </a:gs>
                    <a:gs pos="30000">
                      <a:schemeClr val="tx1"/>
                    </a:gs>
                  </a:gsLst>
                  <a:lin ang="5400000" scaled="0"/>
                </a:gradFill>
              </a:rPr>
              <a:t> on SUSE or </a:t>
            </a:r>
            <a:r>
              <a:rPr lang="en-US" sz="1600" dirty="0" err="1">
                <a:gradFill>
                  <a:gsLst>
                    <a:gs pos="2917">
                      <a:schemeClr val="tx1"/>
                    </a:gs>
                    <a:gs pos="30000">
                      <a:schemeClr val="tx1"/>
                    </a:gs>
                  </a:gsLst>
                  <a:lin ang="5400000" scaled="0"/>
                </a:gradFill>
              </a:rPr>
              <a:t>RedHat</a:t>
            </a: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App Server VMs are made highly available with Azure VM availability set</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M-series VMs offer Write Accelerator for high performance</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HANA System Replication (asynchronous) enables DR configurations</a:t>
            </a:r>
          </a:p>
          <a:p>
            <a:pPr>
              <a:lnSpc>
                <a:spcPct val="90000"/>
              </a:lnSpc>
              <a:spcAft>
                <a:spcPts val="600"/>
              </a:spcAft>
            </a:pPr>
            <a:endParaRPr lang="en-US" sz="1600" dirty="0">
              <a:gradFill>
                <a:gsLst>
                  <a:gs pos="2917">
                    <a:schemeClr val="tx1"/>
                  </a:gs>
                  <a:gs pos="30000">
                    <a:schemeClr val="tx1"/>
                  </a:gs>
                </a:gsLst>
                <a:lin ang="5400000" scaled="0"/>
              </a:gradFill>
            </a:endParaRPr>
          </a:p>
        </p:txBody>
      </p:sp>
      <p:grpSp>
        <p:nvGrpSpPr>
          <p:cNvPr id="92" name="Group 91"/>
          <p:cNvGrpSpPr/>
          <p:nvPr/>
        </p:nvGrpSpPr>
        <p:grpSpPr>
          <a:xfrm>
            <a:off x="1908924" y="2314927"/>
            <a:ext cx="585724" cy="560798"/>
            <a:chOff x="2344352" y="2412900"/>
            <a:chExt cx="585724" cy="560798"/>
          </a:xfrm>
        </p:grpSpPr>
        <p:pic>
          <p:nvPicPr>
            <p:cNvPr id="93" name="Picture 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4352" y="2412900"/>
              <a:ext cx="517461" cy="517461"/>
            </a:xfrm>
            <a:prstGeom prst="rect">
              <a:avLst/>
            </a:prstGeom>
          </p:spPr>
        </p:pic>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2615" y="2456237"/>
              <a:ext cx="517461" cy="517461"/>
            </a:xfrm>
            <a:prstGeom prst="rect">
              <a:avLst/>
            </a:prstGeom>
          </p:spPr>
        </p:pic>
      </p:grpSp>
      <p:pic>
        <p:nvPicPr>
          <p:cNvPr id="95" name="Picture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15817" y="2271590"/>
            <a:ext cx="517461" cy="517461"/>
          </a:xfrm>
          <a:prstGeom prst="rect">
            <a:avLst/>
          </a:prstGeom>
        </p:spPr>
      </p:pic>
      <p:pic>
        <p:nvPicPr>
          <p:cNvPr id="96" name="Picture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4076" y="2314927"/>
            <a:ext cx="517461" cy="517461"/>
          </a:xfrm>
          <a:prstGeom prst="rect">
            <a:avLst/>
          </a:prstGeom>
        </p:spPr>
      </p:pic>
      <p:pic>
        <p:nvPicPr>
          <p:cNvPr id="97" name="Picture 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9448" y="2378552"/>
            <a:ext cx="517461" cy="517461"/>
          </a:xfrm>
          <a:prstGeom prst="rect">
            <a:avLst/>
          </a:prstGeom>
        </p:spPr>
      </p:pic>
      <p:pic>
        <p:nvPicPr>
          <p:cNvPr id="98" name="Picture 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4820" y="2455873"/>
            <a:ext cx="517461" cy="517461"/>
          </a:xfrm>
          <a:prstGeom prst="rect">
            <a:avLst/>
          </a:prstGeom>
        </p:spPr>
      </p:pic>
      <p:sp>
        <p:nvSpPr>
          <p:cNvPr id="99" name="TextBox 98"/>
          <p:cNvSpPr txBox="1"/>
          <p:nvPr/>
        </p:nvSpPr>
        <p:spPr>
          <a:xfrm>
            <a:off x="1665814" y="2056927"/>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Primary Azure Region</a:t>
            </a:r>
          </a:p>
        </p:txBody>
      </p:sp>
      <p:sp>
        <p:nvSpPr>
          <p:cNvPr id="100" name="TextBox 99"/>
          <p:cNvSpPr txBox="1"/>
          <p:nvPr/>
        </p:nvSpPr>
        <p:spPr>
          <a:xfrm>
            <a:off x="1668668" y="2892306"/>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SAP ASCS on VM</a:t>
            </a:r>
          </a:p>
        </p:txBody>
      </p:sp>
      <p:sp>
        <p:nvSpPr>
          <p:cNvPr id="101" name="TextBox 100"/>
          <p:cNvSpPr txBox="1"/>
          <p:nvPr/>
        </p:nvSpPr>
        <p:spPr>
          <a:xfrm>
            <a:off x="2750169" y="2893147"/>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SAP App Server</a:t>
            </a:r>
            <a:br>
              <a:rPr lang="en-US" sz="900" dirty="0">
                <a:solidFill>
                  <a:schemeClr val="accent4"/>
                </a:solidFill>
              </a:rPr>
            </a:br>
            <a:r>
              <a:rPr lang="en-US" sz="900" dirty="0">
                <a:solidFill>
                  <a:schemeClr val="accent4"/>
                </a:solidFill>
              </a:rPr>
              <a:t>on VM</a:t>
            </a:r>
          </a:p>
        </p:txBody>
      </p:sp>
      <p:sp>
        <p:nvSpPr>
          <p:cNvPr id="102" name="Rectangle 101"/>
          <p:cNvSpPr/>
          <p:nvPr/>
        </p:nvSpPr>
        <p:spPr bwMode="auto">
          <a:xfrm>
            <a:off x="1763017" y="2271590"/>
            <a:ext cx="1008000" cy="929514"/>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p:cNvSpPr/>
          <p:nvPr/>
        </p:nvSpPr>
        <p:spPr bwMode="auto">
          <a:xfrm>
            <a:off x="2848823" y="2271590"/>
            <a:ext cx="1008000" cy="929514"/>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p:cNvCxnSpPr/>
          <p:nvPr/>
        </p:nvCxnSpPr>
        <p:spPr>
          <a:xfrm rot="16200000">
            <a:off x="2813685" y="2354264"/>
            <a:ext cx="0" cy="576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2198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9D3CF8-F5CC-46CD-A232-8BA17AF534BF}"/>
              </a:ext>
            </a:extLst>
          </p:cNvPr>
          <p:cNvSpPr>
            <a:spLocks noGrp="1"/>
          </p:cNvSpPr>
          <p:nvPr>
            <p:ph type="title"/>
          </p:nvPr>
        </p:nvSpPr>
        <p:spPr/>
        <p:txBody>
          <a:bodyPr/>
          <a:lstStyle/>
          <a:p>
            <a:r>
              <a:rPr lang="en-US" dirty="0"/>
              <a:t>SAP HANA on Azure HANA Large Instance Architecture</a:t>
            </a:r>
          </a:p>
        </p:txBody>
      </p:sp>
      <p:sp>
        <p:nvSpPr>
          <p:cNvPr id="7" name="TextBox 6">
            <a:extLst>
              <a:ext uri="{FF2B5EF4-FFF2-40B4-BE49-F238E27FC236}">
                <a16:creationId xmlns:a16="http://schemas.microsoft.com/office/drawing/2014/main" id="{E99B5350-E622-427D-8691-7B13902F3132}"/>
              </a:ext>
            </a:extLst>
          </p:cNvPr>
          <p:cNvSpPr txBox="1"/>
          <p:nvPr/>
        </p:nvSpPr>
        <p:spPr>
          <a:xfrm>
            <a:off x="8284566" y="1635537"/>
            <a:ext cx="3944471" cy="4976747"/>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HANA on HLIs can be made highly available with OS clustering such as Fencing and </a:t>
            </a:r>
            <a:r>
              <a:rPr lang="en-US" sz="1600" dirty="0" err="1">
                <a:gradFill>
                  <a:gsLst>
                    <a:gs pos="2917">
                      <a:schemeClr val="tx1"/>
                    </a:gs>
                    <a:gs pos="30000">
                      <a:schemeClr val="tx1"/>
                    </a:gs>
                  </a:gsLst>
                  <a:lin ang="5400000" scaled="0"/>
                </a:gradFill>
              </a:rPr>
              <a:t>Stonith</a:t>
            </a:r>
            <a:r>
              <a:rPr lang="en-US" sz="1600" dirty="0">
                <a:gradFill>
                  <a:gsLst>
                    <a:gs pos="2917">
                      <a:schemeClr val="tx1"/>
                    </a:gs>
                    <a:gs pos="30000">
                      <a:schemeClr val="tx1"/>
                    </a:gs>
                  </a:gsLst>
                  <a:lin ang="5400000" scaled="0"/>
                </a:gradFill>
              </a:rPr>
              <a:t> on SUSE and data replication via HSR</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App Server VMs are made highly available with Azure VM availability set</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HANA Large instances offer high performance NFS storage with &lt;1ms write latency</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HLIs are connected with a 40GB network</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Storage snapshot replication offers built-in disaster recovery</a:t>
            </a:r>
          </a:p>
          <a:p>
            <a:pPr>
              <a:lnSpc>
                <a:spcPct val="90000"/>
              </a:lnSpc>
              <a:spcAft>
                <a:spcPts val="600"/>
              </a:spcAft>
            </a:pPr>
            <a:endParaRPr lang="en-US" sz="1600" dirty="0">
              <a:gradFill>
                <a:gsLst>
                  <a:gs pos="2917">
                    <a:schemeClr val="tx1"/>
                  </a:gs>
                  <a:gs pos="30000">
                    <a:schemeClr val="tx1"/>
                  </a:gs>
                </a:gsLst>
                <a:lin ang="5400000" scaled="0"/>
              </a:gradFill>
            </a:endParaRPr>
          </a:p>
        </p:txBody>
      </p:sp>
      <p:cxnSp>
        <p:nvCxnSpPr>
          <p:cNvPr id="8" name="Straight Connector 7"/>
          <p:cNvCxnSpPr/>
          <p:nvPr/>
        </p:nvCxnSpPr>
        <p:spPr>
          <a:xfrm>
            <a:off x="8130256" y="1297168"/>
            <a:ext cx="0" cy="519410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1701325" y="2222719"/>
            <a:ext cx="6300000" cy="2178727"/>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926" y="2362224"/>
            <a:ext cx="498871" cy="498871"/>
          </a:xfrm>
          <a:prstGeom prst="rect">
            <a:avLst/>
          </a:prstGeom>
        </p:spPr>
      </p:pic>
      <p:grpSp>
        <p:nvGrpSpPr>
          <p:cNvPr id="15" name="Group 14"/>
          <p:cNvGrpSpPr/>
          <p:nvPr/>
        </p:nvGrpSpPr>
        <p:grpSpPr>
          <a:xfrm>
            <a:off x="1908924" y="2314927"/>
            <a:ext cx="585724" cy="560798"/>
            <a:chOff x="2344352" y="2412900"/>
            <a:chExt cx="585724" cy="560798"/>
          </a:xfrm>
        </p:grpSpPr>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4352" y="2412900"/>
              <a:ext cx="517461" cy="517461"/>
            </a:xfrm>
            <a:prstGeom prst="rect">
              <a:avLst/>
            </a:prstGeom>
          </p:spPr>
        </p:pic>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2615" y="2456237"/>
              <a:ext cx="517461" cy="517461"/>
            </a:xfrm>
            <a:prstGeom prst="rect">
              <a:avLst/>
            </a:prstGeom>
          </p:spPr>
        </p:pic>
      </p:gr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5817" y="2271590"/>
            <a:ext cx="517461" cy="517461"/>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4076" y="2314927"/>
            <a:ext cx="517461" cy="517461"/>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9448" y="2378552"/>
            <a:ext cx="517461" cy="517461"/>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20" y="2455873"/>
            <a:ext cx="517461" cy="517461"/>
          </a:xfrm>
          <a:prstGeom prst="rect">
            <a:avLst/>
          </a:prstGeom>
        </p:spPr>
      </p:pic>
      <p:grpSp>
        <p:nvGrpSpPr>
          <p:cNvPr id="27" name="Group 26"/>
          <p:cNvGrpSpPr/>
          <p:nvPr/>
        </p:nvGrpSpPr>
        <p:grpSpPr>
          <a:xfrm>
            <a:off x="1138382" y="1244277"/>
            <a:ext cx="376664" cy="398330"/>
            <a:chOff x="6330950" y="3117850"/>
            <a:chExt cx="717551" cy="758825"/>
          </a:xfrm>
        </p:grpSpPr>
        <p:sp>
          <p:nvSpPr>
            <p:cNvPr id="70" name="Rectangle 5"/>
            <p:cNvSpPr>
              <a:spLocks noChangeArrowheads="1"/>
            </p:cNvSpPr>
            <p:nvPr/>
          </p:nvSpPr>
          <p:spPr bwMode="auto">
            <a:xfrm>
              <a:off x="6330950" y="3167063"/>
              <a:ext cx="317500" cy="706438"/>
            </a:xfrm>
            <a:prstGeom prst="rect">
              <a:avLst/>
            </a:prstGeom>
            <a:solidFill>
              <a:srgbClr val="5BB4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
            <p:cNvSpPr>
              <a:spLocks noChangeArrowheads="1"/>
            </p:cNvSpPr>
            <p:nvPr/>
          </p:nvSpPr>
          <p:spPr bwMode="auto">
            <a:xfrm>
              <a:off x="6373813" y="3208338"/>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7"/>
            <p:cNvSpPr>
              <a:spLocks noChangeArrowheads="1"/>
            </p:cNvSpPr>
            <p:nvPr/>
          </p:nvSpPr>
          <p:spPr bwMode="auto">
            <a:xfrm>
              <a:off x="6373813" y="3344863"/>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8"/>
            <p:cNvSpPr>
              <a:spLocks noChangeArrowheads="1"/>
            </p:cNvSpPr>
            <p:nvPr/>
          </p:nvSpPr>
          <p:spPr bwMode="auto">
            <a:xfrm>
              <a:off x="6373813" y="3475038"/>
              <a:ext cx="101600" cy="112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9"/>
            <p:cNvSpPr>
              <a:spLocks noChangeArrowheads="1"/>
            </p:cNvSpPr>
            <p:nvPr/>
          </p:nvSpPr>
          <p:spPr bwMode="auto">
            <a:xfrm>
              <a:off x="6373813" y="3603625"/>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0"/>
            <p:cNvSpPr>
              <a:spLocks noChangeArrowheads="1"/>
            </p:cNvSpPr>
            <p:nvPr/>
          </p:nvSpPr>
          <p:spPr bwMode="auto">
            <a:xfrm>
              <a:off x="6508750" y="3205163"/>
              <a:ext cx="101600" cy="112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1"/>
            <p:cNvSpPr>
              <a:spLocks noChangeArrowheads="1"/>
            </p:cNvSpPr>
            <p:nvPr/>
          </p:nvSpPr>
          <p:spPr bwMode="auto">
            <a:xfrm>
              <a:off x="6508750" y="3344863"/>
              <a:ext cx="101600" cy="111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2"/>
            <p:cNvSpPr>
              <a:spLocks noChangeArrowheads="1"/>
            </p:cNvSpPr>
            <p:nvPr/>
          </p:nvSpPr>
          <p:spPr bwMode="auto">
            <a:xfrm>
              <a:off x="6508750" y="3470275"/>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3"/>
            <p:cNvSpPr>
              <a:spLocks noChangeArrowheads="1"/>
            </p:cNvSpPr>
            <p:nvPr/>
          </p:nvSpPr>
          <p:spPr bwMode="auto">
            <a:xfrm>
              <a:off x="6508750" y="3600450"/>
              <a:ext cx="101600" cy="112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4"/>
            <p:cNvSpPr>
              <a:spLocks/>
            </p:cNvSpPr>
            <p:nvPr/>
          </p:nvSpPr>
          <p:spPr bwMode="auto">
            <a:xfrm>
              <a:off x="6719888" y="3117850"/>
              <a:ext cx="328613" cy="758825"/>
            </a:xfrm>
            <a:custGeom>
              <a:avLst/>
              <a:gdLst>
                <a:gd name="T0" fmla="*/ 34 w 207"/>
                <a:gd name="T1" fmla="*/ 93 h 478"/>
                <a:gd name="T2" fmla="*/ 67 w 207"/>
                <a:gd name="T3" fmla="*/ 93 h 478"/>
                <a:gd name="T4" fmla="*/ 67 w 207"/>
                <a:gd name="T5" fmla="*/ 50 h 478"/>
                <a:gd name="T6" fmla="*/ 86 w 207"/>
                <a:gd name="T7" fmla="*/ 50 h 478"/>
                <a:gd name="T8" fmla="*/ 86 w 207"/>
                <a:gd name="T9" fmla="*/ 0 h 478"/>
                <a:gd name="T10" fmla="*/ 112 w 207"/>
                <a:gd name="T11" fmla="*/ 0 h 478"/>
                <a:gd name="T12" fmla="*/ 112 w 207"/>
                <a:gd name="T13" fmla="*/ 50 h 478"/>
                <a:gd name="T14" fmla="*/ 136 w 207"/>
                <a:gd name="T15" fmla="*/ 50 h 478"/>
                <a:gd name="T16" fmla="*/ 136 w 207"/>
                <a:gd name="T17" fmla="*/ 93 h 478"/>
                <a:gd name="T18" fmla="*/ 162 w 207"/>
                <a:gd name="T19" fmla="*/ 93 h 478"/>
                <a:gd name="T20" fmla="*/ 162 w 207"/>
                <a:gd name="T21" fmla="*/ 136 h 478"/>
                <a:gd name="T22" fmla="*/ 207 w 207"/>
                <a:gd name="T23" fmla="*/ 136 h 478"/>
                <a:gd name="T24" fmla="*/ 207 w 207"/>
                <a:gd name="T25" fmla="*/ 478 h 478"/>
                <a:gd name="T26" fmla="*/ 0 w 207"/>
                <a:gd name="T27" fmla="*/ 478 h 478"/>
                <a:gd name="T28" fmla="*/ 0 w 207"/>
                <a:gd name="T29" fmla="*/ 136 h 478"/>
                <a:gd name="T30" fmla="*/ 34 w 207"/>
                <a:gd name="T31" fmla="*/ 136 h 478"/>
                <a:gd name="T32" fmla="*/ 34 w 207"/>
                <a:gd name="T33" fmla="*/ 93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478">
                  <a:moveTo>
                    <a:pt x="34" y="93"/>
                  </a:moveTo>
                  <a:lnTo>
                    <a:pt x="67" y="93"/>
                  </a:lnTo>
                  <a:lnTo>
                    <a:pt x="67" y="50"/>
                  </a:lnTo>
                  <a:lnTo>
                    <a:pt x="86" y="50"/>
                  </a:lnTo>
                  <a:lnTo>
                    <a:pt x="86" y="0"/>
                  </a:lnTo>
                  <a:lnTo>
                    <a:pt x="112" y="0"/>
                  </a:lnTo>
                  <a:lnTo>
                    <a:pt x="112" y="50"/>
                  </a:lnTo>
                  <a:lnTo>
                    <a:pt x="136" y="50"/>
                  </a:lnTo>
                  <a:lnTo>
                    <a:pt x="136" y="93"/>
                  </a:lnTo>
                  <a:lnTo>
                    <a:pt x="162" y="93"/>
                  </a:lnTo>
                  <a:lnTo>
                    <a:pt x="162" y="136"/>
                  </a:lnTo>
                  <a:lnTo>
                    <a:pt x="207" y="136"/>
                  </a:lnTo>
                  <a:lnTo>
                    <a:pt x="207" y="478"/>
                  </a:lnTo>
                  <a:lnTo>
                    <a:pt x="0" y="478"/>
                  </a:lnTo>
                  <a:lnTo>
                    <a:pt x="0" y="136"/>
                  </a:lnTo>
                  <a:lnTo>
                    <a:pt x="34" y="136"/>
                  </a:lnTo>
                  <a:lnTo>
                    <a:pt x="34" y="93"/>
                  </a:lnTo>
                  <a:close/>
                </a:path>
              </a:pathLst>
            </a:custGeom>
            <a:solidFill>
              <a:srgbClr val="5BB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5"/>
            <p:cNvSpPr>
              <a:spLocks/>
            </p:cNvSpPr>
            <p:nvPr/>
          </p:nvSpPr>
          <p:spPr bwMode="auto">
            <a:xfrm>
              <a:off x="6719888" y="3117850"/>
              <a:ext cx="328613" cy="758825"/>
            </a:xfrm>
            <a:custGeom>
              <a:avLst/>
              <a:gdLst>
                <a:gd name="T0" fmla="*/ 34 w 207"/>
                <a:gd name="T1" fmla="*/ 93 h 478"/>
                <a:gd name="T2" fmla="*/ 67 w 207"/>
                <a:gd name="T3" fmla="*/ 93 h 478"/>
                <a:gd name="T4" fmla="*/ 67 w 207"/>
                <a:gd name="T5" fmla="*/ 50 h 478"/>
                <a:gd name="T6" fmla="*/ 86 w 207"/>
                <a:gd name="T7" fmla="*/ 50 h 478"/>
                <a:gd name="T8" fmla="*/ 86 w 207"/>
                <a:gd name="T9" fmla="*/ 0 h 478"/>
                <a:gd name="T10" fmla="*/ 112 w 207"/>
                <a:gd name="T11" fmla="*/ 0 h 478"/>
                <a:gd name="T12" fmla="*/ 112 w 207"/>
                <a:gd name="T13" fmla="*/ 50 h 478"/>
                <a:gd name="T14" fmla="*/ 136 w 207"/>
                <a:gd name="T15" fmla="*/ 50 h 478"/>
                <a:gd name="T16" fmla="*/ 136 w 207"/>
                <a:gd name="T17" fmla="*/ 93 h 478"/>
                <a:gd name="T18" fmla="*/ 162 w 207"/>
                <a:gd name="T19" fmla="*/ 93 h 478"/>
                <a:gd name="T20" fmla="*/ 162 w 207"/>
                <a:gd name="T21" fmla="*/ 136 h 478"/>
                <a:gd name="T22" fmla="*/ 207 w 207"/>
                <a:gd name="T23" fmla="*/ 136 h 478"/>
                <a:gd name="T24" fmla="*/ 207 w 207"/>
                <a:gd name="T25" fmla="*/ 478 h 478"/>
                <a:gd name="T26" fmla="*/ 0 w 207"/>
                <a:gd name="T27" fmla="*/ 478 h 478"/>
                <a:gd name="T28" fmla="*/ 0 w 207"/>
                <a:gd name="T29" fmla="*/ 136 h 478"/>
                <a:gd name="T30" fmla="*/ 34 w 207"/>
                <a:gd name="T31" fmla="*/ 13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7" h="478">
                  <a:moveTo>
                    <a:pt x="34" y="93"/>
                  </a:moveTo>
                  <a:lnTo>
                    <a:pt x="67" y="93"/>
                  </a:lnTo>
                  <a:lnTo>
                    <a:pt x="67" y="50"/>
                  </a:lnTo>
                  <a:lnTo>
                    <a:pt x="86" y="50"/>
                  </a:lnTo>
                  <a:lnTo>
                    <a:pt x="86" y="0"/>
                  </a:lnTo>
                  <a:lnTo>
                    <a:pt x="112" y="0"/>
                  </a:lnTo>
                  <a:lnTo>
                    <a:pt x="112" y="50"/>
                  </a:lnTo>
                  <a:lnTo>
                    <a:pt x="136" y="50"/>
                  </a:lnTo>
                  <a:lnTo>
                    <a:pt x="136" y="93"/>
                  </a:lnTo>
                  <a:lnTo>
                    <a:pt x="162" y="93"/>
                  </a:lnTo>
                  <a:lnTo>
                    <a:pt x="162" y="136"/>
                  </a:lnTo>
                  <a:lnTo>
                    <a:pt x="207" y="136"/>
                  </a:lnTo>
                  <a:lnTo>
                    <a:pt x="207" y="478"/>
                  </a:lnTo>
                  <a:lnTo>
                    <a:pt x="0" y="478"/>
                  </a:lnTo>
                  <a:lnTo>
                    <a:pt x="0" y="136"/>
                  </a:lnTo>
                  <a:lnTo>
                    <a:pt x="34"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16"/>
            <p:cNvSpPr>
              <a:spLocks noChangeArrowheads="1"/>
            </p:cNvSpPr>
            <p:nvPr/>
          </p:nvSpPr>
          <p:spPr bwMode="auto">
            <a:xfrm>
              <a:off x="6762750" y="3387725"/>
              <a:ext cx="109538"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7"/>
            <p:cNvSpPr>
              <a:spLocks noChangeArrowheads="1"/>
            </p:cNvSpPr>
            <p:nvPr/>
          </p:nvSpPr>
          <p:spPr bwMode="auto">
            <a:xfrm>
              <a:off x="6762750" y="3519488"/>
              <a:ext cx="109538"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8"/>
            <p:cNvSpPr>
              <a:spLocks noChangeArrowheads="1"/>
            </p:cNvSpPr>
            <p:nvPr/>
          </p:nvSpPr>
          <p:spPr bwMode="auto">
            <a:xfrm>
              <a:off x="6897688" y="3387725"/>
              <a:ext cx="106363"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19"/>
            <p:cNvSpPr>
              <a:spLocks noChangeArrowheads="1"/>
            </p:cNvSpPr>
            <p:nvPr/>
          </p:nvSpPr>
          <p:spPr bwMode="auto">
            <a:xfrm>
              <a:off x="6897688" y="3519488"/>
              <a:ext cx="106363"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27"/>
          <p:cNvGrpSpPr/>
          <p:nvPr/>
        </p:nvGrpSpPr>
        <p:grpSpPr>
          <a:xfrm>
            <a:off x="589284" y="1339276"/>
            <a:ext cx="455829" cy="303331"/>
            <a:chOff x="5387975" y="3298825"/>
            <a:chExt cx="868363" cy="577851"/>
          </a:xfrm>
        </p:grpSpPr>
        <p:sp>
          <p:nvSpPr>
            <p:cNvPr id="61" name="Freeform 20"/>
            <p:cNvSpPr>
              <a:spLocks/>
            </p:cNvSpPr>
            <p:nvPr/>
          </p:nvSpPr>
          <p:spPr bwMode="auto">
            <a:xfrm>
              <a:off x="5462588" y="3298825"/>
              <a:ext cx="673100" cy="509588"/>
            </a:xfrm>
            <a:custGeom>
              <a:avLst/>
              <a:gdLst>
                <a:gd name="T0" fmla="*/ 1 w 178"/>
                <a:gd name="T1" fmla="*/ 134 h 134"/>
                <a:gd name="T2" fmla="*/ 0 w 178"/>
                <a:gd name="T3" fmla="*/ 122 h 134"/>
                <a:gd name="T4" fmla="*/ 0 w 178"/>
                <a:gd name="T5" fmla="*/ 16 h 134"/>
                <a:gd name="T6" fmla="*/ 16 w 178"/>
                <a:gd name="T7" fmla="*/ 0 h 134"/>
                <a:gd name="T8" fmla="*/ 170 w 178"/>
                <a:gd name="T9" fmla="*/ 0 h 134"/>
                <a:gd name="T10" fmla="*/ 178 w 178"/>
                <a:gd name="T11" fmla="*/ 0 h 134"/>
                <a:gd name="T12" fmla="*/ 162 w 178"/>
                <a:gd name="T13" fmla="*/ 14 h 134"/>
                <a:gd name="T14" fmla="*/ 154 w 178"/>
                <a:gd name="T15" fmla="*/ 15 h 134"/>
                <a:gd name="T16" fmla="*/ 24 w 178"/>
                <a:gd name="T17" fmla="*/ 15 h 134"/>
                <a:gd name="T18" fmla="*/ 15 w 178"/>
                <a:gd name="T19" fmla="*/ 24 h 134"/>
                <a:gd name="T20" fmla="*/ 15 w 178"/>
                <a:gd name="T21" fmla="*/ 108 h 134"/>
                <a:gd name="T22" fmla="*/ 31 w 178"/>
                <a:gd name="T23" fmla="*/ 125 h 134"/>
                <a:gd name="T24" fmla="*/ 32 w 178"/>
                <a:gd name="T25" fmla="*/ 125 h 134"/>
                <a:gd name="T26" fmla="*/ 24 w 178"/>
                <a:gd name="T27" fmla="*/ 134 h 134"/>
                <a:gd name="T28" fmla="*/ 1 w 178"/>
                <a:gd name="T29"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34">
                  <a:moveTo>
                    <a:pt x="1" y="134"/>
                  </a:moveTo>
                  <a:cubicBezTo>
                    <a:pt x="0" y="130"/>
                    <a:pt x="0" y="126"/>
                    <a:pt x="0" y="122"/>
                  </a:cubicBezTo>
                  <a:cubicBezTo>
                    <a:pt x="0" y="87"/>
                    <a:pt x="0" y="52"/>
                    <a:pt x="0" y="16"/>
                  </a:cubicBezTo>
                  <a:cubicBezTo>
                    <a:pt x="0" y="4"/>
                    <a:pt x="4" y="0"/>
                    <a:pt x="16" y="0"/>
                  </a:cubicBezTo>
                  <a:cubicBezTo>
                    <a:pt x="67" y="0"/>
                    <a:pt x="119" y="0"/>
                    <a:pt x="170" y="0"/>
                  </a:cubicBezTo>
                  <a:cubicBezTo>
                    <a:pt x="172" y="0"/>
                    <a:pt x="175" y="0"/>
                    <a:pt x="178" y="0"/>
                  </a:cubicBezTo>
                  <a:cubicBezTo>
                    <a:pt x="174" y="6"/>
                    <a:pt x="168" y="10"/>
                    <a:pt x="162" y="14"/>
                  </a:cubicBezTo>
                  <a:cubicBezTo>
                    <a:pt x="159" y="14"/>
                    <a:pt x="156" y="15"/>
                    <a:pt x="154" y="15"/>
                  </a:cubicBezTo>
                  <a:cubicBezTo>
                    <a:pt x="110" y="15"/>
                    <a:pt x="67" y="15"/>
                    <a:pt x="24" y="15"/>
                  </a:cubicBezTo>
                  <a:cubicBezTo>
                    <a:pt x="16" y="15"/>
                    <a:pt x="15" y="17"/>
                    <a:pt x="15" y="24"/>
                  </a:cubicBezTo>
                  <a:cubicBezTo>
                    <a:pt x="15" y="52"/>
                    <a:pt x="15" y="80"/>
                    <a:pt x="15" y="108"/>
                  </a:cubicBezTo>
                  <a:cubicBezTo>
                    <a:pt x="15" y="124"/>
                    <a:pt x="15" y="124"/>
                    <a:pt x="31" y="125"/>
                  </a:cubicBezTo>
                  <a:cubicBezTo>
                    <a:pt x="32" y="125"/>
                    <a:pt x="32" y="125"/>
                    <a:pt x="32" y="125"/>
                  </a:cubicBezTo>
                  <a:cubicBezTo>
                    <a:pt x="29" y="128"/>
                    <a:pt x="25" y="130"/>
                    <a:pt x="24" y="134"/>
                  </a:cubicBezTo>
                  <a:cubicBezTo>
                    <a:pt x="16" y="134"/>
                    <a:pt x="9" y="134"/>
                    <a:pt x="1" y="134"/>
                  </a:cubicBezTo>
                  <a:close/>
                </a:path>
              </a:pathLst>
            </a:custGeom>
            <a:solidFill>
              <a:srgbClr val="B3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1"/>
            <p:cNvSpPr>
              <a:spLocks/>
            </p:cNvSpPr>
            <p:nvPr/>
          </p:nvSpPr>
          <p:spPr bwMode="auto">
            <a:xfrm>
              <a:off x="5387975" y="3802063"/>
              <a:ext cx="868363" cy="74613"/>
            </a:xfrm>
            <a:custGeom>
              <a:avLst/>
              <a:gdLst>
                <a:gd name="T0" fmla="*/ 21 w 230"/>
                <a:gd name="T1" fmla="*/ 2 h 20"/>
                <a:gd name="T2" fmla="*/ 44 w 230"/>
                <a:gd name="T3" fmla="*/ 2 h 20"/>
                <a:gd name="T4" fmla="*/ 210 w 230"/>
                <a:gd name="T5" fmla="*/ 2 h 20"/>
                <a:gd name="T6" fmla="*/ 226 w 230"/>
                <a:gd name="T7" fmla="*/ 2 h 20"/>
                <a:gd name="T8" fmla="*/ 230 w 230"/>
                <a:gd name="T9" fmla="*/ 7 h 20"/>
                <a:gd name="T10" fmla="*/ 218 w 230"/>
                <a:gd name="T11" fmla="*/ 20 h 20"/>
                <a:gd name="T12" fmla="*/ 14 w 230"/>
                <a:gd name="T13" fmla="*/ 20 h 20"/>
                <a:gd name="T14" fmla="*/ 4 w 230"/>
                <a:gd name="T15" fmla="*/ 16 h 20"/>
                <a:gd name="T16" fmla="*/ 2 w 230"/>
                <a:gd name="T17" fmla="*/ 4 h 20"/>
                <a:gd name="T18" fmla="*/ 10 w 230"/>
                <a:gd name="T19" fmla="*/ 2 h 20"/>
                <a:gd name="T20" fmla="*/ 21 w 230"/>
                <a:gd name="T21"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20">
                  <a:moveTo>
                    <a:pt x="21" y="2"/>
                  </a:moveTo>
                  <a:cubicBezTo>
                    <a:pt x="29" y="2"/>
                    <a:pt x="36" y="2"/>
                    <a:pt x="44" y="2"/>
                  </a:cubicBezTo>
                  <a:cubicBezTo>
                    <a:pt x="99" y="2"/>
                    <a:pt x="155" y="2"/>
                    <a:pt x="210" y="2"/>
                  </a:cubicBezTo>
                  <a:cubicBezTo>
                    <a:pt x="216" y="2"/>
                    <a:pt x="221" y="2"/>
                    <a:pt x="226" y="2"/>
                  </a:cubicBezTo>
                  <a:cubicBezTo>
                    <a:pt x="230" y="2"/>
                    <a:pt x="230" y="4"/>
                    <a:pt x="230" y="7"/>
                  </a:cubicBezTo>
                  <a:cubicBezTo>
                    <a:pt x="230" y="15"/>
                    <a:pt x="226" y="20"/>
                    <a:pt x="218" y="20"/>
                  </a:cubicBezTo>
                  <a:cubicBezTo>
                    <a:pt x="150" y="20"/>
                    <a:pt x="82" y="20"/>
                    <a:pt x="14" y="20"/>
                  </a:cubicBezTo>
                  <a:cubicBezTo>
                    <a:pt x="10" y="20"/>
                    <a:pt x="7" y="19"/>
                    <a:pt x="4" y="16"/>
                  </a:cubicBezTo>
                  <a:cubicBezTo>
                    <a:pt x="1" y="12"/>
                    <a:pt x="0" y="8"/>
                    <a:pt x="2" y="4"/>
                  </a:cubicBezTo>
                  <a:cubicBezTo>
                    <a:pt x="3" y="0"/>
                    <a:pt x="7" y="2"/>
                    <a:pt x="10" y="2"/>
                  </a:cubicBezTo>
                  <a:cubicBezTo>
                    <a:pt x="14" y="2"/>
                    <a:pt x="18" y="2"/>
                    <a:pt x="21" y="2"/>
                  </a:cubicBezTo>
                  <a:close/>
                </a:path>
              </a:pathLst>
            </a:custGeom>
            <a:solidFill>
              <a:srgbClr val="7C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2"/>
            <p:cNvSpPr>
              <a:spLocks/>
            </p:cNvSpPr>
            <p:nvPr/>
          </p:nvSpPr>
          <p:spPr bwMode="auto">
            <a:xfrm>
              <a:off x="5553075" y="3298825"/>
              <a:ext cx="635000" cy="509588"/>
            </a:xfrm>
            <a:custGeom>
              <a:avLst/>
              <a:gdLst>
                <a:gd name="T0" fmla="*/ 166 w 168"/>
                <a:gd name="T1" fmla="*/ 134 h 134"/>
                <a:gd name="T2" fmla="*/ 0 w 168"/>
                <a:gd name="T3" fmla="*/ 134 h 134"/>
                <a:gd name="T4" fmla="*/ 8 w 168"/>
                <a:gd name="T5" fmla="*/ 125 h 134"/>
                <a:gd name="T6" fmla="*/ 16 w 168"/>
                <a:gd name="T7" fmla="*/ 124 h 134"/>
                <a:gd name="T8" fmla="*/ 144 w 168"/>
                <a:gd name="T9" fmla="*/ 124 h 134"/>
                <a:gd name="T10" fmla="*/ 152 w 168"/>
                <a:gd name="T11" fmla="*/ 115 h 134"/>
                <a:gd name="T12" fmla="*/ 152 w 168"/>
                <a:gd name="T13" fmla="*/ 30 h 134"/>
                <a:gd name="T14" fmla="*/ 138 w 168"/>
                <a:gd name="T15" fmla="*/ 14 h 134"/>
                <a:gd name="T16" fmla="*/ 154 w 168"/>
                <a:gd name="T17" fmla="*/ 0 h 134"/>
                <a:gd name="T18" fmla="*/ 168 w 168"/>
                <a:gd name="T19" fmla="*/ 13 h 134"/>
                <a:gd name="T20" fmla="*/ 168 w 168"/>
                <a:gd name="T21" fmla="*/ 126 h 134"/>
                <a:gd name="T22" fmla="*/ 166 w 168"/>
                <a:gd name="T23"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34">
                  <a:moveTo>
                    <a:pt x="166" y="134"/>
                  </a:moveTo>
                  <a:cubicBezTo>
                    <a:pt x="111" y="134"/>
                    <a:pt x="55" y="134"/>
                    <a:pt x="0" y="134"/>
                  </a:cubicBezTo>
                  <a:cubicBezTo>
                    <a:pt x="1" y="129"/>
                    <a:pt x="5" y="128"/>
                    <a:pt x="8" y="125"/>
                  </a:cubicBezTo>
                  <a:cubicBezTo>
                    <a:pt x="11" y="125"/>
                    <a:pt x="14" y="124"/>
                    <a:pt x="16" y="124"/>
                  </a:cubicBezTo>
                  <a:cubicBezTo>
                    <a:pt x="59" y="124"/>
                    <a:pt x="101" y="124"/>
                    <a:pt x="144" y="124"/>
                  </a:cubicBezTo>
                  <a:cubicBezTo>
                    <a:pt x="151" y="124"/>
                    <a:pt x="152" y="122"/>
                    <a:pt x="152" y="115"/>
                  </a:cubicBezTo>
                  <a:cubicBezTo>
                    <a:pt x="152" y="87"/>
                    <a:pt x="152" y="58"/>
                    <a:pt x="152" y="30"/>
                  </a:cubicBezTo>
                  <a:cubicBezTo>
                    <a:pt x="152" y="16"/>
                    <a:pt x="152" y="16"/>
                    <a:pt x="138" y="14"/>
                  </a:cubicBezTo>
                  <a:cubicBezTo>
                    <a:pt x="146" y="8"/>
                    <a:pt x="147" y="6"/>
                    <a:pt x="154" y="0"/>
                  </a:cubicBezTo>
                  <a:cubicBezTo>
                    <a:pt x="163" y="0"/>
                    <a:pt x="168" y="4"/>
                    <a:pt x="168" y="13"/>
                  </a:cubicBezTo>
                  <a:cubicBezTo>
                    <a:pt x="168" y="50"/>
                    <a:pt x="168" y="88"/>
                    <a:pt x="168" y="126"/>
                  </a:cubicBezTo>
                  <a:cubicBezTo>
                    <a:pt x="168" y="128"/>
                    <a:pt x="167" y="131"/>
                    <a:pt x="166" y="134"/>
                  </a:cubicBezTo>
                  <a:close/>
                </a:path>
              </a:pathLst>
            </a:custGeom>
            <a:solidFill>
              <a:srgbClr val="9FA2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3"/>
            <p:cNvSpPr>
              <a:spLocks noEditPoints="1"/>
            </p:cNvSpPr>
            <p:nvPr/>
          </p:nvSpPr>
          <p:spPr bwMode="auto">
            <a:xfrm>
              <a:off x="5519738" y="3352800"/>
              <a:ext cx="608013" cy="422275"/>
            </a:xfrm>
            <a:custGeom>
              <a:avLst/>
              <a:gdLst>
                <a:gd name="T0" fmla="*/ 147 w 161"/>
                <a:gd name="T1" fmla="*/ 0 h 111"/>
                <a:gd name="T2" fmla="*/ 161 w 161"/>
                <a:gd name="T3" fmla="*/ 16 h 111"/>
                <a:gd name="T4" fmla="*/ 161 w 161"/>
                <a:gd name="T5" fmla="*/ 101 h 111"/>
                <a:gd name="T6" fmla="*/ 153 w 161"/>
                <a:gd name="T7" fmla="*/ 110 h 111"/>
                <a:gd name="T8" fmla="*/ 25 w 161"/>
                <a:gd name="T9" fmla="*/ 110 h 111"/>
                <a:gd name="T10" fmla="*/ 17 w 161"/>
                <a:gd name="T11" fmla="*/ 111 h 111"/>
                <a:gd name="T12" fmla="*/ 16 w 161"/>
                <a:gd name="T13" fmla="*/ 111 h 111"/>
                <a:gd name="T14" fmla="*/ 0 w 161"/>
                <a:gd name="T15" fmla="*/ 94 h 111"/>
                <a:gd name="T16" fmla="*/ 0 w 161"/>
                <a:gd name="T17" fmla="*/ 10 h 111"/>
                <a:gd name="T18" fmla="*/ 9 w 161"/>
                <a:gd name="T19" fmla="*/ 1 h 111"/>
                <a:gd name="T20" fmla="*/ 139 w 161"/>
                <a:gd name="T21" fmla="*/ 1 h 111"/>
                <a:gd name="T22" fmla="*/ 147 w 161"/>
                <a:gd name="T23" fmla="*/ 0 h 111"/>
                <a:gd name="T24" fmla="*/ 109 w 161"/>
                <a:gd name="T25" fmla="*/ 25 h 111"/>
                <a:gd name="T26" fmla="*/ 60 w 161"/>
                <a:gd name="T27" fmla="*/ 25 h 111"/>
                <a:gd name="T28" fmla="*/ 46 w 161"/>
                <a:gd name="T29" fmla="*/ 38 h 111"/>
                <a:gd name="T30" fmla="*/ 46 w 161"/>
                <a:gd name="T31" fmla="*/ 82 h 111"/>
                <a:gd name="T32" fmla="*/ 53 w 161"/>
                <a:gd name="T33" fmla="*/ 89 h 111"/>
                <a:gd name="T34" fmla="*/ 77 w 161"/>
                <a:gd name="T35" fmla="*/ 89 h 111"/>
                <a:gd name="T36" fmla="*/ 113 w 161"/>
                <a:gd name="T37" fmla="*/ 89 h 111"/>
                <a:gd name="T38" fmla="*/ 120 w 161"/>
                <a:gd name="T39" fmla="*/ 82 h 111"/>
                <a:gd name="T40" fmla="*/ 120 w 161"/>
                <a:gd name="T41" fmla="*/ 38 h 111"/>
                <a:gd name="T42" fmla="*/ 109 w 161"/>
                <a:gd name="T43" fmla="*/ 2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1" h="111">
                  <a:moveTo>
                    <a:pt x="147" y="0"/>
                  </a:moveTo>
                  <a:cubicBezTo>
                    <a:pt x="161" y="2"/>
                    <a:pt x="161" y="2"/>
                    <a:pt x="161" y="16"/>
                  </a:cubicBezTo>
                  <a:cubicBezTo>
                    <a:pt x="161" y="44"/>
                    <a:pt x="161" y="73"/>
                    <a:pt x="161" y="101"/>
                  </a:cubicBezTo>
                  <a:cubicBezTo>
                    <a:pt x="161" y="108"/>
                    <a:pt x="160" y="110"/>
                    <a:pt x="153" y="110"/>
                  </a:cubicBezTo>
                  <a:cubicBezTo>
                    <a:pt x="110" y="110"/>
                    <a:pt x="68" y="110"/>
                    <a:pt x="25" y="110"/>
                  </a:cubicBezTo>
                  <a:cubicBezTo>
                    <a:pt x="23" y="110"/>
                    <a:pt x="20" y="110"/>
                    <a:pt x="17" y="111"/>
                  </a:cubicBezTo>
                  <a:cubicBezTo>
                    <a:pt x="17" y="111"/>
                    <a:pt x="17" y="111"/>
                    <a:pt x="16" y="111"/>
                  </a:cubicBezTo>
                  <a:cubicBezTo>
                    <a:pt x="0" y="110"/>
                    <a:pt x="0" y="110"/>
                    <a:pt x="0" y="94"/>
                  </a:cubicBezTo>
                  <a:cubicBezTo>
                    <a:pt x="0" y="66"/>
                    <a:pt x="0" y="38"/>
                    <a:pt x="0" y="10"/>
                  </a:cubicBezTo>
                  <a:cubicBezTo>
                    <a:pt x="0" y="3"/>
                    <a:pt x="1" y="1"/>
                    <a:pt x="9" y="1"/>
                  </a:cubicBezTo>
                  <a:cubicBezTo>
                    <a:pt x="52" y="1"/>
                    <a:pt x="95" y="1"/>
                    <a:pt x="139" y="1"/>
                  </a:cubicBezTo>
                  <a:cubicBezTo>
                    <a:pt x="142" y="1"/>
                    <a:pt x="145" y="1"/>
                    <a:pt x="147" y="0"/>
                  </a:cubicBezTo>
                  <a:close/>
                  <a:moveTo>
                    <a:pt x="109" y="25"/>
                  </a:moveTo>
                  <a:cubicBezTo>
                    <a:pt x="93" y="25"/>
                    <a:pt x="76" y="25"/>
                    <a:pt x="60" y="25"/>
                  </a:cubicBezTo>
                  <a:cubicBezTo>
                    <a:pt x="46" y="25"/>
                    <a:pt x="46" y="25"/>
                    <a:pt x="46" y="38"/>
                  </a:cubicBezTo>
                  <a:cubicBezTo>
                    <a:pt x="46" y="53"/>
                    <a:pt x="46" y="68"/>
                    <a:pt x="46" y="82"/>
                  </a:cubicBezTo>
                  <a:cubicBezTo>
                    <a:pt x="46" y="88"/>
                    <a:pt x="47" y="90"/>
                    <a:pt x="53" y="89"/>
                  </a:cubicBezTo>
                  <a:cubicBezTo>
                    <a:pt x="61" y="89"/>
                    <a:pt x="69" y="89"/>
                    <a:pt x="77" y="89"/>
                  </a:cubicBezTo>
                  <a:cubicBezTo>
                    <a:pt x="89" y="89"/>
                    <a:pt x="101" y="89"/>
                    <a:pt x="113" y="89"/>
                  </a:cubicBezTo>
                  <a:cubicBezTo>
                    <a:pt x="118" y="89"/>
                    <a:pt x="120" y="87"/>
                    <a:pt x="120" y="82"/>
                  </a:cubicBezTo>
                  <a:cubicBezTo>
                    <a:pt x="119" y="68"/>
                    <a:pt x="120" y="53"/>
                    <a:pt x="120" y="38"/>
                  </a:cubicBezTo>
                  <a:cubicBezTo>
                    <a:pt x="119" y="24"/>
                    <a:pt x="121" y="25"/>
                    <a:pt x="109" y="25"/>
                  </a:cubicBezTo>
                  <a:close/>
                </a:path>
              </a:pathLst>
            </a:custGeom>
            <a:solidFill>
              <a:srgbClr val="5BB3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4"/>
            <p:cNvSpPr>
              <a:spLocks/>
            </p:cNvSpPr>
            <p:nvPr/>
          </p:nvSpPr>
          <p:spPr bwMode="auto">
            <a:xfrm>
              <a:off x="5692775" y="3500438"/>
              <a:ext cx="212725" cy="195263"/>
            </a:xfrm>
            <a:custGeom>
              <a:avLst/>
              <a:gdLst>
                <a:gd name="T0" fmla="*/ 31 w 56"/>
                <a:gd name="T1" fmla="*/ 50 h 51"/>
                <a:gd name="T2" fmla="*/ 7 w 56"/>
                <a:gd name="T3" fmla="*/ 51 h 51"/>
                <a:gd name="T4" fmla="*/ 0 w 56"/>
                <a:gd name="T5" fmla="*/ 44 h 51"/>
                <a:gd name="T6" fmla="*/ 0 w 56"/>
                <a:gd name="T7" fmla="*/ 0 h 51"/>
                <a:gd name="T8" fmla="*/ 56 w 56"/>
                <a:gd name="T9" fmla="*/ 0 h 51"/>
                <a:gd name="T10" fmla="*/ 31 w 56"/>
                <a:gd name="T11" fmla="*/ 50 h 51"/>
              </a:gdLst>
              <a:ahLst/>
              <a:cxnLst>
                <a:cxn ang="0">
                  <a:pos x="T0" y="T1"/>
                </a:cxn>
                <a:cxn ang="0">
                  <a:pos x="T2" y="T3"/>
                </a:cxn>
                <a:cxn ang="0">
                  <a:pos x="T4" y="T5"/>
                </a:cxn>
                <a:cxn ang="0">
                  <a:pos x="T6" y="T7"/>
                </a:cxn>
                <a:cxn ang="0">
                  <a:pos x="T8" y="T9"/>
                </a:cxn>
                <a:cxn ang="0">
                  <a:pos x="T10" y="T11"/>
                </a:cxn>
              </a:cxnLst>
              <a:rect l="0" t="0" r="r" b="b"/>
              <a:pathLst>
                <a:path w="56" h="51">
                  <a:moveTo>
                    <a:pt x="31" y="50"/>
                  </a:moveTo>
                  <a:cubicBezTo>
                    <a:pt x="23" y="50"/>
                    <a:pt x="15" y="50"/>
                    <a:pt x="7" y="51"/>
                  </a:cubicBezTo>
                  <a:cubicBezTo>
                    <a:pt x="1" y="51"/>
                    <a:pt x="0" y="49"/>
                    <a:pt x="0" y="44"/>
                  </a:cubicBezTo>
                  <a:cubicBezTo>
                    <a:pt x="1" y="29"/>
                    <a:pt x="0" y="15"/>
                    <a:pt x="0" y="0"/>
                  </a:cubicBezTo>
                  <a:cubicBezTo>
                    <a:pt x="19" y="0"/>
                    <a:pt x="37" y="0"/>
                    <a:pt x="56" y="0"/>
                  </a:cubicBezTo>
                  <a:cubicBezTo>
                    <a:pt x="50" y="17"/>
                    <a:pt x="39" y="33"/>
                    <a:pt x="31" y="50"/>
                  </a:cubicBezTo>
                  <a:close/>
                </a:path>
              </a:pathLst>
            </a:custGeom>
            <a:solidFill>
              <a:srgbClr val="247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5"/>
            <p:cNvSpPr>
              <a:spLocks/>
            </p:cNvSpPr>
            <p:nvPr/>
          </p:nvSpPr>
          <p:spPr bwMode="auto">
            <a:xfrm>
              <a:off x="5810250" y="3497263"/>
              <a:ext cx="158750" cy="198438"/>
            </a:xfrm>
            <a:custGeom>
              <a:avLst/>
              <a:gdLst>
                <a:gd name="T0" fmla="*/ 0 w 42"/>
                <a:gd name="T1" fmla="*/ 51 h 52"/>
                <a:gd name="T2" fmla="*/ 26 w 42"/>
                <a:gd name="T3" fmla="*/ 1 h 52"/>
                <a:gd name="T4" fmla="*/ 27 w 42"/>
                <a:gd name="T5" fmla="*/ 0 h 52"/>
                <a:gd name="T6" fmla="*/ 42 w 42"/>
                <a:gd name="T7" fmla="*/ 1 h 52"/>
                <a:gd name="T8" fmla="*/ 42 w 42"/>
                <a:gd name="T9" fmla="*/ 45 h 52"/>
                <a:gd name="T10" fmla="*/ 36 w 42"/>
                <a:gd name="T11" fmla="*/ 52 h 52"/>
                <a:gd name="T12" fmla="*/ 0 w 42"/>
                <a:gd name="T13" fmla="*/ 51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0" y="51"/>
                  </a:moveTo>
                  <a:cubicBezTo>
                    <a:pt x="8" y="34"/>
                    <a:pt x="19" y="18"/>
                    <a:pt x="26" y="1"/>
                  </a:cubicBezTo>
                  <a:cubicBezTo>
                    <a:pt x="26" y="1"/>
                    <a:pt x="26" y="0"/>
                    <a:pt x="27" y="0"/>
                  </a:cubicBezTo>
                  <a:cubicBezTo>
                    <a:pt x="32" y="0"/>
                    <a:pt x="37" y="0"/>
                    <a:pt x="42" y="1"/>
                  </a:cubicBezTo>
                  <a:cubicBezTo>
                    <a:pt x="42" y="16"/>
                    <a:pt x="42" y="30"/>
                    <a:pt x="42" y="45"/>
                  </a:cubicBezTo>
                  <a:cubicBezTo>
                    <a:pt x="42" y="50"/>
                    <a:pt x="41" y="52"/>
                    <a:pt x="36" y="52"/>
                  </a:cubicBezTo>
                  <a:cubicBezTo>
                    <a:pt x="24" y="51"/>
                    <a:pt x="12" y="51"/>
                    <a:pt x="0" y="51"/>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
            <p:cNvSpPr>
              <a:spLocks/>
            </p:cNvSpPr>
            <p:nvPr/>
          </p:nvSpPr>
          <p:spPr bwMode="auto">
            <a:xfrm>
              <a:off x="5692775" y="3448050"/>
              <a:ext cx="242888" cy="52388"/>
            </a:xfrm>
            <a:custGeom>
              <a:avLst/>
              <a:gdLst>
                <a:gd name="T0" fmla="*/ 58 w 64"/>
                <a:gd name="T1" fmla="*/ 13 h 14"/>
                <a:gd name="T2" fmla="*/ 57 w 64"/>
                <a:gd name="T3" fmla="*/ 14 h 14"/>
                <a:gd name="T4" fmla="*/ 1 w 64"/>
                <a:gd name="T5" fmla="*/ 13 h 14"/>
                <a:gd name="T6" fmla="*/ 14 w 64"/>
                <a:gd name="T7" fmla="*/ 0 h 14"/>
                <a:gd name="T8" fmla="*/ 64 w 64"/>
                <a:gd name="T9" fmla="*/ 0 h 14"/>
                <a:gd name="T10" fmla="*/ 58 w 64"/>
                <a:gd name="T11" fmla="*/ 13 h 14"/>
              </a:gdLst>
              <a:ahLst/>
              <a:cxnLst>
                <a:cxn ang="0">
                  <a:pos x="T0" y="T1"/>
                </a:cxn>
                <a:cxn ang="0">
                  <a:pos x="T2" y="T3"/>
                </a:cxn>
                <a:cxn ang="0">
                  <a:pos x="T4" y="T5"/>
                </a:cxn>
                <a:cxn ang="0">
                  <a:pos x="T6" y="T7"/>
                </a:cxn>
                <a:cxn ang="0">
                  <a:pos x="T8" y="T9"/>
                </a:cxn>
                <a:cxn ang="0">
                  <a:pos x="T10" y="T11"/>
                </a:cxn>
              </a:cxnLst>
              <a:rect l="0" t="0" r="r" b="b"/>
              <a:pathLst>
                <a:path w="64" h="14">
                  <a:moveTo>
                    <a:pt x="58" y="13"/>
                  </a:moveTo>
                  <a:cubicBezTo>
                    <a:pt x="57" y="13"/>
                    <a:pt x="57" y="14"/>
                    <a:pt x="57" y="14"/>
                  </a:cubicBezTo>
                  <a:cubicBezTo>
                    <a:pt x="38" y="14"/>
                    <a:pt x="19" y="13"/>
                    <a:pt x="1" y="13"/>
                  </a:cubicBezTo>
                  <a:cubicBezTo>
                    <a:pt x="0" y="0"/>
                    <a:pt x="0" y="0"/>
                    <a:pt x="14" y="0"/>
                  </a:cubicBezTo>
                  <a:cubicBezTo>
                    <a:pt x="31" y="0"/>
                    <a:pt x="47" y="0"/>
                    <a:pt x="64" y="0"/>
                  </a:cubicBezTo>
                  <a:cubicBezTo>
                    <a:pt x="62" y="5"/>
                    <a:pt x="60" y="9"/>
                    <a:pt x="58" y="13"/>
                  </a:cubicBezTo>
                  <a:close/>
                </a:path>
              </a:pathLst>
            </a:custGeom>
            <a:solidFill>
              <a:srgbClr val="8486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7"/>
            <p:cNvSpPr>
              <a:spLocks/>
            </p:cNvSpPr>
            <p:nvPr/>
          </p:nvSpPr>
          <p:spPr bwMode="auto">
            <a:xfrm>
              <a:off x="5911850" y="3443288"/>
              <a:ext cx="65088" cy="53975"/>
            </a:xfrm>
            <a:custGeom>
              <a:avLst/>
              <a:gdLst>
                <a:gd name="T0" fmla="*/ 0 w 17"/>
                <a:gd name="T1" fmla="*/ 14 h 14"/>
                <a:gd name="T2" fmla="*/ 5 w 17"/>
                <a:gd name="T3" fmla="*/ 1 h 14"/>
                <a:gd name="T4" fmla="*/ 15 w 17"/>
                <a:gd name="T5" fmla="*/ 14 h 14"/>
                <a:gd name="T6" fmla="*/ 0 w 17"/>
                <a:gd name="T7" fmla="*/ 14 h 14"/>
              </a:gdLst>
              <a:ahLst/>
              <a:cxnLst>
                <a:cxn ang="0">
                  <a:pos x="T0" y="T1"/>
                </a:cxn>
                <a:cxn ang="0">
                  <a:pos x="T2" y="T3"/>
                </a:cxn>
                <a:cxn ang="0">
                  <a:pos x="T4" y="T5"/>
                </a:cxn>
                <a:cxn ang="0">
                  <a:pos x="T6" y="T7"/>
                </a:cxn>
              </a:cxnLst>
              <a:rect l="0" t="0" r="r" b="b"/>
              <a:pathLst>
                <a:path w="17" h="14">
                  <a:moveTo>
                    <a:pt x="0" y="14"/>
                  </a:moveTo>
                  <a:cubicBezTo>
                    <a:pt x="2" y="10"/>
                    <a:pt x="3" y="6"/>
                    <a:pt x="5" y="1"/>
                  </a:cubicBezTo>
                  <a:cubicBezTo>
                    <a:pt x="17" y="0"/>
                    <a:pt x="15" y="0"/>
                    <a:pt x="15" y="14"/>
                  </a:cubicBezTo>
                  <a:cubicBezTo>
                    <a:pt x="10" y="14"/>
                    <a:pt x="5" y="14"/>
                    <a:pt x="0" y="14"/>
                  </a:cubicBezTo>
                  <a:close/>
                </a:path>
              </a:pathLst>
            </a:custGeom>
            <a:solidFill>
              <a:srgbClr val="777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28"/>
            <p:cNvSpPr>
              <a:spLocks noChangeArrowheads="1"/>
            </p:cNvSpPr>
            <p:nvPr/>
          </p:nvSpPr>
          <p:spPr bwMode="auto">
            <a:xfrm>
              <a:off x="5826125" y="3314700"/>
              <a:ext cx="22225" cy="22225"/>
            </a:xfrm>
            <a:prstGeom prst="ellipse">
              <a:avLst/>
            </a:prstGeom>
            <a:solidFill>
              <a:srgbClr val="B8D4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TextBox 28"/>
          <p:cNvSpPr txBox="1"/>
          <p:nvPr/>
        </p:nvSpPr>
        <p:spPr>
          <a:xfrm>
            <a:off x="382118" y="1755111"/>
            <a:ext cx="1413549" cy="201588"/>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On-premises SAP user</a:t>
            </a:r>
          </a:p>
        </p:txBody>
      </p:sp>
      <p:sp>
        <p:nvSpPr>
          <p:cNvPr id="30" name="TextBox 29"/>
          <p:cNvSpPr txBox="1"/>
          <p:nvPr/>
        </p:nvSpPr>
        <p:spPr>
          <a:xfrm>
            <a:off x="436548" y="2864071"/>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Front-end Express </a:t>
            </a:r>
            <a:br>
              <a:rPr lang="en-US" sz="900" dirty="0">
                <a:solidFill>
                  <a:schemeClr val="accent4"/>
                </a:solidFill>
              </a:rPr>
            </a:br>
            <a:r>
              <a:rPr lang="en-US" sz="900" dirty="0">
                <a:solidFill>
                  <a:schemeClr val="accent4"/>
                </a:solidFill>
              </a:rPr>
              <a:t>route</a:t>
            </a:r>
          </a:p>
        </p:txBody>
      </p:sp>
      <p:sp>
        <p:nvSpPr>
          <p:cNvPr id="31" name="TextBox 30"/>
          <p:cNvSpPr txBox="1"/>
          <p:nvPr/>
        </p:nvSpPr>
        <p:spPr>
          <a:xfrm>
            <a:off x="1665814" y="2056927"/>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Primary Azure Region</a:t>
            </a:r>
          </a:p>
        </p:txBody>
      </p:sp>
      <p:sp>
        <p:nvSpPr>
          <p:cNvPr id="32" name="TextBox 31"/>
          <p:cNvSpPr txBox="1"/>
          <p:nvPr/>
        </p:nvSpPr>
        <p:spPr>
          <a:xfrm>
            <a:off x="1668668" y="2892306"/>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SAP ASCS on VM</a:t>
            </a:r>
          </a:p>
        </p:txBody>
      </p:sp>
      <p:sp>
        <p:nvSpPr>
          <p:cNvPr id="33" name="TextBox 32"/>
          <p:cNvSpPr txBox="1"/>
          <p:nvPr/>
        </p:nvSpPr>
        <p:spPr>
          <a:xfrm>
            <a:off x="2750169" y="2893147"/>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SAP App Server</a:t>
            </a:r>
            <a:br>
              <a:rPr lang="en-US" sz="900" dirty="0">
                <a:solidFill>
                  <a:schemeClr val="accent4"/>
                </a:solidFill>
              </a:rPr>
            </a:br>
            <a:r>
              <a:rPr lang="en-US" sz="900" dirty="0">
                <a:solidFill>
                  <a:schemeClr val="accent4"/>
                </a:solidFill>
              </a:rPr>
              <a:t>on VM</a:t>
            </a:r>
          </a:p>
        </p:txBody>
      </p:sp>
      <p:sp>
        <p:nvSpPr>
          <p:cNvPr id="34" name="TextBox 33"/>
          <p:cNvSpPr txBox="1"/>
          <p:nvPr/>
        </p:nvSpPr>
        <p:spPr>
          <a:xfrm>
            <a:off x="4849882" y="2344554"/>
            <a:ext cx="1191018" cy="230386"/>
          </a:xfrm>
          <a:prstGeom prst="rect">
            <a:avLst/>
          </a:prstGeom>
          <a:noFill/>
        </p:spPr>
        <p:txBody>
          <a:bodyPr wrap="none" lIns="0" tIns="0" rIns="0" bIns="0" rtlCol="0">
            <a:noAutofit/>
          </a:bodyPr>
          <a:lstStyle/>
          <a:p>
            <a:pPr>
              <a:lnSpc>
                <a:spcPct val="90000"/>
              </a:lnSpc>
              <a:spcAft>
                <a:spcPts val="600"/>
              </a:spcAft>
            </a:pPr>
            <a:r>
              <a:rPr lang="en-US" sz="900" dirty="0">
                <a:solidFill>
                  <a:schemeClr val="accent4"/>
                </a:solidFill>
              </a:rPr>
              <a:t>OS clustering</a:t>
            </a:r>
          </a:p>
        </p:txBody>
      </p:sp>
      <p:sp>
        <p:nvSpPr>
          <p:cNvPr id="35" name="TextBox 34"/>
          <p:cNvSpPr txBox="1"/>
          <p:nvPr/>
        </p:nvSpPr>
        <p:spPr>
          <a:xfrm>
            <a:off x="4835024" y="2893435"/>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SAP HANA</a:t>
            </a:r>
            <a:br>
              <a:rPr lang="en-US" sz="900" dirty="0">
                <a:solidFill>
                  <a:schemeClr val="accent4"/>
                </a:solidFill>
              </a:rPr>
            </a:br>
            <a:r>
              <a:rPr lang="en-US" sz="900" dirty="0">
                <a:solidFill>
                  <a:schemeClr val="accent4"/>
                </a:solidFill>
              </a:rPr>
              <a:t>Large Instances</a:t>
            </a:r>
            <a:br>
              <a:rPr lang="en-US" sz="900" dirty="0">
                <a:solidFill>
                  <a:schemeClr val="accent4"/>
                </a:solidFill>
              </a:rPr>
            </a:br>
            <a:r>
              <a:rPr lang="en-US" sz="900" dirty="0">
                <a:solidFill>
                  <a:schemeClr val="accent4"/>
                </a:solidFill>
              </a:rPr>
              <a:t>Primary (active)</a:t>
            </a:r>
          </a:p>
        </p:txBody>
      </p:sp>
      <p:sp>
        <p:nvSpPr>
          <p:cNvPr id="36" name="TextBox 35"/>
          <p:cNvSpPr txBox="1"/>
          <p:nvPr/>
        </p:nvSpPr>
        <p:spPr>
          <a:xfrm>
            <a:off x="6047905" y="2592901"/>
            <a:ext cx="1191018" cy="230386"/>
          </a:xfrm>
          <a:prstGeom prst="rect">
            <a:avLst/>
          </a:prstGeom>
          <a:noFill/>
        </p:spPr>
        <p:txBody>
          <a:bodyPr wrap="none" lIns="0" tIns="0" rIns="0" bIns="0" rtlCol="0">
            <a:noAutofit/>
          </a:bodyPr>
          <a:lstStyle/>
          <a:p>
            <a:pPr>
              <a:lnSpc>
                <a:spcPct val="90000"/>
              </a:lnSpc>
              <a:spcAft>
                <a:spcPts val="600"/>
              </a:spcAft>
            </a:pPr>
            <a:r>
              <a:rPr lang="en-US" sz="900" dirty="0">
                <a:solidFill>
                  <a:schemeClr val="accent4"/>
                </a:solidFill>
              </a:rPr>
              <a:t>HA via HSR</a:t>
            </a:r>
          </a:p>
        </p:txBody>
      </p:sp>
      <p:sp>
        <p:nvSpPr>
          <p:cNvPr id="37" name="TextBox 36"/>
          <p:cNvSpPr txBox="1"/>
          <p:nvPr/>
        </p:nvSpPr>
        <p:spPr>
          <a:xfrm>
            <a:off x="6694299" y="2899583"/>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SAP HANA</a:t>
            </a:r>
            <a:br>
              <a:rPr lang="en-US" sz="900" dirty="0">
                <a:solidFill>
                  <a:schemeClr val="accent4"/>
                </a:solidFill>
              </a:rPr>
            </a:br>
            <a:r>
              <a:rPr lang="en-US" sz="900" dirty="0">
                <a:solidFill>
                  <a:schemeClr val="accent4"/>
                </a:solidFill>
              </a:rPr>
              <a:t>Large Instances</a:t>
            </a:r>
            <a:br>
              <a:rPr lang="en-US" sz="900" dirty="0">
                <a:solidFill>
                  <a:schemeClr val="accent4"/>
                </a:solidFill>
              </a:rPr>
            </a:br>
            <a:r>
              <a:rPr lang="en-US" sz="900" dirty="0">
                <a:solidFill>
                  <a:schemeClr val="accent4"/>
                </a:solidFill>
              </a:rPr>
              <a:t>Secondary (standby)</a:t>
            </a:r>
          </a:p>
        </p:txBody>
      </p:sp>
      <p:sp>
        <p:nvSpPr>
          <p:cNvPr id="38" name="TextBox 37"/>
          <p:cNvSpPr txBox="1"/>
          <p:nvPr/>
        </p:nvSpPr>
        <p:spPr>
          <a:xfrm>
            <a:off x="4835024" y="3964757"/>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NFS storage Primary</a:t>
            </a:r>
          </a:p>
        </p:txBody>
      </p:sp>
      <p:sp>
        <p:nvSpPr>
          <p:cNvPr id="39" name="TextBox 38"/>
          <p:cNvSpPr txBox="1"/>
          <p:nvPr/>
        </p:nvSpPr>
        <p:spPr>
          <a:xfrm>
            <a:off x="6694299" y="3976420"/>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NFS storage Secondary </a:t>
            </a:r>
          </a:p>
        </p:txBody>
      </p:sp>
      <p:sp>
        <p:nvSpPr>
          <p:cNvPr id="46" name="Rectangle 45"/>
          <p:cNvSpPr/>
          <p:nvPr/>
        </p:nvSpPr>
        <p:spPr bwMode="auto">
          <a:xfrm>
            <a:off x="1763017" y="2271590"/>
            <a:ext cx="1008000" cy="929514"/>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2848823" y="2271590"/>
            <a:ext cx="1008000" cy="929514"/>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752128" y="2271590"/>
            <a:ext cx="3191846" cy="2077722"/>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9" name="Straight Arrow Connector 48"/>
          <p:cNvCxnSpPr/>
          <p:nvPr/>
        </p:nvCxnSpPr>
        <p:spPr>
          <a:xfrm>
            <a:off x="1019650" y="1965325"/>
            <a:ext cx="0" cy="432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6200000">
            <a:off x="1619017" y="2356444"/>
            <a:ext cx="0" cy="576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16200000">
            <a:off x="2813685" y="2354264"/>
            <a:ext cx="0" cy="576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rot="16200000">
            <a:off x="3911450" y="2443776"/>
            <a:ext cx="0" cy="425455"/>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rot="16200000">
            <a:off x="5822762" y="2494503"/>
            <a:ext cx="0" cy="324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rot="16200000">
            <a:off x="6831180" y="2487426"/>
            <a:ext cx="0" cy="324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5393902" y="3286785"/>
            <a:ext cx="0" cy="288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7250949" y="3286785"/>
            <a:ext cx="0" cy="288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pic>
        <p:nvPicPr>
          <p:cNvPr id="91" name="Picture 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415" y="3482391"/>
            <a:ext cx="529729" cy="529729"/>
          </a:xfrm>
          <a:prstGeom prst="rect">
            <a:avLst/>
          </a:prstGeom>
        </p:spPr>
      </p:pic>
      <p:pic>
        <p:nvPicPr>
          <p:cNvPr id="92" name="Picture 9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3180" y="3482391"/>
            <a:ext cx="529729" cy="529729"/>
          </a:xfrm>
          <a:prstGeom prst="rect">
            <a:avLst/>
          </a:prstGeom>
        </p:spPr>
      </p:pic>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00927" y="2427821"/>
            <a:ext cx="498871" cy="498871"/>
          </a:xfrm>
          <a:prstGeom prst="rect">
            <a:avLst/>
          </a:prstGeom>
        </p:spPr>
      </p:pic>
      <p:cxnSp>
        <p:nvCxnSpPr>
          <p:cNvPr id="96" name="Straight Arrow Connector 95"/>
          <p:cNvCxnSpPr/>
          <p:nvPr/>
        </p:nvCxnSpPr>
        <p:spPr>
          <a:xfrm rot="16200000">
            <a:off x="4847658" y="2399102"/>
            <a:ext cx="0" cy="5148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3754853" y="2915595"/>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Back-end </a:t>
            </a:r>
            <a:br>
              <a:rPr lang="en-US" sz="900" dirty="0">
                <a:solidFill>
                  <a:schemeClr val="accent4"/>
                </a:solidFill>
              </a:rPr>
            </a:br>
            <a:r>
              <a:rPr lang="en-US" sz="900" dirty="0">
                <a:solidFill>
                  <a:schemeClr val="accent4"/>
                </a:solidFill>
              </a:rPr>
              <a:t>Express</a:t>
            </a:r>
            <a:br>
              <a:rPr lang="en-US" sz="900" dirty="0">
                <a:solidFill>
                  <a:schemeClr val="accent4"/>
                </a:solidFill>
              </a:rPr>
            </a:br>
            <a:r>
              <a:rPr lang="en-US" sz="900" dirty="0">
                <a:solidFill>
                  <a:schemeClr val="accent4"/>
                </a:solidFill>
              </a:rPr>
              <a:t>route</a:t>
            </a:r>
          </a:p>
        </p:txBody>
      </p:sp>
      <p:grpSp>
        <p:nvGrpSpPr>
          <p:cNvPr id="119" name="Group 31"/>
          <p:cNvGrpSpPr>
            <a:grpSpLocks noChangeAspect="1"/>
          </p:cNvGrpSpPr>
          <p:nvPr/>
        </p:nvGrpSpPr>
        <p:grpSpPr bwMode="auto">
          <a:xfrm>
            <a:off x="5207968" y="2602029"/>
            <a:ext cx="425843" cy="132158"/>
            <a:chOff x="979" y="2296"/>
            <a:chExt cx="638" cy="198"/>
          </a:xfrm>
        </p:grpSpPr>
        <p:sp>
          <p:nvSpPr>
            <p:cNvPr id="120" name="AutoShape 30"/>
            <p:cNvSpPr>
              <a:spLocks noChangeAspect="1" noChangeArrowheads="1" noTextEdit="1"/>
            </p:cNvSpPr>
            <p:nvPr/>
          </p:nvSpPr>
          <p:spPr bwMode="auto">
            <a:xfrm>
              <a:off x="979" y="2296"/>
              <a:ext cx="638"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2"/>
            <p:cNvSpPr>
              <a:spLocks/>
            </p:cNvSpPr>
            <p:nvPr/>
          </p:nvSpPr>
          <p:spPr bwMode="auto">
            <a:xfrm>
              <a:off x="979" y="2296"/>
              <a:ext cx="636" cy="196"/>
            </a:xfrm>
            <a:custGeom>
              <a:avLst/>
              <a:gdLst>
                <a:gd name="T0" fmla="*/ 10 w 266"/>
                <a:gd name="T1" fmla="*/ 0 h 80"/>
                <a:gd name="T2" fmla="*/ 255 w 266"/>
                <a:gd name="T3" fmla="*/ 0 h 80"/>
                <a:gd name="T4" fmla="*/ 266 w 266"/>
                <a:gd name="T5" fmla="*/ 11 h 80"/>
                <a:gd name="T6" fmla="*/ 266 w 266"/>
                <a:gd name="T7" fmla="*/ 69 h 80"/>
                <a:gd name="T8" fmla="*/ 255 w 266"/>
                <a:gd name="T9" fmla="*/ 80 h 80"/>
                <a:gd name="T10" fmla="*/ 10 w 266"/>
                <a:gd name="T11" fmla="*/ 80 h 80"/>
                <a:gd name="T12" fmla="*/ 0 w 266"/>
                <a:gd name="T13" fmla="*/ 69 h 80"/>
                <a:gd name="T14" fmla="*/ 0 w 266"/>
                <a:gd name="T15" fmla="*/ 11 h 80"/>
                <a:gd name="T16" fmla="*/ 10 w 266"/>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 h="80">
                  <a:moveTo>
                    <a:pt x="10" y="0"/>
                  </a:moveTo>
                  <a:cubicBezTo>
                    <a:pt x="255" y="0"/>
                    <a:pt x="255" y="0"/>
                    <a:pt x="255" y="0"/>
                  </a:cubicBezTo>
                  <a:cubicBezTo>
                    <a:pt x="261" y="0"/>
                    <a:pt x="266" y="5"/>
                    <a:pt x="266" y="11"/>
                  </a:cubicBezTo>
                  <a:cubicBezTo>
                    <a:pt x="266" y="69"/>
                    <a:pt x="266" y="69"/>
                    <a:pt x="266" y="69"/>
                  </a:cubicBezTo>
                  <a:cubicBezTo>
                    <a:pt x="266" y="75"/>
                    <a:pt x="261" y="80"/>
                    <a:pt x="255" y="80"/>
                  </a:cubicBezTo>
                  <a:cubicBezTo>
                    <a:pt x="10" y="80"/>
                    <a:pt x="10" y="80"/>
                    <a:pt x="10" y="80"/>
                  </a:cubicBezTo>
                  <a:cubicBezTo>
                    <a:pt x="4" y="80"/>
                    <a:pt x="0" y="75"/>
                    <a:pt x="0" y="69"/>
                  </a:cubicBezTo>
                  <a:cubicBezTo>
                    <a:pt x="0" y="11"/>
                    <a:pt x="0" y="11"/>
                    <a:pt x="0" y="11"/>
                  </a:cubicBezTo>
                  <a:cubicBezTo>
                    <a:pt x="0" y="5"/>
                    <a:pt x="4" y="0"/>
                    <a:pt x="10" y="0"/>
                  </a:cubicBezTo>
                  <a:close/>
                </a:path>
              </a:pathLst>
            </a:custGeom>
            <a:solidFill>
              <a:srgbClr val="306D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33"/>
            <p:cNvSpPr>
              <a:spLocks noChangeArrowheads="1"/>
            </p:cNvSpPr>
            <p:nvPr/>
          </p:nvSpPr>
          <p:spPr bwMode="auto">
            <a:xfrm>
              <a:off x="1008" y="2418"/>
              <a:ext cx="38" cy="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34"/>
            <p:cNvSpPr>
              <a:spLocks noChangeArrowheads="1"/>
            </p:cNvSpPr>
            <p:nvPr/>
          </p:nvSpPr>
          <p:spPr bwMode="auto">
            <a:xfrm>
              <a:off x="1457" y="2423"/>
              <a:ext cx="136"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35"/>
            <p:cNvSpPr>
              <a:spLocks noChangeArrowheads="1"/>
            </p:cNvSpPr>
            <p:nvPr/>
          </p:nvSpPr>
          <p:spPr bwMode="auto">
            <a:xfrm>
              <a:off x="1457" y="2448"/>
              <a:ext cx="136"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36"/>
            <p:cNvSpPr>
              <a:spLocks noChangeArrowheads="1"/>
            </p:cNvSpPr>
            <p:nvPr/>
          </p:nvSpPr>
          <p:spPr bwMode="auto">
            <a:xfrm>
              <a:off x="1457" y="2399"/>
              <a:ext cx="136" cy="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6" name="Group 31"/>
          <p:cNvGrpSpPr>
            <a:grpSpLocks noChangeAspect="1"/>
          </p:cNvGrpSpPr>
          <p:nvPr/>
        </p:nvGrpSpPr>
        <p:grpSpPr bwMode="auto">
          <a:xfrm>
            <a:off x="7066939" y="2602029"/>
            <a:ext cx="425843" cy="132158"/>
            <a:chOff x="979" y="2296"/>
            <a:chExt cx="638" cy="198"/>
          </a:xfrm>
        </p:grpSpPr>
        <p:sp>
          <p:nvSpPr>
            <p:cNvPr id="127" name="AutoShape 30"/>
            <p:cNvSpPr>
              <a:spLocks noChangeAspect="1" noChangeArrowheads="1" noTextEdit="1"/>
            </p:cNvSpPr>
            <p:nvPr/>
          </p:nvSpPr>
          <p:spPr bwMode="auto">
            <a:xfrm>
              <a:off x="979" y="2296"/>
              <a:ext cx="638"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2"/>
            <p:cNvSpPr>
              <a:spLocks/>
            </p:cNvSpPr>
            <p:nvPr/>
          </p:nvSpPr>
          <p:spPr bwMode="auto">
            <a:xfrm>
              <a:off x="979" y="2296"/>
              <a:ext cx="636" cy="196"/>
            </a:xfrm>
            <a:custGeom>
              <a:avLst/>
              <a:gdLst>
                <a:gd name="T0" fmla="*/ 10 w 266"/>
                <a:gd name="T1" fmla="*/ 0 h 80"/>
                <a:gd name="T2" fmla="*/ 255 w 266"/>
                <a:gd name="T3" fmla="*/ 0 h 80"/>
                <a:gd name="T4" fmla="*/ 266 w 266"/>
                <a:gd name="T5" fmla="*/ 11 h 80"/>
                <a:gd name="T6" fmla="*/ 266 w 266"/>
                <a:gd name="T7" fmla="*/ 69 h 80"/>
                <a:gd name="T8" fmla="*/ 255 w 266"/>
                <a:gd name="T9" fmla="*/ 80 h 80"/>
                <a:gd name="T10" fmla="*/ 10 w 266"/>
                <a:gd name="T11" fmla="*/ 80 h 80"/>
                <a:gd name="T12" fmla="*/ 0 w 266"/>
                <a:gd name="T13" fmla="*/ 69 h 80"/>
                <a:gd name="T14" fmla="*/ 0 w 266"/>
                <a:gd name="T15" fmla="*/ 11 h 80"/>
                <a:gd name="T16" fmla="*/ 10 w 266"/>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 h="80">
                  <a:moveTo>
                    <a:pt x="10" y="0"/>
                  </a:moveTo>
                  <a:cubicBezTo>
                    <a:pt x="255" y="0"/>
                    <a:pt x="255" y="0"/>
                    <a:pt x="255" y="0"/>
                  </a:cubicBezTo>
                  <a:cubicBezTo>
                    <a:pt x="261" y="0"/>
                    <a:pt x="266" y="5"/>
                    <a:pt x="266" y="11"/>
                  </a:cubicBezTo>
                  <a:cubicBezTo>
                    <a:pt x="266" y="69"/>
                    <a:pt x="266" y="69"/>
                    <a:pt x="266" y="69"/>
                  </a:cubicBezTo>
                  <a:cubicBezTo>
                    <a:pt x="266" y="75"/>
                    <a:pt x="261" y="80"/>
                    <a:pt x="255" y="80"/>
                  </a:cubicBezTo>
                  <a:cubicBezTo>
                    <a:pt x="10" y="80"/>
                    <a:pt x="10" y="80"/>
                    <a:pt x="10" y="80"/>
                  </a:cubicBezTo>
                  <a:cubicBezTo>
                    <a:pt x="4" y="80"/>
                    <a:pt x="0" y="75"/>
                    <a:pt x="0" y="69"/>
                  </a:cubicBezTo>
                  <a:cubicBezTo>
                    <a:pt x="0" y="11"/>
                    <a:pt x="0" y="11"/>
                    <a:pt x="0" y="11"/>
                  </a:cubicBezTo>
                  <a:cubicBezTo>
                    <a:pt x="0" y="5"/>
                    <a:pt x="4" y="0"/>
                    <a:pt x="10" y="0"/>
                  </a:cubicBezTo>
                  <a:close/>
                </a:path>
              </a:pathLst>
            </a:custGeom>
            <a:solidFill>
              <a:srgbClr val="306D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33"/>
            <p:cNvSpPr>
              <a:spLocks noChangeArrowheads="1"/>
            </p:cNvSpPr>
            <p:nvPr/>
          </p:nvSpPr>
          <p:spPr bwMode="auto">
            <a:xfrm>
              <a:off x="1008" y="2418"/>
              <a:ext cx="38" cy="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34"/>
            <p:cNvSpPr>
              <a:spLocks noChangeArrowheads="1"/>
            </p:cNvSpPr>
            <p:nvPr/>
          </p:nvSpPr>
          <p:spPr bwMode="auto">
            <a:xfrm>
              <a:off x="1457" y="2423"/>
              <a:ext cx="136"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35"/>
            <p:cNvSpPr>
              <a:spLocks noChangeArrowheads="1"/>
            </p:cNvSpPr>
            <p:nvPr/>
          </p:nvSpPr>
          <p:spPr bwMode="auto">
            <a:xfrm>
              <a:off x="1457" y="2448"/>
              <a:ext cx="136"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36"/>
            <p:cNvSpPr>
              <a:spLocks noChangeArrowheads="1"/>
            </p:cNvSpPr>
            <p:nvPr/>
          </p:nvSpPr>
          <p:spPr bwMode="auto">
            <a:xfrm>
              <a:off x="1457" y="2399"/>
              <a:ext cx="136" cy="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 name="Group 1">
            <a:extLst>
              <a:ext uri="{FF2B5EF4-FFF2-40B4-BE49-F238E27FC236}">
                <a16:creationId xmlns:a16="http://schemas.microsoft.com/office/drawing/2014/main" id="{9A28F7D8-80E0-4996-8212-80A8FBF869B0}"/>
              </a:ext>
            </a:extLst>
          </p:cNvPr>
          <p:cNvGrpSpPr/>
          <p:nvPr/>
        </p:nvGrpSpPr>
        <p:grpSpPr>
          <a:xfrm>
            <a:off x="1701326" y="5297671"/>
            <a:ext cx="3477807" cy="1193602"/>
            <a:chOff x="1701326" y="5297671"/>
            <a:chExt cx="3477807" cy="1193602"/>
          </a:xfrm>
        </p:grpSpPr>
        <p:sp>
          <p:nvSpPr>
            <p:cNvPr id="12" name="Rectangle 11"/>
            <p:cNvSpPr/>
            <p:nvPr/>
          </p:nvSpPr>
          <p:spPr bwMode="auto">
            <a:xfrm>
              <a:off x="1701326" y="5500110"/>
              <a:ext cx="3400652" cy="991163"/>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3988115" y="5297671"/>
              <a:ext cx="1191018" cy="230386"/>
            </a:xfrm>
            <a:prstGeom prst="rect">
              <a:avLst/>
            </a:prstGeom>
            <a:noFill/>
          </p:spPr>
          <p:txBody>
            <a:bodyPr wrap="none" lIns="0" tIns="0" rIns="0" bIns="0" rtlCol="0">
              <a:noAutofit/>
            </a:bodyPr>
            <a:lstStyle/>
            <a:p>
              <a:pPr>
                <a:lnSpc>
                  <a:spcPct val="90000"/>
                </a:lnSpc>
                <a:spcAft>
                  <a:spcPts val="600"/>
                </a:spcAft>
              </a:pPr>
              <a:r>
                <a:rPr lang="en-US" sz="900" dirty="0">
                  <a:solidFill>
                    <a:schemeClr val="accent4"/>
                  </a:solidFill>
                </a:rPr>
                <a:t>DR storage replication</a:t>
              </a:r>
            </a:p>
          </p:txBody>
        </p:sp>
        <p:sp>
          <p:nvSpPr>
            <p:cNvPr id="41" name="TextBox 40"/>
            <p:cNvSpPr txBox="1"/>
            <p:nvPr/>
          </p:nvSpPr>
          <p:spPr>
            <a:xfrm>
              <a:off x="1701326" y="5307697"/>
              <a:ext cx="1191018" cy="230386"/>
            </a:xfrm>
            <a:prstGeom prst="rect">
              <a:avLst/>
            </a:prstGeom>
            <a:noFill/>
          </p:spPr>
          <p:txBody>
            <a:bodyPr wrap="none" lIns="0" tIns="0" rIns="0" bIns="0" rtlCol="0">
              <a:noAutofit/>
            </a:bodyPr>
            <a:lstStyle/>
            <a:p>
              <a:pPr>
                <a:lnSpc>
                  <a:spcPct val="90000"/>
                </a:lnSpc>
                <a:spcAft>
                  <a:spcPts val="600"/>
                </a:spcAft>
              </a:pPr>
              <a:r>
                <a:rPr lang="en-US" sz="900" dirty="0">
                  <a:solidFill>
                    <a:schemeClr val="accent4"/>
                  </a:solidFill>
                </a:rPr>
                <a:t>DR Azure Region</a:t>
              </a:r>
            </a:p>
          </p:txBody>
        </p:sp>
        <p:sp>
          <p:nvSpPr>
            <p:cNvPr id="43" name="TextBox 42"/>
            <p:cNvSpPr txBox="1"/>
            <p:nvPr/>
          </p:nvSpPr>
          <p:spPr>
            <a:xfrm>
              <a:off x="1794835" y="6100379"/>
              <a:ext cx="999294" cy="210816"/>
            </a:xfrm>
            <a:prstGeom prst="rect">
              <a:avLst/>
            </a:prstGeom>
            <a:noFill/>
          </p:spPr>
          <p:txBody>
            <a:bodyPr wrap="square" lIns="0" tIns="0" rIns="0" bIns="0" rtlCol="0">
              <a:noAutofit/>
            </a:bodyPr>
            <a:lstStyle/>
            <a:p>
              <a:pPr algn="ctr">
                <a:lnSpc>
                  <a:spcPct val="90000"/>
                </a:lnSpc>
                <a:spcAft>
                  <a:spcPts val="600"/>
                </a:spcAft>
              </a:pPr>
              <a:r>
                <a:rPr lang="en-US" sz="900" dirty="0">
                  <a:solidFill>
                    <a:schemeClr val="accent4"/>
                  </a:solidFill>
                </a:rPr>
                <a:t>QA (NFS)</a:t>
              </a:r>
              <a:br>
                <a:rPr lang="en-US" sz="900" dirty="0">
                  <a:solidFill>
                    <a:schemeClr val="accent4"/>
                  </a:solidFill>
                </a:rPr>
              </a:br>
              <a:r>
                <a:rPr lang="en-US" sz="900" dirty="0">
                  <a:solidFill>
                    <a:schemeClr val="accent4"/>
                  </a:solidFill>
                </a:rPr>
                <a:t>Storage</a:t>
              </a:r>
            </a:p>
          </p:txBody>
        </p:sp>
        <p:sp>
          <p:nvSpPr>
            <p:cNvPr id="44" name="TextBox 43"/>
            <p:cNvSpPr txBox="1"/>
            <p:nvPr/>
          </p:nvSpPr>
          <p:spPr>
            <a:xfrm>
              <a:off x="2917087" y="6082134"/>
              <a:ext cx="999294" cy="210816"/>
            </a:xfrm>
            <a:prstGeom prst="rect">
              <a:avLst/>
            </a:prstGeom>
            <a:noFill/>
          </p:spPr>
          <p:txBody>
            <a:bodyPr wrap="square" lIns="0" tIns="0" rIns="0" bIns="0" rtlCol="0">
              <a:noAutofit/>
            </a:bodyPr>
            <a:lstStyle/>
            <a:p>
              <a:pPr algn="ctr">
                <a:lnSpc>
                  <a:spcPct val="90000"/>
                </a:lnSpc>
                <a:spcAft>
                  <a:spcPts val="600"/>
                </a:spcAft>
              </a:pPr>
              <a:r>
                <a:rPr lang="en-US" sz="900" dirty="0">
                  <a:solidFill>
                    <a:schemeClr val="accent4"/>
                  </a:solidFill>
                </a:rPr>
                <a:t>SAP HANA</a:t>
              </a:r>
              <a:br>
                <a:rPr lang="en-US" sz="900" dirty="0">
                  <a:solidFill>
                    <a:schemeClr val="accent4"/>
                  </a:solidFill>
                </a:rPr>
              </a:br>
              <a:r>
                <a:rPr lang="en-US" sz="900" dirty="0">
                  <a:solidFill>
                    <a:schemeClr val="accent4"/>
                  </a:solidFill>
                </a:rPr>
                <a:t>Large Instances</a:t>
              </a:r>
              <a:br>
                <a:rPr lang="en-US" sz="900" dirty="0">
                  <a:solidFill>
                    <a:schemeClr val="accent4"/>
                  </a:solidFill>
                </a:rPr>
              </a:br>
              <a:r>
                <a:rPr lang="en-US" sz="900" dirty="0">
                  <a:solidFill>
                    <a:schemeClr val="accent4"/>
                  </a:solidFill>
                </a:rPr>
                <a:t>(DR/QA)</a:t>
              </a:r>
            </a:p>
          </p:txBody>
        </p:sp>
        <p:sp>
          <p:nvSpPr>
            <p:cNvPr id="45" name="TextBox 44"/>
            <p:cNvSpPr txBox="1"/>
            <p:nvPr/>
          </p:nvSpPr>
          <p:spPr>
            <a:xfrm>
              <a:off x="4015619" y="6064667"/>
              <a:ext cx="999294" cy="210816"/>
            </a:xfrm>
            <a:prstGeom prst="rect">
              <a:avLst/>
            </a:prstGeom>
            <a:noFill/>
          </p:spPr>
          <p:txBody>
            <a:bodyPr wrap="square" lIns="0" tIns="0" rIns="0" bIns="0" rtlCol="0">
              <a:noAutofit/>
            </a:bodyPr>
            <a:lstStyle/>
            <a:p>
              <a:pPr algn="ctr">
                <a:lnSpc>
                  <a:spcPct val="90000"/>
                </a:lnSpc>
                <a:spcAft>
                  <a:spcPts val="600"/>
                </a:spcAft>
              </a:pPr>
              <a:r>
                <a:rPr lang="en-US" sz="900" dirty="0">
                  <a:solidFill>
                    <a:schemeClr val="accent4"/>
                  </a:solidFill>
                </a:rPr>
                <a:t>DR (NFS)</a:t>
              </a:r>
              <a:br>
                <a:rPr lang="en-US" sz="900" dirty="0">
                  <a:solidFill>
                    <a:schemeClr val="accent4"/>
                  </a:solidFill>
                </a:rPr>
              </a:br>
              <a:r>
                <a:rPr lang="en-US" sz="900" dirty="0">
                  <a:solidFill>
                    <a:schemeClr val="accent4"/>
                  </a:solidFill>
                </a:rPr>
                <a:t>Storage</a:t>
              </a:r>
            </a:p>
          </p:txBody>
        </p:sp>
        <p:cxnSp>
          <p:nvCxnSpPr>
            <p:cNvPr id="58" name="Straight Arrow Connector 57"/>
            <p:cNvCxnSpPr/>
            <p:nvPr/>
          </p:nvCxnSpPr>
          <p:spPr>
            <a:xfrm rot="16200000">
              <a:off x="3984418" y="5532723"/>
              <a:ext cx="0" cy="504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5400000" flipH="1">
              <a:off x="2819393" y="5532722"/>
              <a:ext cx="0" cy="504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pic>
          <p:nvPicPr>
            <p:cNvPr id="93" name="Picture 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3709" y="5552405"/>
              <a:ext cx="529729" cy="529729"/>
            </a:xfrm>
            <a:prstGeom prst="rect">
              <a:avLst/>
            </a:prstGeom>
          </p:spPr>
        </p:pic>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2771" y="5552404"/>
              <a:ext cx="529729" cy="529729"/>
            </a:xfrm>
            <a:prstGeom prst="rect">
              <a:avLst/>
            </a:prstGeom>
          </p:spPr>
        </p:pic>
        <p:grpSp>
          <p:nvGrpSpPr>
            <p:cNvPr id="133" name="Group 31"/>
            <p:cNvGrpSpPr>
              <a:grpSpLocks noChangeAspect="1"/>
            </p:cNvGrpSpPr>
            <p:nvPr/>
          </p:nvGrpSpPr>
          <p:grpSpPr bwMode="auto">
            <a:xfrm>
              <a:off x="3191766" y="5718643"/>
              <a:ext cx="425843" cy="132158"/>
              <a:chOff x="979" y="2296"/>
              <a:chExt cx="638" cy="198"/>
            </a:xfrm>
          </p:grpSpPr>
          <p:sp>
            <p:nvSpPr>
              <p:cNvPr id="134" name="AutoShape 30"/>
              <p:cNvSpPr>
                <a:spLocks noChangeAspect="1" noChangeArrowheads="1" noTextEdit="1"/>
              </p:cNvSpPr>
              <p:nvPr/>
            </p:nvSpPr>
            <p:spPr bwMode="auto">
              <a:xfrm>
                <a:off x="979" y="2296"/>
                <a:ext cx="638"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2"/>
              <p:cNvSpPr>
                <a:spLocks/>
              </p:cNvSpPr>
              <p:nvPr/>
            </p:nvSpPr>
            <p:spPr bwMode="auto">
              <a:xfrm>
                <a:off x="979" y="2296"/>
                <a:ext cx="636" cy="196"/>
              </a:xfrm>
              <a:custGeom>
                <a:avLst/>
                <a:gdLst>
                  <a:gd name="T0" fmla="*/ 10 w 266"/>
                  <a:gd name="T1" fmla="*/ 0 h 80"/>
                  <a:gd name="T2" fmla="*/ 255 w 266"/>
                  <a:gd name="T3" fmla="*/ 0 h 80"/>
                  <a:gd name="T4" fmla="*/ 266 w 266"/>
                  <a:gd name="T5" fmla="*/ 11 h 80"/>
                  <a:gd name="T6" fmla="*/ 266 w 266"/>
                  <a:gd name="T7" fmla="*/ 69 h 80"/>
                  <a:gd name="T8" fmla="*/ 255 w 266"/>
                  <a:gd name="T9" fmla="*/ 80 h 80"/>
                  <a:gd name="T10" fmla="*/ 10 w 266"/>
                  <a:gd name="T11" fmla="*/ 80 h 80"/>
                  <a:gd name="T12" fmla="*/ 0 w 266"/>
                  <a:gd name="T13" fmla="*/ 69 h 80"/>
                  <a:gd name="T14" fmla="*/ 0 w 266"/>
                  <a:gd name="T15" fmla="*/ 11 h 80"/>
                  <a:gd name="T16" fmla="*/ 10 w 266"/>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 h="80">
                    <a:moveTo>
                      <a:pt x="10" y="0"/>
                    </a:moveTo>
                    <a:cubicBezTo>
                      <a:pt x="255" y="0"/>
                      <a:pt x="255" y="0"/>
                      <a:pt x="255" y="0"/>
                    </a:cubicBezTo>
                    <a:cubicBezTo>
                      <a:pt x="261" y="0"/>
                      <a:pt x="266" y="5"/>
                      <a:pt x="266" y="11"/>
                    </a:cubicBezTo>
                    <a:cubicBezTo>
                      <a:pt x="266" y="69"/>
                      <a:pt x="266" y="69"/>
                      <a:pt x="266" y="69"/>
                    </a:cubicBezTo>
                    <a:cubicBezTo>
                      <a:pt x="266" y="75"/>
                      <a:pt x="261" y="80"/>
                      <a:pt x="255" y="80"/>
                    </a:cubicBezTo>
                    <a:cubicBezTo>
                      <a:pt x="10" y="80"/>
                      <a:pt x="10" y="80"/>
                      <a:pt x="10" y="80"/>
                    </a:cubicBezTo>
                    <a:cubicBezTo>
                      <a:pt x="4" y="80"/>
                      <a:pt x="0" y="75"/>
                      <a:pt x="0" y="69"/>
                    </a:cubicBezTo>
                    <a:cubicBezTo>
                      <a:pt x="0" y="11"/>
                      <a:pt x="0" y="11"/>
                      <a:pt x="0" y="11"/>
                    </a:cubicBezTo>
                    <a:cubicBezTo>
                      <a:pt x="0" y="5"/>
                      <a:pt x="4" y="0"/>
                      <a:pt x="10" y="0"/>
                    </a:cubicBezTo>
                    <a:close/>
                  </a:path>
                </a:pathLst>
              </a:custGeom>
              <a:solidFill>
                <a:srgbClr val="306D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Oval 33"/>
              <p:cNvSpPr>
                <a:spLocks noChangeArrowheads="1"/>
              </p:cNvSpPr>
              <p:nvPr/>
            </p:nvSpPr>
            <p:spPr bwMode="auto">
              <a:xfrm>
                <a:off x="1008" y="2418"/>
                <a:ext cx="38" cy="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34"/>
              <p:cNvSpPr>
                <a:spLocks noChangeArrowheads="1"/>
              </p:cNvSpPr>
              <p:nvPr/>
            </p:nvSpPr>
            <p:spPr bwMode="auto">
              <a:xfrm>
                <a:off x="1457" y="2423"/>
                <a:ext cx="136"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35"/>
              <p:cNvSpPr>
                <a:spLocks noChangeArrowheads="1"/>
              </p:cNvSpPr>
              <p:nvPr/>
            </p:nvSpPr>
            <p:spPr bwMode="auto">
              <a:xfrm>
                <a:off x="1457" y="2448"/>
                <a:ext cx="136"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36"/>
              <p:cNvSpPr>
                <a:spLocks noChangeArrowheads="1"/>
              </p:cNvSpPr>
              <p:nvPr/>
            </p:nvSpPr>
            <p:spPr bwMode="auto">
              <a:xfrm>
                <a:off x="1457" y="2399"/>
                <a:ext cx="136" cy="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40" name="TextBox 139"/>
          <p:cNvSpPr txBox="1"/>
          <p:nvPr/>
        </p:nvSpPr>
        <p:spPr>
          <a:xfrm>
            <a:off x="4867978" y="4278955"/>
            <a:ext cx="489431" cy="119228"/>
          </a:xfrm>
          <a:prstGeom prst="rect">
            <a:avLst/>
          </a:prstGeom>
          <a:solidFill>
            <a:schemeClr val="bg1"/>
          </a:solidFill>
        </p:spPr>
        <p:txBody>
          <a:bodyPr wrap="none" lIns="0" tIns="0" rIns="0" bIns="0" rtlCol="0">
            <a:noAutofit/>
          </a:bodyPr>
          <a:lstStyle/>
          <a:p>
            <a:pPr algn="ctr">
              <a:lnSpc>
                <a:spcPct val="90000"/>
              </a:lnSpc>
              <a:spcAft>
                <a:spcPts val="600"/>
              </a:spcAft>
            </a:pPr>
            <a:r>
              <a:rPr lang="en-US" sz="900" dirty="0">
                <a:solidFill>
                  <a:schemeClr val="accent4"/>
                </a:solidFill>
              </a:rPr>
              <a:t>HA Pair</a:t>
            </a:r>
          </a:p>
        </p:txBody>
      </p:sp>
      <p:sp>
        <p:nvSpPr>
          <p:cNvPr id="141" name="TextBox 140"/>
          <p:cNvSpPr txBox="1"/>
          <p:nvPr/>
        </p:nvSpPr>
        <p:spPr>
          <a:xfrm>
            <a:off x="5730707" y="3700480"/>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Snapshot</a:t>
            </a:r>
          </a:p>
        </p:txBody>
      </p:sp>
      <p:cxnSp>
        <p:nvCxnSpPr>
          <p:cNvPr id="142" name="Straight Arrow Connector 141"/>
          <p:cNvCxnSpPr/>
          <p:nvPr/>
        </p:nvCxnSpPr>
        <p:spPr>
          <a:xfrm rot="5400000" flipH="1">
            <a:off x="5804762" y="3567255"/>
            <a:ext cx="0" cy="360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rot="16200000">
            <a:off x="6831180" y="3567255"/>
            <a:ext cx="0" cy="360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50" name="Elbow Connector 149"/>
          <p:cNvCxnSpPr/>
          <p:nvPr/>
        </p:nvCxnSpPr>
        <p:spPr>
          <a:xfrm rot="5400000">
            <a:off x="4334506" y="4605850"/>
            <a:ext cx="1656000" cy="720000"/>
          </a:xfrm>
          <a:prstGeom prst="bentConnector2">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577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DBFEF-203E-43C2-AA4D-DDF351F77532}"/>
              </a:ext>
            </a:extLst>
          </p:cNvPr>
          <p:cNvSpPr>
            <a:spLocks noGrp="1"/>
          </p:cNvSpPr>
          <p:nvPr>
            <p:ph type="title"/>
          </p:nvPr>
        </p:nvSpPr>
        <p:spPr/>
        <p:txBody>
          <a:bodyPr/>
          <a:lstStyle/>
          <a:p>
            <a:r>
              <a:rPr lang="en-US" dirty="0"/>
              <a:t>Migrate from AnyDB on-premises to HANA on Azure</a:t>
            </a:r>
          </a:p>
        </p:txBody>
      </p:sp>
      <p:sp>
        <p:nvSpPr>
          <p:cNvPr id="4" name="Rectangle 3">
            <a:extLst>
              <a:ext uri="{FF2B5EF4-FFF2-40B4-BE49-F238E27FC236}">
                <a16:creationId xmlns:a16="http://schemas.microsoft.com/office/drawing/2014/main" id="{C3DF6836-73A3-4D10-9A6D-80F15CC9467A}"/>
              </a:ext>
            </a:extLst>
          </p:cNvPr>
          <p:cNvSpPr/>
          <p:nvPr/>
        </p:nvSpPr>
        <p:spPr>
          <a:xfrm>
            <a:off x="424131" y="3461086"/>
            <a:ext cx="11461461" cy="2642262"/>
          </a:xfrm>
          <a:prstGeom prst="rect">
            <a:avLst/>
          </a:prstGeom>
        </p:spPr>
        <p:txBody>
          <a:bodyPr wrap="square">
            <a:spAutoFit/>
          </a:bodyPr>
          <a:lstStyle/>
          <a:p>
            <a:pPr marL="342900" marR="0" lvl="0" indent="-342900">
              <a:spcBef>
                <a:spcPts val="1500"/>
              </a:spcBef>
              <a:spcAft>
                <a:spcPts val="0"/>
              </a:spcAft>
              <a:buSzPct val="100000"/>
              <a:buFont typeface="Segoe UI" panose="020B0502040204020203" pitchFamily="34" charset="0"/>
              <a:buAutoNum type="arabicPeriod"/>
              <a:tabLst>
                <a:tab pos="215900" algn="l"/>
              </a:tabLst>
            </a:pPr>
            <a:r>
              <a:rPr lang="en-US" sz="1600" spc="-55" dirty="0">
                <a:latin typeface="Segoe UI" panose="020B0502040204020203" pitchFamily="34" charset="0"/>
                <a:ea typeface="Segoe UI" panose="020B0502040204020203" pitchFamily="34" charset="0"/>
              </a:rPr>
              <a:t>Install a new SAP application server and HANA Database on Azure. This can be done</a:t>
            </a:r>
            <a:r>
              <a:rPr lang="en-US" sz="1600" spc="-190" dirty="0">
                <a:latin typeface="Segoe UI" panose="020B0502040204020203" pitchFamily="34" charset="0"/>
                <a:ea typeface="Segoe UI" panose="020B0502040204020203" pitchFamily="34" charset="0"/>
              </a:rPr>
              <a:t> </a:t>
            </a:r>
            <a:r>
              <a:rPr lang="en-US" sz="1600" spc="-55" dirty="0">
                <a:latin typeface="Segoe UI" panose="020B0502040204020203" pitchFamily="34" charset="0"/>
                <a:ea typeface="Segoe UI" panose="020B0502040204020203" pitchFamily="34" charset="0"/>
              </a:rPr>
              <a:t>through</a:t>
            </a:r>
            <a:r>
              <a:rPr lang="en-US" sz="1400" spc="-55" dirty="0">
                <a:latin typeface="Segoe UI" panose="020B0502040204020203" pitchFamily="34" charset="0"/>
                <a:ea typeface="Segoe UI" panose="020B0502040204020203" pitchFamily="34" charset="0"/>
              </a:rPr>
              <a:t> </a:t>
            </a:r>
            <a:r>
              <a:rPr lang="en-US" sz="1600" dirty="0">
                <a:latin typeface="Segoe UI" panose="020B0502040204020203" pitchFamily="34" charset="0"/>
                <a:ea typeface="Segoe UI" panose="020B0502040204020203" pitchFamily="34" charset="0"/>
              </a:rPr>
              <a:t>predefined </a:t>
            </a:r>
            <a:r>
              <a:rPr lang="en-US" sz="1600" u="sng" dirty="0">
                <a:solidFill>
                  <a:srgbClr val="215E9E"/>
                </a:solidFill>
                <a:uFill>
                  <a:solidFill>
                    <a:srgbClr val="215E9E"/>
                  </a:solidFill>
                </a:uFill>
                <a:latin typeface="Segoe UI" panose="020B0502040204020203" pitchFamily="34" charset="0"/>
                <a:ea typeface="Segoe UI" panose="020B0502040204020203" pitchFamily="34" charset="0"/>
              </a:rPr>
              <a:t>Azure ARM templates</a:t>
            </a:r>
            <a:endParaRPr lang="en-US" sz="1600" dirty="0">
              <a:latin typeface="Segoe UI" panose="020B0502040204020203" pitchFamily="34" charset="0"/>
              <a:ea typeface="Segoe UI" panose="020B0502040204020203" pitchFamily="34" charset="0"/>
            </a:endParaRPr>
          </a:p>
          <a:p>
            <a:pPr marL="342900" marR="148590" lvl="0" indent="-342900">
              <a:lnSpc>
                <a:spcPct val="115000"/>
              </a:lnSpc>
              <a:spcBef>
                <a:spcPts val="1500"/>
              </a:spcBef>
              <a:spcAft>
                <a:spcPts val="0"/>
              </a:spcAft>
              <a:buSzPct val="100000"/>
              <a:buFont typeface="Segoe UI" panose="020B0502040204020203" pitchFamily="34" charset="0"/>
              <a:buAutoNum type="arabicPeriod"/>
              <a:tabLst>
                <a:tab pos="215900" algn="l"/>
              </a:tabLst>
            </a:pPr>
            <a:r>
              <a:rPr lang="en-US" sz="1600" spc="-15" dirty="0">
                <a:latin typeface="Segoe UI" panose="020B0502040204020203" pitchFamily="34" charset="0"/>
                <a:ea typeface="Segoe UI" panose="020B0502040204020203" pitchFamily="34" charset="0"/>
              </a:rPr>
              <a:t>Run</a:t>
            </a:r>
            <a:r>
              <a:rPr lang="en-US" sz="1600" spc="-25" dirty="0">
                <a:latin typeface="Segoe UI" panose="020B0502040204020203" pitchFamily="34" charset="0"/>
                <a:ea typeface="Segoe UI" panose="020B0502040204020203" pitchFamily="34" charset="0"/>
              </a:rPr>
              <a:t> </a:t>
            </a:r>
            <a:r>
              <a:rPr lang="en-US" sz="1600" spc="-55" dirty="0">
                <a:latin typeface="Segoe UI" panose="020B0502040204020203" pitchFamily="34" charset="0"/>
                <a:ea typeface="Segoe UI" panose="020B0502040204020203" pitchFamily="34" charset="0"/>
              </a:rPr>
              <a:t>export</a:t>
            </a:r>
            <a:r>
              <a:rPr lang="en-US" sz="1600" spc="-25" dirty="0">
                <a:latin typeface="Segoe UI" panose="020B0502040204020203" pitchFamily="34" charset="0"/>
                <a:ea typeface="Segoe UI" panose="020B0502040204020203" pitchFamily="34" charset="0"/>
              </a:rPr>
              <a:t> </a:t>
            </a:r>
            <a:r>
              <a:rPr lang="en-US" sz="1600" spc="-55" dirty="0">
                <a:latin typeface="Segoe UI" panose="020B0502040204020203" pitchFamily="34" charset="0"/>
                <a:ea typeface="Segoe UI" panose="020B0502040204020203" pitchFamily="34" charset="0"/>
              </a:rPr>
              <a:t>using</a:t>
            </a:r>
            <a:r>
              <a:rPr lang="en-US" sz="1600" spc="-25" dirty="0">
                <a:latin typeface="Segoe UI" panose="020B0502040204020203" pitchFamily="34" charset="0"/>
                <a:ea typeface="Segoe UI" panose="020B0502040204020203" pitchFamily="34" charset="0"/>
              </a:rPr>
              <a:t> </a:t>
            </a:r>
            <a:r>
              <a:rPr lang="en-US" sz="1600" spc="-55" dirty="0">
                <a:latin typeface="Segoe UI" panose="020B0502040204020203" pitchFamily="34" charset="0"/>
                <a:ea typeface="Segoe UI" panose="020B0502040204020203" pitchFamily="34" charset="0"/>
              </a:rPr>
              <a:t>the</a:t>
            </a:r>
            <a:r>
              <a:rPr lang="en-US" sz="1600" spc="-25" dirty="0">
                <a:latin typeface="Segoe UI" panose="020B0502040204020203" pitchFamily="34" charset="0"/>
                <a:ea typeface="Segoe UI" panose="020B0502040204020203" pitchFamily="34" charset="0"/>
              </a:rPr>
              <a:t> </a:t>
            </a:r>
            <a:r>
              <a:rPr lang="en-US" sz="1600" spc="-55" dirty="0">
                <a:latin typeface="Segoe UI" panose="020B0502040204020203" pitchFamily="34" charset="0"/>
                <a:ea typeface="Segoe UI" panose="020B0502040204020203" pitchFamily="34" charset="0"/>
              </a:rPr>
              <a:t>SAP</a:t>
            </a:r>
            <a:r>
              <a:rPr lang="en-US" sz="1600" spc="-30" dirty="0">
                <a:latin typeface="Segoe UI" panose="020B0502040204020203" pitchFamily="34" charset="0"/>
                <a:ea typeface="Segoe UI" panose="020B0502040204020203" pitchFamily="34" charset="0"/>
              </a:rPr>
              <a:t> </a:t>
            </a:r>
            <a:r>
              <a:rPr lang="en-US" sz="1600" spc="-55" dirty="0">
                <a:latin typeface="Segoe UI" panose="020B0502040204020203" pitchFamily="34" charset="0"/>
                <a:ea typeface="Segoe UI" panose="020B0502040204020203" pitchFamily="34" charset="0"/>
              </a:rPr>
              <a:t>Data</a:t>
            </a:r>
            <a:r>
              <a:rPr lang="en-US" sz="1600" spc="-25" dirty="0">
                <a:latin typeface="Segoe UI" panose="020B0502040204020203" pitchFamily="34" charset="0"/>
                <a:ea typeface="Segoe UI" panose="020B0502040204020203" pitchFamily="34" charset="0"/>
              </a:rPr>
              <a:t> </a:t>
            </a:r>
            <a:r>
              <a:rPr lang="en-US" sz="1600" spc="-55" dirty="0">
                <a:latin typeface="Segoe UI" panose="020B0502040204020203" pitchFamily="34" charset="0"/>
                <a:ea typeface="Segoe UI" panose="020B0502040204020203" pitchFamily="34" charset="0"/>
              </a:rPr>
              <a:t>Migration</a:t>
            </a:r>
            <a:r>
              <a:rPr lang="en-US" sz="1600" spc="-25" dirty="0">
                <a:latin typeface="Segoe UI" panose="020B0502040204020203" pitchFamily="34" charset="0"/>
                <a:ea typeface="Segoe UI" panose="020B0502040204020203" pitchFamily="34" charset="0"/>
              </a:rPr>
              <a:t> </a:t>
            </a:r>
            <a:r>
              <a:rPr lang="en-US" sz="1600" spc="-55" dirty="0">
                <a:latin typeface="Segoe UI" panose="020B0502040204020203" pitchFamily="34" charset="0"/>
                <a:ea typeface="Segoe UI" panose="020B0502040204020203" pitchFamily="34" charset="0"/>
              </a:rPr>
              <a:t>Options</a:t>
            </a:r>
            <a:r>
              <a:rPr lang="en-US" sz="1600" spc="-30" dirty="0">
                <a:latin typeface="Segoe UI" panose="020B0502040204020203" pitchFamily="34" charset="0"/>
                <a:ea typeface="Segoe UI" panose="020B0502040204020203" pitchFamily="34" charset="0"/>
              </a:rPr>
              <a:t> </a:t>
            </a:r>
            <a:r>
              <a:rPr lang="en-US" sz="1600" spc="-15" dirty="0">
                <a:latin typeface="Segoe UI" panose="020B0502040204020203" pitchFamily="34" charset="0"/>
                <a:ea typeface="Segoe UI" panose="020B0502040204020203" pitchFamily="34" charset="0"/>
              </a:rPr>
              <a:t>(DMO)</a:t>
            </a:r>
            <a:r>
              <a:rPr lang="en-US" sz="1600" spc="-25" dirty="0">
                <a:latin typeface="Segoe UI" panose="020B0502040204020203" pitchFamily="34" charset="0"/>
                <a:ea typeface="Segoe UI" panose="020B0502040204020203" pitchFamily="34" charset="0"/>
              </a:rPr>
              <a:t> </a:t>
            </a:r>
            <a:r>
              <a:rPr lang="en-US" sz="1600" spc="-55" dirty="0">
                <a:latin typeface="Segoe UI" panose="020B0502040204020203" pitchFamily="34" charset="0"/>
                <a:ea typeface="Segoe UI" panose="020B0502040204020203" pitchFamily="34" charset="0"/>
              </a:rPr>
              <a:t>system</a:t>
            </a:r>
            <a:r>
              <a:rPr lang="en-US" sz="1600" spc="-25" dirty="0">
                <a:latin typeface="Segoe UI" panose="020B0502040204020203" pitchFamily="34" charset="0"/>
                <a:ea typeface="Segoe UI" panose="020B0502040204020203" pitchFamily="34" charset="0"/>
              </a:rPr>
              <a:t> </a:t>
            </a:r>
            <a:r>
              <a:rPr lang="en-US" sz="1600" spc="-55" dirty="0">
                <a:latin typeface="Segoe UI" panose="020B0502040204020203" pitchFamily="34" charset="0"/>
                <a:ea typeface="Segoe UI" panose="020B0502040204020203" pitchFamily="34" charset="0"/>
              </a:rPr>
              <a:t>move</a:t>
            </a:r>
            <a:r>
              <a:rPr lang="en-US" sz="1600" spc="-25" dirty="0">
                <a:latin typeface="Segoe UI" panose="020B0502040204020203" pitchFamily="34" charset="0"/>
                <a:ea typeface="Segoe UI" panose="020B0502040204020203" pitchFamily="34" charset="0"/>
              </a:rPr>
              <a:t> </a:t>
            </a:r>
            <a:r>
              <a:rPr lang="en-US" sz="1600" spc="-55" dirty="0">
                <a:latin typeface="Segoe UI" panose="020B0502040204020203" pitchFamily="34" charset="0"/>
                <a:ea typeface="Segoe UI" panose="020B0502040204020203" pitchFamily="34" charset="0"/>
              </a:rPr>
              <a:t>tool</a:t>
            </a:r>
            <a:r>
              <a:rPr lang="en-US" sz="1600" spc="-30" dirty="0">
                <a:latin typeface="Segoe UI" panose="020B0502040204020203" pitchFamily="34" charset="0"/>
                <a:ea typeface="Segoe UI" panose="020B0502040204020203" pitchFamily="34" charset="0"/>
              </a:rPr>
              <a:t> </a:t>
            </a:r>
            <a:r>
              <a:rPr lang="en-US" sz="1600" spc="-55" dirty="0">
                <a:latin typeface="Segoe UI" panose="020B0502040204020203" pitchFamily="34" charset="0"/>
                <a:ea typeface="Segoe UI" panose="020B0502040204020203" pitchFamily="34" charset="0"/>
              </a:rPr>
              <a:t>for</a:t>
            </a:r>
            <a:r>
              <a:rPr lang="en-US" sz="1600" spc="-25" dirty="0">
                <a:latin typeface="Segoe UI" panose="020B0502040204020203" pitchFamily="34" charset="0"/>
                <a:ea typeface="Segoe UI" panose="020B0502040204020203" pitchFamily="34" charset="0"/>
              </a:rPr>
              <a:t> </a:t>
            </a:r>
            <a:r>
              <a:rPr lang="en-US" sz="1600" spc="-55" dirty="0">
                <a:latin typeface="Segoe UI" panose="020B0502040204020203" pitchFamily="34" charset="0"/>
                <a:ea typeface="Segoe UI" panose="020B0502040204020203" pitchFamily="34" charset="0"/>
              </a:rPr>
              <a:t>the</a:t>
            </a:r>
            <a:r>
              <a:rPr lang="en-US" sz="1600" spc="-25" dirty="0">
                <a:latin typeface="Segoe UI" panose="020B0502040204020203" pitchFamily="34" charset="0"/>
                <a:ea typeface="Segoe UI" panose="020B0502040204020203" pitchFamily="34" charset="0"/>
              </a:rPr>
              <a:t> </a:t>
            </a:r>
            <a:r>
              <a:rPr lang="en-US" sz="1600" spc="-55" dirty="0">
                <a:latin typeface="Segoe UI" panose="020B0502040204020203" pitchFamily="34" charset="0"/>
                <a:ea typeface="Segoe UI" panose="020B0502040204020203" pitchFamily="34" charset="0"/>
              </a:rPr>
              <a:t>on-premise</a:t>
            </a:r>
            <a:r>
              <a:rPr lang="en-US" sz="1600" spc="-25" dirty="0">
                <a:latin typeface="Segoe UI" panose="020B0502040204020203" pitchFamily="34" charset="0"/>
                <a:ea typeface="Segoe UI" panose="020B0502040204020203" pitchFamily="34" charset="0"/>
              </a:rPr>
              <a:t> </a:t>
            </a:r>
            <a:r>
              <a:rPr lang="en-US" sz="1600" spc="-55" dirty="0">
                <a:latin typeface="Segoe UI" panose="020B0502040204020203" pitchFamily="34" charset="0"/>
                <a:ea typeface="Segoe UI" panose="020B0502040204020203" pitchFamily="34" charset="0"/>
              </a:rPr>
              <a:t>SAP server</a:t>
            </a:r>
            <a:endParaRPr lang="en-US" sz="1400" spc="-55" dirty="0">
              <a:latin typeface="Segoe UI" panose="020B0502040204020203" pitchFamily="34" charset="0"/>
              <a:ea typeface="Segoe UI" panose="020B0502040204020203" pitchFamily="34" charset="0"/>
            </a:endParaRPr>
          </a:p>
          <a:p>
            <a:pPr marL="342900" marR="163830" lvl="0" indent="-342900" algn="just">
              <a:lnSpc>
                <a:spcPct val="115000"/>
              </a:lnSpc>
              <a:spcBef>
                <a:spcPts val="1500"/>
              </a:spcBef>
              <a:spcAft>
                <a:spcPts val="0"/>
              </a:spcAft>
              <a:buSzPct val="100000"/>
              <a:buFont typeface="Segoe UI" panose="020B0502040204020203" pitchFamily="34" charset="0"/>
              <a:buAutoNum type="arabicPeriod"/>
              <a:tabLst>
                <a:tab pos="215900" algn="l"/>
              </a:tabLst>
            </a:pPr>
            <a:r>
              <a:rPr lang="en-US" sz="1600" spc="-55" dirty="0">
                <a:latin typeface="Segoe UI" panose="020B0502040204020203" pitchFamily="34" charset="0"/>
                <a:ea typeface="Segoe UI" panose="020B0502040204020203" pitchFamily="34" charset="0"/>
              </a:rPr>
              <a:t>Upload finished export files to Azure through ExpressRoute from the on premise</a:t>
            </a:r>
            <a:r>
              <a:rPr lang="en-US" sz="1600" spc="-25" dirty="0">
                <a:latin typeface="Segoe UI" panose="020B0502040204020203" pitchFamily="34" charset="0"/>
                <a:ea typeface="Segoe UI" panose="020B0502040204020203" pitchFamily="34" charset="0"/>
              </a:rPr>
              <a:t> </a:t>
            </a:r>
            <a:r>
              <a:rPr lang="en-US" sz="1600" spc="-55" dirty="0">
                <a:latin typeface="Segoe UI" panose="020B0502040204020203" pitchFamily="34" charset="0"/>
                <a:ea typeface="Segoe UI" panose="020B0502040204020203" pitchFamily="34" charset="0"/>
              </a:rPr>
              <a:t>SAP server in sequential or parallel mode</a:t>
            </a:r>
            <a:endParaRPr lang="en-US" sz="1600" spc="-25" dirty="0">
              <a:latin typeface="Segoe UI" panose="020B0502040204020203" pitchFamily="34" charset="0"/>
              <a:ea typeface="Segoe UI" panose="020B0502040204020203" pitchFamily="34" charset="0"/>
            </a:endParaRPr>
          </a:p>
          <a:p>
            <a:pPr marL="342900" marR="163830" lvl="0" indent="-342900" algn="just">
              <a:lnSpc>
                <a:spcPct val="115000"/>
              </a:lnSpc>
              <a:spcBef>
                <a:spcPts val="1500"/>
              </a:spcBef>
              <a:spcAft>
                <a:spcPts val="0"/>
              </a:spcAft>
              <a:buSzPct val="100000"/>
              <a:buFont typeface="Segoe UI" panose="020B0502040204020203" pitchFamily="34" charset="0"/>
              <a:buAutoNum type="arabicPeriod"/>
              <a:tabLst>
                <a:tab pos="215900" algn="l"/>
              </a:tabLst>
            </a:pPr>
            <a:r>
              <a:rPr lang="en-US" sz="1600" spc="-10" dirty="0">
                <a:latin typeface="Segoe UI" panose="020B0502040204020203" pitchFamily="34" charset="0"/>
                <a:ea typeface="Segoe UI" panose="020B0502040204020203" pitchFamily="34" charset="0"/>
              </a:rPr>
              <a:t>Parallel</a:t>
            </a:r>
            <a:r>
              <a:rPr lang="en-US" sz="1600" spc="-30" dirty="0">
                <a:latin typeface="Segoe UI" panose="020B0502040204020203" pitchFamily="34" charset="0"/>
                <a:ea typeface="Segoe UI" panose="020B0502040204020203" pitchFamily="34" charset="0"/>
              </a:rPr>
              <a:t> </a:t>
            </a:r>
            <a:r>
              <a:rPr lang="en-US" sz="1600" spc="-55" dirty="0">
                <a:latin typeface="Segoe UI" panose="020B0502040204020203" pitchFamily="34" charset="0"/>
                <a:ea typeface="Segoe UI" panose="020B0502040204020203" pitchFamily="34" charset="0"/>
              </a:rPr>
              <a:t>mode</a:t>
            </a:r>
            <a:r>
              <a:rPr lang="en-US" sz="1600" spc="-25" dirty="0">
                <a:latin typeface="Segoe UI" panose="020B0502040204020203" pitchFamily="34" charset="0"/>
                <a:ea typeface="Segoe UI" panose="020B0502040204020203" pitchFamily="34" charset="0"/>
              </a:rPr>
              <a:t> </a:t>
            </a:r>
            <a:r>
              <a:rPr lang="en-US" sz="1600" spc="-55" dirty="0">
                <a:latin typeface="Segoe UI" panose="020B0502040204020203" pitchFamily="34" charset="0"/>
                <a:ea typeface="Segoe UI" panose="020B0502040204020203" pitchFamily="34" charset="0"/>
              </a:rPr>
              <a:t>is</a:t>
            </a:r>
            <a:r>
              <a:rPr lang="en-US" sz="1600" spc="-30" dirty="0">
                <a:latin typeface="Segoe UI" panose="020B0502040204020203" pitchFamily="34" charset="0"/>
                <a:ea typeface="Segoe UI" panose="020B0502040204020203" pitchFamily="34" charset="0"/>
              </a:rPr>
              <a:t> </a:t>
            </a:r>
            <a:r>
              <a:rPr lang="en-US" sz="1600" spc="-55" dirty="0">
                <a:latin typeface="Segoe UI" panose="020B0502040204020203" pitchFamily="34" charset="0"/>
                <a:ea typeface="Segoe UI" panose="020B0502040204020203" pitchFamily="34" charset="0"/>
              </a:rPr>
              <a:t>used to minimize</a:t>
            </a:r>
            <a:r>
              <a:rPr lang="en-US" sz="1600" spc="-5" dirty="0">
                <a:latin typeface="Segoe UI" panose="020B0502040204020203" pitchFamily="34" charset="0"/>
                <a:ea typeface="Segoe UI" panose="020B0502040204020203" pitchFamily="34" charset="0"/>
              </a:rPr>
              <a:t> </a:t>
            </a:r>
            <a:r>
              <a:rPr lang="en-US" sz="1600" spc="-55" dirty="0">
                <a:latin typeface="Segoe UI" panose="020B0502040204020203" pitchFamily="34" charset="0"/>
                <a:ea typeface="Segoe UI" panose="020B0502040204020203" pitchFamily="34" charset="0"/>
              </a:rPr>
              <a:t>downtime</a:t>
            </a:r>
            <a:endParaRPr lang="en-US" sz="1400" spc="-55" dirty="0">
              <a:latin typeface="Segoe UI" panose="020B0502040204020203" pitchFamily="34" charset="0"/>
              <a:ea typeface="Segoe UI" panose="020B0502040204020203" pitchFamily="34" charset="0"/>
            </a:endParaRPr>
          </a:p>
          <a:p>
            <a:pPr marL="342900" marR="0" lvl="0" indent="-342900">
              <a:spcBef>
                <a:spcPts val="1500"/>
              </a:spcBef>
              <a:spcAft>
                <a:spcPts val="0"/>
              </a:spcAft>
              <a:buSzPct val="100000"/>
              <a:buFont typeface="Segoe UI" panose="020B0502040204020203" pitchFamily="34" charset="0"/>
              <a:buAutoNum type="arabicPeriod"/>
              <a:tabLst>
                <a:tab pos="215900" algn="l"/>
              </a:tabLst>
            </a:pPr>
            <a:r>
              <a:rPr lang="en-US" sz="1600" spc="-15" dirty="0">
                <a:latin typeface="Segoe UI" panose="020B0502040204020203" pitchFamily="34" charset="0"/>
                <a:ea typeface="Segoe UI" panose="020B0502040204020203" pitchFamily="34" charset="0"/>
              </a:rPr>
              <a:t>Run </a:t>
            </a:r>
            <a:r>
              <a:rPr lang="en-US" sz="1600" spc="-55" dirty="0">
                <a:latin typeface="Segoe UI" panose="020B0502040204020203" pitchFamily="34" charset="0"/>
                <a:ea typeface="Segoe UI" panose="020B0502040204020203" pitchFamily="34" charset="0"/>
              </a:rPr>
              <a:t>import using SAP DMO System </a:t>
            </a:r>
            <a:r>
              <a:rPr lang="en-US" sz="1600" spc="-15" dirty="0">
                <a:latin typeface="Segoe UI" panose="020B0502040204020203" pitchFamily="34" charset="0"/>
                <a:ea typeface="Segoe UI" panose="020B0502040204020203" pitchFamily="34" charset="0"/>
              </a:rPr>
              <a:t>Move </a:t>
            </a:r>
            <a:r>
              <a:rPr lang="en-US" sz="1600" spc="-55" dirty="0">
                <a:latin typeface="Segoe UI" panose="020B0502040204020203" pitchFamily="34" charset="0"/>
                <a:ea typeface="Segoe UI" panose="020B0502040204020203" pitchFamily="34" charset="0"/>
              </a:rPr>
              <a:t>option in</a:t>
            </a:r>
            <a:r>
              <a:rPr lang="en-US" sz="1600" spc="-145" dirty="0">
                <a:latin typeface="Segoe UI" panose="020B0502040204020203" pitchFamily="34" charset="0"/>
                <a:ea typeface="Segoe UI" panose="020B0502040204020203" pitchFamily="34" charset="0"/>
              </a:rPr>
              <a:t> </a:t>
            </a:r>
            <a:r>
              <a:rPr lang="en-US" sz="1600" spc="-55" dirty="0">
                <a:latin typeface="Segoe UI" panose="020B0502040204020203" pitchFamily="34" charset="0"/>
                <a:ea typeface="Segoe UI" panose="020B0502040204020203" pitchFamily="34" charset="0"/>
              </a:rPr>
              <a:t>Azure</a:t>
            </a:r>
            <a:endParaRPr lang="en-US" sz="1400" spc="-55" dirty="0">
              <a:latin typeface="Segoe UI" panose="020B0502040204020203" pitchFamily="34" charset="0"/>
              <a:ea typeface="Segoe UI" panose="020B0502040204020203" pitchFamily="34" charset="0"/>
            </a:endParaRPr>
          </a:p>
          <a:p>
            <a:pPr marL="342900" marR="0" lvl="0" indent="-342900">
              <a:spcBef>
                <a:spcPts val="1500"/>
              </a:spcBef>
              <a:spcAft>
                <a:spcPts val="0"/>
              </a:spcAft>
              <a:buSzPct val="100000"/>
              <a:buFont typeface="Segoe UI" panose="020B0502040204020203" pitchFamily="34" charset="0"/>
              <a:buAutoNum type="arabicPeriod"/>
              <a:tabLst>
                <a:tab pos="215900" algn="l"/>
              </a:tabLst>
            </a:pPr>
            <a:r>
              <a:rPr lang="en-US" sz="1600" spc="-15" dirty="0">
                <a:latin typeface="Segoe UI" panose="020B0502040204020203" pitchFamily="34" charset="0"/>
                <a:ea typeface="Segoe UI" panose="020B0502040204020203" pitchFamily="34" charset="0"/>
              </a:rPr>
              <a:t>Run </a:t>
            </a:r>
            <a:r>
              <a:rPr lang="en-US" sz="1600" spc="-55" dirty="0">
                <a:latin typeface="Segoe UI" panose="020B0502040204020203" pitchFamily="34" charset="0"/>
                <a:ea typeface="Segoe UI" panose="020B0502040204020203" pitchFamily="34" charset="0"/>
              </a:rPr>
              <a:t>all </a:t>
            </a:r>
            <a:r>
              <a:rPr lang="en-US" sz="1600" spc="-15" dirty="0">
                <a:latin typeface="Segoe UI" panose="020B0502040204020203" pitchFamily="34" charset="0"/>
                <a:ea typeface="Segoe UI" panose="020B0502040204020203" pitchFamily="34" charset="0"/>
              </a:rPr>
              <a:t>post-migration </a:t>
            </a:r>
            <a:r>
              <a:rPr lang="en-US" sz="1600" spc="-55" dirty="0">
                <a:latin typeface="Segoe UI" panose="020B0502040204020203" pitchFamily="34" charset="0"/>
                <a:ea typeface="Segoe UI" panose="020B0502040204020203" pitchFamily="34" charset="0"/>
              </a:rPr>
              <a:t>steps for the Azure SAP App</a:t>
            </a:r>
            <a:r>
              <a:rPr lang="en-US" sz="1600" spc="-80" dirty="0">
                <a:latin typeface="Segoe UI" panose="020B0502040204020203" pitchFamily="34" charset="0"/>
                <a:ea typeface="Segoe UI" panose="020B0502040204020203" pitchFamily="34" charset="0"/>
              </a:rPr>
              <a:t> </a:t>
            </a:r>
            <a:r>
              <a:rPr lang="en-US" sz="1600" spc="-55" dirty="0">
                <a:latin typeface="Segoe UI" panose="020B0502040204020203" pitchFamily="34" charset="0"/>
                <a:ea typeface="Segoe UI" panose="020B0502040204020203" pitchFamily="34" charset="0"/>
              </a:rPr>
              <a:t>server</a:t>
            </a:r>
            <a:endParaRPr lang="en-US" sz="1400" spc="-55" dirty="0">
              <a:effectLst/>
              <a:latin typeface="Segoe UI" panose="020B0502040204020203" pitchFamily="34" charset="0"/>
              <a:ea typeface="Segoe UI" panose="020B0502040204020203" pitchFamily="34" charset="0"/>
            </a:endParaRPr>
          </a:p>
        </p:txBody>
      </p:sp>
      <p:grpSp>
        <p:nvGrpSpPr>
          <p:cNvPr id="6" name="Group 5"/>
          <p:cNvGrpSpPr/>
          <p:nvPr/>
        </p:nvGrpSpPr>
        <p:grpSpPr>
          <a:xfrm>
            <a:off x="2066314" y="1346679"/>
            <a:ext cx="7756717" cy="1240509"/>
            <a:chOff x="2094023" y="1143479"/>
            <a:chExt cx="7756717" cy="1240509"/>
          </a:xfrm>
        </p:grpSpPr>
        <p:sp>
          <p:nvSpPr>
            <p:cNvPr id="7" name="Rectangle 6"/>
            <p:cNvSpPr/>
            <p:nvPr/>
          </p:nvSpPr>
          <p:spPr bwMode="auto">
            <a:xfrm>
              <a:off x="6307561" y="1231988"/>
              <a:ext cx="3543179" cy="1152000"/>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6424502" y="1143479"/>
              <a:ext cx="792000" cy="230386"/>
            </a:xfrm>
            <a:prstGeom prst="rect">
              <a:avLst/>
            </a:prstGeom>
            <a:solidFill>
              <a:schemeClr val="bg2"/>
            </a:solidFill>
          </p:spPr>
          <p:txBody>
            <a:bodyPr wrap="none" lIns="0" tIns="0" rIns="0" bIns="0" rtlCol="0">
              <a:noAutofit/>
            </a:bodyPr>
            <a:lstStyle/>
            <a:p>
              <a:pPr algn="ctr">
                <a:lnSpc>
                  <a:spcPct val="90000"/>
                </a:lnSpc>
                <a:spcAft>
                  <a:spcPts val="600"/>
                </a:spcAft>
              </a:pPr>
              <a:r>
                <a:rPr lang="en-US" sz="900" dirty="0">
                  <a:solidFill>
                    <a:schemeClr val="accent4"/>
                  </a:solidFill>
                </a:rPr>
                <a:t>Azure Region</a:t>
              </a:r>
            </a:p>
          </p:txBody>
        </p:sp>
        <p:sp>
          <p:nvSpPr>
            <p:cNvPr id="9" name="Rectangle 8"/>
            <p:cNvSpPr/>
            <p:nvPr/>
          </p:nvSpPr>
          <p:spPr bwMode="auto">
            <a:xfrm>
              <a:off x="6379398" y="1360536"/>
              <a:ext cx="3390550" cy="972000"/>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4129" y="1434107"/>
              <a:ext cx="498871" cy="498871"/>
            </a:xfrm>
            <a:prstGeom prst="rect">
              <a:avLst/>
            </a:prstGeom>
          </p:spPr>
        </p:pic>
        <p:grpSp>
          <p:nvGrpSpPr>
            <p:cNvPr id="11" name="Group 10"/>
            <p:cNvGrpSpPr/>
            <p:nvPr/>
          </p:nvGrpSpPr>
          <p:grpSpPr>
            <a:xfrm>
              <a:off x="2850287" y="1384248"/>
              <a:ext cx="376664" cy="398330"/>
              <a:chOff x="6330950" y="3117850"/>
              <a:chExt cx="717551" cy="758825"/>
            </a:xfrm>
          </p:grpSpPr>
          <p:sp>
            <p:nvSpPr>
              <p:cNvPr id="68" name="Rectangle 5"/>
              <p:cNvSpPr>
                <a:spLocks noChangeArrowheads="1"/>
              </p:cNvSpPr>
              <p:nvPr/>
            </p:nvSpPr>
            <p:spPr bwMode="auto">
              <a:xfrm>
                <a:off x="6330950" y="3167063"/>
                <a:ext cx="317500" cy="706438"/>
              </a:xfrm>
              <a:prstGeom prst="rect">
                <a:avLst/>
              </a:prstGeom>
              <a:solidFill>
                <a:srgbClr val="5BB4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
              <p:cNvSpPr>
                <a:spLocks noChangeArrowheads="1"/>
              </p:cNvSpPr>
              <p:nvPr/>
            </p:nvSpPr>
            <p:spPr bwMode="auto">
              <a:xfrm>
                <a:off x="6373813" y="3208338"/>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7"/>
              <p:cNvSpPr>
                <a:spLocks noChangeArrowheads="1"/>
              </p:cNvSpPr>
              <p:nvPr/>
            </p:nvSpPr>
            <p:spPr bwMode="auto">
              <a:xfrm>
                <a:off x="6373813" y="3344863"/>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8"/>
              <p:cNvSpPr>
                <a:spLocks noChangeArrowheads="1"/>
              </p:cNvSpPr>
              <p:nvPr/>
            </p:nvSpPr>
            <p:spPr bwMode="auto">
              <a:xfrm>
                <a:off x="6373813" y="3475038"/>
                <a:ext cx="101600" cy="112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9"/>
              <p:cNvSpPr>
                <a:spLocks noChangeArrowheads="1"/>
              </p:cNvSpPr>
              <p:nvPr/>
            </p:nvSpPr>
            <p:spPr bwMode="auto">
              <a:xfrm>
                <a:off x="6373813" y="3603625"/>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10"/>
              <p:cNvSpPr>
                <a:spLocks noChangeArrowheads="1"/>
              </p:cNvSpPr>
              <p:nvPr/>
            </p:nvSpPr>
            <p:spPr bwMode="auto">
              <a:xfrm>
                <a:off x="6508750" y="3205163"/>
                <a:ext cx="101600" cy="112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11"/>
              <p:cNvSpPr>
                <a:spLocks noChangeArrowheads="1"/>
              </p:cNvSpPr>
              <p:nvPr/>
            </p:nvSpPr>
            <p:spPr bwMode="auto">
              <a:xfrm>
                <a:off x="6508750" y="3344863"/>
                <a:ext cx="101600" cy="111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2"/>
              <p:cNvSpPr>
                <a:spLocks noChangeArrowheads="1"/>
              </p:cNvSpPr>
              <p:nvPr/>
            </p:nvSpPr>
            <p:spPr bwMode="auto">
              <a:xfrm>
                <a:off x="6508750" y="3470275"/>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3"/>
              <p:cNvSpPr>
                <a:spLocks noChangeArrowheads="1"/>
              </p:cNvSpPr>
              <p:nvPr/>
            </p:nvSpPr>
            <p:spPr bwMode="auto">
              <a:xfrm>
                <a:off x="6508750" y="3600450"/>
                <a:ext cx="101600" cy="112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4"/>
              <p:cNvSpPr>
                <a:spLocks/>
              </p:cNvSpPr>
              <p:nvPr/>
            </p:nvSpPr>
            <p:spPr bwMode="auto">
              <a:xfrm>
                <a:off x="6719888" y="3117850"/>
                <a:ext cx="328613" cy="758825"/>
              </a:xfrm>
              <a:custGeom>
                <a:avLst/>
                <a:gdLst>
                  <a:gd name="T0" fmla="*/ 34 w 207"/>
                  <a:gd name="T1" fmla="*/ 93 h 478"/>
                  <a:gd name="T2" fmla="*/ 67 w 207"/>
                  <a:gd name="T3" fmla="*/ 93 h 478"/>
                  <a:gd name="T4" fmla="*/ 67 w 207"/>
                  <a:gd name="T5" fmla="*/ 50 h 478"/>
                  <a:gd name="T6" fmla="*/ 86 w 207"/>
                  <a:gd name="T7" fmla="*/ 50 h 478"/>
                  <a:gd name="T8" fmla="*/ 86 w 207"/>
                  <a:gd name="T9" fmla="*/ 0 h 478"/>
                  <a:gd name="T10" fmla="*/ 112 w 207"/>
                  <a:gd name="T11" fmla="*/ 0 h 478"/>
                  <a:gd name="T12" fmla="*/ 112 w 207"/>
                  <a:gd name="T13" fmla="*/ 50 h 478"/>
                  <a:gd name="T14" fmla="*/ 136 w 207"/>
                  <a:gd name="T15" fmla="*/ 50 h 478"/>
                  <a:gd name="T16" fmla="*/ 136 w 207"/>
                  <a:gd name="T17" fmla="*/ 93 h 478"/>
                  <a:gd name="T18" fmla="*/ 162 w 207"/>
                  <a:gd name="T19" fmla="*/ 93 h 478"/>
                  <a:gd name="T20" fmla="*/ 162 w 207"/>
                  <a:gd name="T21" fmla="*/ 136 h 478"/>
                  <a:gd name="T22" fmla="*/ 207 w 207"/>
                  <a:gd name="T23" fmla="*/ 136 h 478"/>
                  <a:gd name="T24" fmla="*/ 207 w 207"/>
                  <a:gd name="T25" fmla="*/ 478 h 478"/>
                  <a:gd name="T26" fmla="*/ 0 w 207"/>
                  <a:gd name="T27" fmla="*/ 478 h 478"/>
                  <a:gd name="T28" fmla="*/ 0 w 207"/>
                  <a:gd name="T29" fmla="*/ 136 h 478"/>
                  <a:gd name="T30" fmla="*/ 34 w 207"/>
                  <a:gd name="T31" fmla="*/ 136 h 478"/>
                  <a:gd name="T32" fmla="*/ 34 w 207"/>
                  <a:gd name="T33" fmla="*/ 93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478">
                    <a:moveTo>
                      <a:pt x="34" y="93"/>
                    </a:moveTo>
                    <a:lnTo>
                      <a:pt x="67" y="93"/>
                    </a:lnTo>
                    <a:lnTo>
                      <a:pt x="67" y="50"/>
                    </a:lnTo>
                    <a:lnTo>
                      <a:pt x="86" y="50"/>
                    </a:lnTo>
                    <a:lnTo>
                      <a:pt x="86" y="0"/>
                    </a:lnTo>
                    <a:lnTo>
                      <a:pt x="112" y="0"/>
                    </a:lnTo>
                    <a:lnTo>
                      <a:pt x="112" y="50"/>
                    </a:lnTo>
                    <a:lnTo>
                      <a:pt x="136" y="50"/>
                    </a:lnTo>
                    <a:lnTo>
                      <a:pt x="136" y="93"/>
                    </a:lnTo>
                    <a:lnTo>
                      <a:pt x="162" y="93"/>
                    </a:lnTo>
                    <a:lnTo>
                      <a:pt x="162" y="136"/>
                    </a:lnTo>
                    <a:lnTo>
                      <a:pt x="207" y="136"/>
                    </a:lnTo>
                    <a:lnTo>
                      <a:pt x="207" y="478"/>
                    </a:lnTo>
                    <a:lnTo>
                      <a:pt x="0" y="478"/>
                    </a:lnTo>
                    <a:lnTo>
                      <a:pt x="0" y="136"/>
                    </a:lnTo>
                    <a:lnTo>
                      <a:pt x="34" y="136"/>
                    </a:lnTo>
                    <a:lnTo>
                      <a:pt x="34" y="93"/>
                    </a:lnTo>
                    <a:close/>
                  </a:path>
                </a:pathLst>
              </a:custGeom>
              <a:solidFill>
                <a:srgbClr val="5BB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5"/>
              <p:cNvSpPr>
                <a:spLocks/>
              </p:cNvSpPr>
              <p:nvPr/>
            </p:nvSpPr>
            <p:spPr bwMode="auto">
              <a:xfrm>
                <a:off x="6719888" y="3117850"/>
                <a:ext cx="328613" cy="758825"/>
              </a:xfrm>
              <a:custGeom>
                <a:avLst/>
                <a:gdLst>
                  <a:gd name="T0" fmla="*/ 34 w 207"/>
                  <a:gd name="T1" fmla="*/ 93 h 478"/>
                  <a:gd name="T2" fmla="*/ 67 w 207"/>
                  <a:gd name="T3" fmla="*/ 93 h 478"/>
                  <a:gd name="T4" fmla="*/ 67 w 207"/>
                  <a:gd name="T5" fmla="*/ 50 h 478"/>
                  <a:gd name="T6" fmla="*/ 86 w 207"/>
                  <a:gd name="T7" fmla="*/ 50 h 478"/>
                  <a:gd name="T8" fmla="*/ 86 w 207"/>
                  <a:gd name="T9" fmla="*/ 0 h 478"/>
                  <a:gd name="T10" fmla="*/ 112 w 207"/>
                  <a:gd name="T11" fmla="*/ 0 h 478"/>
                  <a:gd name="T12" fmla="*/ 112 w 207"/>
                  <a:gd name="T13" fmla="*/ 50 h 478"/>
                  <a:gd name="T14" fmla="*/ 136 w 207"/>
                  <a:gd name="T15" fmla="*/ 50 h 478"/>
                  <a:gd name="T16" fmla="*/ 136 w 207"/>
                  <a:gd name="T17" fmla="*/ 93 h 478"/>
                  <a:gd name="T18" fmla="*/ 162 w 207"/>
                  <a:gd name="T19" fmla="*/ 93 h 478"/>
                  <a:gd name="T20" fmla="*/ 162 w 207"/>
                  <a:gd name="T21" fmla="*/ 136 h 478"/>
                  <a:gd name="T22" fmla="*/ 207 w 207"/>
                  <a:gd name="T23" fmla="*/ 136 h 478"/>
                  <a:gd name="T24" fmla="*/ 207 w 207"/>
                  <a:gd name="T25" fmla="*/ 478 h 478"/>
                  <a:gd name="T26" fmla="*/ 0 w 207"/>
                  <a:gd name="T27" fmla="*/ 478 h 478"/>
                  <a:gd name="T28" fmla="*/ 0 w 207"/>
                  <a:gd name="T29" fmla="*/ 136 h 478"/>
                  <a:gd name="T30" fmla="*/ 34 w 207"/>
                  <a:gd name="T31" fmla="*/ 13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7" h="478">
                    <a:moveTo>
                      <a:pt x="34" y="93"/>
                    </a:moveTo>
                    <a:lnTo>
                      <a:pt x="67" y="93"/>
                    </a:lnTo>
                    <a:lnTo>
                      <a:pt x="67" y="50"/>
                    </a:lnTo>
                    <a:lnTo>
                      <a:pt x="86" y="50"/>
                    </a:lnTo>
                    <a:lnTo>
                      <a:pt x="86" y="0"/>
                    </a:lnTo>
                    <a:lnTo>
                      <a:pt x="112" y="0"/>
                    </a:lnTo>
                    <a:lnTo>
                      <a:pt x="112" y="50"/>
                    </a:lnTo>
                    <a:lnTo>
                      <a:pt x="136" y="50"/>
                    </a:lnTo>
                    <a:lnTo>
                      <a:pt x="136" y="93"/>
                    </a:lnTo>
                    <a:lnTo>
                      <a:pt x="162" y="93"/>
                    </a:lnTo>
                    <a:lnTo>
                      <a:pt x="162" y="136"/>
                    </a:lnTo>
                    <a:lnTo>
                      <a:pt x="207" y="136"/>
                    </a:lnTo>
                    <a:lnTo>
                      <a:pt x="207" y="478"/>
                    </a:lnTo>
                    <a:lnTo>
                      <a:pt x="0" y="478"/>
                    </a:lnTo>
                    <a:lnTo>
                      <a:pt x="0" y="136"/>
                    </a:lnTo>
                    <a:lnTo>
                      <a:pt x="34"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6"/>
              <p:cNvSpPr>
                <a:spLocks noChangeArrowheads="1"/>
              </p:cNvSpPr>
              <p:nvPr/>
            </p:nvSpPr>
            <p:spPr bwMode="auto">
              <a:xfrm>
                <a:off x="6762750" y="3387725"/>
                <a:ext cx="109538"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7"/>
              <p:cNvSpPr>
                <a:spLocks noChangeArrowheads="1"/>
              </p:cNvSpPr>
              <p:nvPr/>
            </p:nvSpPr>
            <p:spPr bwMode="auto">
              <a:xfrm>
                <a:off x="6762750" y="3519488"/>
                <a:ext cx="109538"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18"/>
              <p:cNvSpPr>
                <a:spLocks noChangeArrowheads="1"/>
              </p:cNvSpPr>
              <p:nvPr/>
            </p:nvSpPr>
            <p:spPr bwMode="auto">
              <a:xfrm>
                <a:off x="6897688" y="3387725"/>
                <a:ext cx="106363"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9"/>
              <p:cNvSpPr>
                <a:spLocks noChangeArrowheads="1"/>
              </p:cNvSpPr>
              <p:nvPr/>
            </p:nvSpPr>
            <p:spPr bwMode="auto">
              <a:xfrm>
                <a:off x="6897688" y="3519488"/>
                <a:ext cx="106363"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TextBox 11"/>
            <p:cNvSpPr txBox="1"/>
            <p:nvPr/>
          </p:nvSpPr>
          <p:spPr>
            <a:xfrm>
              <a:off x="2094023" y="1926612"/>
              <a:ext cx="1413549" cy="201588"/>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On-premises AnyDB</a:t>
              </a:r>
            </a:p>
          </p:txBody>
        </p:sp>
        <p:sp>
          <p:nvSpPr>
            <p:cNvPr id="13" name="TextBox 12"/>
            <p:cNvSpPr txBox="1"/>
            <p:nvPr/>
          </p:nvSpPr>
          <p:spPr>
            <a:xfrm>
              <a:off x="5168751" y="1926612"/>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ExpressRoute</a:t>
              </a:r>
            </a:p>
          </p:txBody>
        </p:sp>
        <p:sp>
          <p:nvSpPr>
            <p:cNvPr id="14" name="Rectangle 13"/>
            <p:cNvSpPr/>
            <p:nvPr/>
          </p:nvSpPr>
          <p:spPr bwMode="auto">
            <a:xfrm>
              <a:off x="2265661" y="1231988"/>
              <a:ext cx="1147570" cy="929514"/>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14"/>
            <p:cNvCxnSpPr/>
            <p:nvPr/>
          </p:nvCxnSpPr>
          <p:spPr>
            <a:xfrm rot="16200000">
              <a:off x="3623933" y="1342913"/>
              <a:ext cx="0" cy="576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839035" y="1304981"/>
              <a:ext cx="642894" cy="638684"/>
              <a:chOff x="3316410" y="3101328"/>
              <a:chExt cx="642894" cy="638684"/>
            </a:xfrm>
          </p:grpSpPr>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6410" y="3101328"/>
                <a:ext cx="517461" cy="517461"/>
              </a:xfrm>
              <a:prstGeom prst="rect">
                <a:avLst/>
              </a:prstGeom>
            </p:spPr>
          </p:pic>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0541" y="3163030"/>
                <a:ext cx="517461" cy="517461"/>
              </a:xfrm>
              <a:prstGeom prst="rect">
                <a:avLst/>
              </a:prstGeom>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1843" y="3222551"/>
                <a:ext cx="517461" cy="517461"/>
              </a:xfrm>
              <a:prstGeom prst="rect">
                <a:avLst/>
              </a:prstGeom>
            </p:spPr>
          </p:pic>
        </p:grpSp>
        <p:cxnSp>
          <p:nvCxnSpPr>
            <p:cNvPr id="17" name="Straight Arrow Connector 16"/>
            <p:cNvCxnSpPr/>
            <p:nvPr/>
          </p:nvCxnSpPr>
          <p:spPr>
            <a:xfrm rot="16200000">
              <a:off x="5129719" y="1394999"/>
              <a:ext cx="0" cy="576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16200000">
              <a:off x="6359769" y="1408745"/>
              <a:ext cx="0" cy="576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66733" y="1926612"/>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MPLS WAN</a:t>
              </a:r>
            </a:p>
          </p:txBody>
        </p:sp>
        <p:sp>
          <p:nvSpPr>
            <p:cNvPr id="20" name="TextBox 19"/>
            <p:cNvSpPr txBox="1"/>
            <p:nvPr/>
          </p:nvSpPr>
          <p:spPr>
            <a:xfrm>
              <a:off x="7569347" y="1910872"/>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SAP App Server </a:t>
              </a:r>
              <a:br>
                <a:rPr lang="en-US" sz="900" dirty="0">
                  <a:solidFill>
                    <a:schemeClr val="accent4"/>
                  </a:solidFill>
                </a:rPr>
              </a:br>
              <a:r>
                <a:rPr lang="en-US" sz="900" dirty="0">
                  <a:solidFill>
                    <a:schemeClr val="accent4"/>
                  </a:solidFill>
                </a:rPr>
                <a:t>on VM</a:t>
              </a:r>
            </a:p>
          </p:txBody>
        </p:sp>
        <p:sp>
          <p:nvSpPr>
            <p:cNvPr id="21" name="TextBox 20"/>
            <p:cNvSpPr txBox="1"/>
            <p:nvPr/>
          </p:nvSpPr>
          <p:spPr>
            <a:xfrm>
              <a:off x="6487416" y="1910872"/>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ExpressRoute </a:t>
              </a:r>
              <a:br>
                <a:rPr lang="en-US" sz="900" dirty="0">
                  <a:solidFill>
                    <a:schemeClr val="accent4"/>
                  </a:solidFill>
                </a:rPr>
              </a:br>
              <a:r>
                <a:rPr lang="en-US" sz="900" dirty="0">
                  <a:solidFill>
                    <a:schemeClr val="accent4"/>
                  </a:solidFill>
                </a:rPr>
                <a:t>Gateway</a:t>
              </a:r>
            </a:p>
          </p:txBody>
        </p:sp>
        <p:sp>
          <p:nvSpPr>
            <p:cNvPr id="22" name="TextBox 21"/>
            <p:cNvSpPr txBox="1"/>
            <p:nvPr/>
          </p:nvSpPr>
          <p:spPr>
            <a:xfrm>
              <a:off x="8635615" y="1884718"/>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SAP HANA DB</a:t>
              </a:r>
            </a:p>
          </p:txBody>
        </p:sp>
        <p:grpSp>
          <p:nvGrpSpPr>
            <p:cNvPr id="23" name="Group 22"/>
            <p:cNvGrpSpPr/>
            <p:nvPr/>
          </p:nvGrpSpPr>
          <p:grpSpPr>
            <a:xfrm>
              <a:off x="2476625" y="1327646"/>
              <a:ext cx="274600" cy="468202"/>
              <a:chOff x="10752138" y="2174875"/>
              <a:chExt cx="441325" cy="752475"/>
            </a:xfrm>
          </p:grpSpPr>
          <p:sp>
            <p:nvSpPr>
              <p:cNvPr id="58" name="Freeform 5"/>
              <p:cNvSpPr>
                <a:spLocks/>
              </p:cNvSpPr>
              <p:nvPr/>
            </p:nvSpPr>
            <p:spPr bwMode="auto">
              <a:xfrm>
                <a:off x="10752138" y="2174875"/>
                <a:ext cx="441325" cy="752475"/>
              </a:xfrm>
              <a:custGeom>
                <a:avLst/>
                <a:gdLst>
                  <a:gd name="T0" fmla="*/ 117 w 117"/>
                  <a:gd name="T1" fmla="*/ 190 h 200"/>
                  <a:gd name="T2" fmla="*/ 107 w 117"/>
                  <a:gd name="T3" fmla="*/ 200 h 200"/>
                  <a:gd name="T4" fmla="*/ 10 w 117"/>
                  <a:gd name="T5" fmla="*/ 200 h 200"/>
                  <a:gd name="T6" fmla="*/ 0 w 117"/>
                  <a:gd name="T7" fmla="*/ 190 h 200"/>
                  <a:gd name="T8" fmla="*/ 0 w 117"/>
                  <a:gd name="T9" fmla="*/ 10 h 200"/>
                  <a:gd name="T10" fmla="*/ 10 w 117"/>
                  <a:gd name="T11" fmla="*/ 0 h 200"/>
                  <a:gd name="T12" fmla="*/ 107 w 117"/>
                  <a:gd name="T13" fmla="*/ 0 h 200"/>
                  <a:gd name="T14" fmla="*/ 117 w 117"/>
                  <a:gd name="T15" fmla="*/ 10 h 200"/>
                  <a:gd name="T16" fmla="*/ 117 w 117"/>
                  <a:gd name="T17" fmla="*/ 1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200">
                    <a:moveTo>
                      <a:pt x="117" y="190"/>
                    </a:moveTo>
                    <a:cubicBezTo>
                      <a:pt x="117" y="196"/>
                      <a:pt x="112" y="200"/>
                      <a:pt x="107" y="200"/>
                    </a:cubicBezTo>
                    <a:cubicBezTo>
                      <a:pt x="10" y="200"/>
                      <a:pt x="10" y="200"/>
                      <a:pt x="10" y="200"/>
                    </a:cubicBezTo>
                    <a:cubicBezTo>
                      <a:pt x="4" y="200"/>
                      <a:pt x="0" y="196"/>
                      <a:pt x="0" y="190"/>
                    </a:cubicBezTo>
                    <a:cubicBezTo>
                      <a:pt x="0" y="10"/>
                      <a:pt x="0" y="10"/>
                      <a:pt x="0" y="10"/>
                    </a:cubicBezTo>
                    <a:cubicBezTo>
                      <a:pt x="0" y="4"/>
                      <a:pt x="4" y="0"/>
                      <a:pt x="10" y="0"/>
                    </a:cubicBezTo>
                    <a:cubicBezTo>
                      <a:pt x="107" y="0"/>
                      <a:pt x="107" y="0"/>
                      <a:pt x="107" y="0"/>
                    </a:cubicBezTo>
                    <a:cubicBezTo>
                      <a:pt x="112" y="0"/>
                      <a:pt x="117" y="4"/>
                      <a:pt x="117" y="10"/>
                    </a:cubicBezTo>
                    <a:lnTo>
                      <a:pt x="117" y="19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6"/>
              <p:cNvSpPr>
                <a:spLocks/>
              </p:cNvSpPr>
              <p:nvPr/>
            </p:nvSpPr>
            <p:spPr bwMode="auto">
              <a:xfrm>
                <a:off x="10812463" y="2532063"/>
                <a:ext cx="315913" cy="96838"/>
              </a:xfrm>
              <a:custGeom>
                <a:avLst/>
                <a:gdLst>
                  <a:gd name="T0" fmla="*/ 0 w 84"/>
                  <a:gd name="T1" fmla="*/ 13 h 26"/>
                  <a:gd name="T2" fmla="*/ 13 w 84"/>
                  <a:gd name="T3" fmla="*/ 0 h 26"/>
                  <a:gd name="T4" fmla="*/ 72 w 84"/>
                  <a:gd name="T5" fmla="*/ 0 h 26"/>
                  <a:gd name="T6" fmla="*/ 84 w 84"/>
                  <a:gd name="T7" fmla="*/ 13 h 26"/>
                  <a:gd name="T8" fmla="*/ 72 w 84"/>
                  <a:gd name="T9" fmla="*/ 26 h 26"/>
                  <a:gd name="T10" fmla="*/ 13 w 84"/>
                  <a:gd name="T11" fmla="*/ 26 h 26"/>
                  <a:gd name="T12" fmla="*/ 0 w 84"/>
                  <a:gd name="T13" fmla="*/ 13 h 26"/>
                </a:gdLst>
                <a:ahLst/>
                <a:cxnLst>
                  <a:cxn ang="0">
                    <a:pos x="T0" y="T1"/>
                  </a:cxn>
                  <a:cxn ang="0">
                    <a:pos x="T2" y="T3"/>
                  </a:cxn>
                  <a:cxn ang="0">
                    <a:pos x="T4" y="T5"/>
                  </a:cxn>
                  <a:cxn ang="0">
                    <a:pos x="T6" y="T7"/>
                  </a:cxn>
                  <a:cxn ang="0">
                    <a:pos x="T8" y="T9"/>
                  </a:cxn>
                  <a:cxn ang="0">
                    <a:pos x="T10" y="T11"/>
                  </a:cxn>
                  <a:cxn ang="0">
                    <a:pos x="T12" y="T13"/>
                  </a:cxn>
                </a:cxnLst>
                <a:rect l="0" t="0" r="r" b="b"/>
                <a:pathLst>
                  <a:path w="84" h="26">
                    <a:moveTo>
                      <a:pt x="0" y="13"/>
                    </a:moveTo>
                    <a:cubicBezTo>
                      <a:pt x="0" y="6"/>
                      <a:pt x="6" y="0"/>
                      <a:pt x="13" y="0"/>
                    </a:cubicBezTo>
                    <a:cubicBezTo>
                      <a:pt x="72" y="0"/>
                      <a:pt x="72" y="0"/>
                      <a:pt x="72" y="0"/>
                    </a:cubicBezTo>
                    <a:cubicBezTo>
                      <a:pt x="79" y="0"/>
                      <a:pt x="84" y="6"/>
                      <a:pt x="84" y="13"/>
                    </a:cubicBezTo>
                    <a:cubicBezTo>
                      <a:pt x="84" y="20"/>
                      <a:pt x="79" y="26"/>
                      <a:pt x="72" y="26"/>
                    </a:cubicBezTo>
                    <a:cubicBezTo>
                      <a:pt x="13" y="26"/>
                      <a:pt x="13" y="26"/>
                      <a:pt x="13" y="26"/>
                    </a:cubicBezTo>
                    <a:cubicBezTo>
                      <a:pt x="6" y="26"/>
                      <a:pt x="0" y="20"/>
                      <a:pt x="0" y="13"/>
                    </a:cubicBezTo>
                    <a:close/>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7"/>
              <p:cNvSpPr>
                <a:spLocks noChangeArrowheads="1"/>
              </p:cNvSpPr>
              <p:nvPr/>
            </p:nvSpPr>
            <p:spPr bwMode="auto">
              <a:xfrm>
                <a:off x="10834688" y="2551113"/>
                <a:ext cx="60325" cy="60325"/>
              </a:xfrm>
              <a:prstGeom prst="ellipse">
                <a:avLst/>
              </a:prstGeom>
              <a:solidFill>
                <a:srgbClr val="B8D4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8"/>
              <p:cNvSpPr>
                <a:spLocks/>
              </p:cNvSpPr>
              <p:nvPr/>
            </p:nvSpPr>
            <p:spPr bwMode="auto">
              <a:xfrm>
                <a:off x="10812463" y="2389188"/>
                <a:ext cx="315913" cy="96838"/>
              </a:xfrm>
              <a:custGeom>
                <a:avLst/>
                <a:gdLst>
                  <a:gd name="T0" fmla="*/ 0 w 84"/>
                  <a:gd name="T1" fmla="*/ 13 h 26"/>
                  <a:gd name="T2" fmla="*/ 13 w 84"/>
                  <a:gd name="T3" fmla="*/ 0 h 26"/>
                  <a:gd name="T4" fmla="*/ 72 w 84"/>
                  <a:gd name="T5" fmla="*/ 0 h 26"/>
                  <a:gd name="T6" fmla="*/ 84 w 84"/>
                  <a:gd name="T7" fmla="*/ 13 h 26"/>
                  <a:gd name="T8" fmla="*/ 72 w 84"/>
                  <a:gd name="T9" fmla="*/ 26 h 26"/>
                  <a:gd name="T10" fmla="*/ 13 w 84"/>
                  <a:gd name="T11" fmla="*/ 26 h 26"/>
                  <a:gd name="T12" fmla="*/ 0 w 84"/>
                  <a:gd name="T13" fmla="*/ 13 h 26"/>
                </a:gdLst>
                <a:ahLst/>
                <a:cxnLst>
                  <a:cxn ang="0">
                    <a:pos x="T0" y="T1"/>
                  </a:cxn>
                  <a:cxn ang="0">
                    <a:pos x="T2" y="T3"/>
                  </a:cxn>
                  <a:cxn ang="0">
                    <a:pos x="T4" y="T5"/>
                  </a:cxn>
                  <a:cxn ang="0">
                    <a:pos x="T6" y="T7"/>
                  </a:cxn>
                  <a:cxn ang="0">
                    <a:pos x="T8" y="T9"/>
                  </a:cxn>
                  <a:cxn ang="0">
                    <a:pos x="T10" y="T11"/>
                  </a:cxn>
                  <a:cxn ang="0">
                    <a:pos x="T12" y="T13"/>
                  </a:cxn>
                </a:cxnLst>
                <a:rect l="0" t="0" r="r" b="b"/>
                <a:pathLst>
                  <a:path w="84" h="26">
                    <a:moveTo>
                      <a:pt x="0" y="13"/>
                    </a:moveTo>
                    <a:cubicBezTo>
                      <a:pt x="0" y="6"/>
                      <a:pt x="6" y="0"/>
                      <a:pt x="13" y="0"/>
                    </a:cubicBezTo>
                    <a:cubicBezTo>
                      <a:pt x="72" y="0"/>
                      <a:pt x="72" y="0"/>
                      <a:pt x="72" y="0"/>
                    </a:cubicBezTo>
                    <a:cubicBezTo>
                      <a:pt x="79" y="0"/>
                      <a:pt x="84" y="6"/>
                      <a:pt x="84" y="13"/>
                    </a:cubicBezTo>
                    <a:cubicBezTo>
                      <a:pt x="84" y="20"/>
                      <a:pt x="79" y="26"/>
                      <a:pt x="72" y="26"/>
                    </a:cubicBezTo>
                    <a:cubicBezTo>
                      <a:pt x="13" y="26"/>
                      <a:pt x="13" y="26"/>
                      <a:pt x="13" y="26"/>
                    </a:cubicBezTo>
                    <a:cubicBezTo>
                      <a:pt x="6" y="26"/>
                      <a:pt x="0" y="20"/>
                      <a:pt x="0" y="13"/>
                    </a:cubicBezTo>
                    <a:close/>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9"/>
              <p:cNvSpPr>
                <a:spLocks noChangeArrowheads="1"/>
              </p:cNvSpPr>
              <p:nvPr/>
            </p:nvSpPr>
            <p:spPr bwMode="auto">
              <a:xfrm>
                <a:off x="10834688" y="2408238"/>
                <a:ext cx="60325" cy="58738"/>
              </a:xfrm>
              <a:prstGeom prst="ellipse">
                <a:avLst/>
              </a:prstGeom>
              <a:solidFill>
                <a:srgbClr val="B8D4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0"/>
              <p:cNvSpPr>
                <a:spLocks/>
              </p:cNvSpPr>
              <p:nvPr/>
            </p:nvSpPr>
            <p:spPr bwMode="auto">
              <a:xfrm>
                <a:off x="10812463" y="2249488"/>
                <a:ext cx="315913" cy="93663"/>
              </a:xfrm>
              <a:custGeom>
                <a:avLst/>
                <a:gdLst>
                  <a:gd name="T0" fmla="*/ 0 w 84"/>
                  <a:gd name="T1" fmla="*/ 12 h 25"/>
                  <a:gd name="T2" fmla="*/ 13 w 84"/>
                  <a:gd name="T3" fmla="*/ 0 h 25"/>
                  <a:gd name="T4" fmla="*/ 72 w 84"/>
                  <a:gd name="T5" fmla="*/ 0 h 25"/>
                  <a:gd name="T6" fmla="*/ 84 w 84"/>
                  <a:gd name="T7" fmla="*/ 12 h 25"/>
                  <a:gd name="T8" fmla="*/ 72 w 84"/>
                  <a:gd name="T9" fmla="*/ 25 h 25"/>
                  <a:gd name="T10" fmla="*/ 13 w 84"/>
                  <a:gd name="T11" fmla="*/ 25 h 25"/>
                  <a:gd name="T12" fmla="*/ 0 w 8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84" h="25">
                    <a:moveTo>
                      <a:pt x="0" y="12"/>
                    </a:moveTo>
                    <a:cubicBezTo>
                      <a:pt x="0" y="5"/>
                      <a:pt x="6" y="0"/>
                      <a:pt x="13" y="0"/>
                    </a:cubicBezTo>
                    <a:cubicBezTo>
                      <a:pt x="72" y="0"/>
                      <a:pt x="72" y="0"/>
                      <a:pt x="72" y="0"/>
                    </a:cubicBezTo>
                    <a:cubicBezTo>
                      <a:pt x="79" y="0"/>
                      <a:pt x="84" y="5"/>
                      <a:pt x="84" y="12"/>
                    </a:cubicBezTo>
                    <a:cubicBezTo>
                      <a:pt x="84" y="20"/>
                      <a:pt x="79" y="25"/>
                      <a:pt x="72" y="25"/>
                    </a:cubicBezTo>
                    <a:cubicBezTo>
                      <a:pt x="13" y="25"/>
                      <a:pt x="13" y="25"/>
                      <a:pt x="13" y="25"/>
                    </a:cubicBezTo>
                    <a:cubicBezTo>
                      <a:pt x="6" y="25"/>
                      <a:pt x="0" y="19"/>
                      <a:pt x="0" y="12"/>
                    </a:cubicBezTo>
                    <a:close/>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11"/>
              <p:cNvSpPr>
                <a:spLocks noChangeArrowheads="1"/>
              </p:cNvSpPr>
              <p:nvPr/>
            </p:nvSpPr>
            <p:spPr bwMode="auto">
              <a:xfrm>
                <a:off x="10834688" y="2263775"/>
                <a:ext cx="60325" cy="65088"/>
              </a:xfrm>
              <a:prstGeom prst="ellipse">
                <a:avLst/>
              </a:prstGeom>
              <a:solidFill>
                <a:srgbClr val="B8D4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p:cNvGrpSpPr/>
            <p:nvPr/>
          </p:nvGrpSpPr>
          <p:grpSpPr>
            <a:xfrm>
              <a:off x="3962460" y="1299699"/>
              <a:ext cx="791642" cy="493464"/>
              <a:chOff x="10674350" y="5022850"/>
              <a:chExt cx="598488" cy="373063"/>
            </a:xfrm>
          </p:grpSpPr>
          <p:sp>
            <p:nvSpPr>
              <p:cNvPr id="55" name="Freeform 12"/>
              <p:cNvSpPr>
                <a:spLocks/>
              </p:cNvSpPr>
              <p:nvPr/>
            </p:nvSpPr>
            <p:spPr bwMode="auto">
              <a:xfrm>
                <a:off x="10674350" y="5022850"/>
                <a:ext cx="598488" cy="373063"/>
              </a:xfrm>
              <a:custGeom>
                <a:avLst/>
                <a:gdLst>
                  <a:gd name="T0" fmla="*/ 159 w 159"/>
                  <a:gd name="T1" fmla="*/ 81 h 99"/>
                  <a:gd name="T2" fmla="*/ 140 w 159"/>
                  <a:gd name="T3" fmla="*/ 62 h 99"/>
                  <a:gd name="T4" fmla="*/ 138 w 159"/>
                  <a:gd name="T5" fmla="*/ 63 h 99"/>
                  <a:gd name="T6" fmla="*/ 140 w 159"/>
                  <a:gd name="T7" fmla="*/ 50 h 99"/>
                  <a:gd name="T8" fmla="*/ 91 w 159"/>
                  <a:gd name="T9" fmla="*/ 0 h 99"/>
                  <a:gd name="T10" fmla="*/ 45 w 159"/>
                  <a:gd name="T11" fmla="*/ 34 h 99"/>
                  <a:gd name="T12" fmla="*/ 34 w 159"/>
                  <a:gd name="T13" fmla="*/ 32 h 99"/>
                  <a:gd name="T14" fmla="*/ 0 w 159"/>
                  <a:gd name="T15" fmla="*/ 66 h 99"/>
                  <a:gd name="T16" fmla="*/ 34 w 159"/>
                  <a:gd name="T17" fmla="*/ 99 h 99"/>
                  <a:gd name="T18" fmla="*/ 34 w 159"/>
                  <a:gd name="T19" fmla="*/ 99 h 99"/>
                  <a:gd name="T20" fmla="*/ 34 w 159"/>
                  <a:gd name="T21" fmla="*/ 99 h 99"/>
                  <a:gd name="T22" fmla="*/ 142 w 159"/>
                  <a:gd name="T23" fmla="*/ 99 h 99"/>
                  <a:gd name="T24" fmla="*/ 142 w 159"/>
                  <a:gd name="T25" fmla="*/ 99 h 99"/>
                  <a:gd name="T26" fmla="*/ 159 w 159"/>
                  <a:gd name="T27" fmla="*/ 8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9" h="99">
                    <a:moveTo>
                      <a:pt x="159" y="81"/>
                    </a:moveTo>
                    <a:cubicBezTo>
                      <a:pt x="159" y="71"/>
                      <a:pt x="151" y="62"/>
                      <a:pt x="140" y="62"/>
                    </a:cubicBezTo>
                    <a:cubicBezTo>
                      <a:pt x="140" y="62"/>
                      <a:pt x="139" y="62"/>
                      <a:pt x="138" y="63"/>
                    </a:cubicBezTo>
                    <a:cubicBezTo>
                      <a:pt x="139" y="58"/>
                      <a:pt x="140" y="54"/>
                      <a:pt x="140" y="50"/>
                    </a:cubicBezTo>
                    <a:cubicBezTo>
                      <a:pt x="140" y="22"/>
                      <a:pt x="118" y="0"/>
                      <a:pt x="91" y="0"/>
                    </a:cubicBezTo>
                    <a:cubicBezTo>
                      <a:pt x="69" y="0"/>
                      <a:pt x="51" y="14"/>
                      <a:pt x="45" y="34"/>
                    </a:cubicBezTo>
                    <a:cubicBezTo>
                      <a:pt x="41" y="33"/>
                      <a:pt x="38" y="32"/>
                      <a:pt x="34" y="32"/>
                    </a:cubicBezTo>
                    <a:cubicBezTo>
                      <a:pt x="15" y="32"/>
                      <a:pt x="0" y="47"/>
                      <a:pt x="0" y="66"/>
                    </a:cubicBezTo>
                    <a:cubicBezTo>
                      <a:pt x="0" y="84"/>
                      <a:pt x="15" y="99"/>
                      <a:pt x="34" y="99"/>
                    </a:cubicBezTo>
                    <a:cubicBezTo>
                      <a:pt x="34" y="99"/>
                      <a:pt x="34" y="99"/>
                      <a:pt x="34" y="99"/>
                    </a:cubicBezTo>
                    <a:cubicBezTo>
                      <a:pt x="34" y="99"/>
                      <a:pt x="34" y="99"/>
                      <a:pt x="34" y="99"/>
                    </a:cubicBezTo>
                    <a:cubicBezTo>
                      <a:pt x="142" y="99"/>
                      <a:pt x="142" y="99"/>
                      <a:pt x="142" y="99"/>
                    </a:cubicBezTo>
                    <a:cubicBezTo>
                      <a:pt x="142" y="99"/>
                      <a:pt x="142" y="99"/>
                      <a:pt x="142" y="99"/>
                    </a:cubicBezTo>
                    <a:cubicBezTo>
                      <a:pt x="151" y="99"/>
                      <a:pt x="159" y="91"/>
                      <a:pt x="159" y="81"/>
                    </a:cubicBezTo>
                  </a:path>
                </a:pathLst>
              </a:custGeom>
              <a:solidFill>
                <a:srgbClr val="5BB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noEditPoints="1"/>
              </p:cNvSpPr>
              <p:nvPr/>
            </p:nvSpPr>
            <p:spPr bwMode="auto">
              <a:xfrm>
                <a:off x="10674350" y="5022850"/>
                <a:ext cx="357188" cy="373063"/>
              </a:xfrm>
              <a:custGeom>
                <a:avLst/>
                <a:gdLst>
                  <a:gd name="T0" fmla="*/ 34 w 95"/>
                  <a:gd name="T1" fmla="*/ 99 h 99"/>
                  <a:gd name="T2" fmla="*/ 34 w 95"/>
                  <a:gd name="T3" fmla="*/ 99 h 99"/>
                  <a:gd name="T4" fmla="*/ 34 w 95"/>
                  <a:gd name="T5" fmla="*/ 99 h 99"/>
                  <a:gd name="T6" fmla="*/ 34 w 95"/>
                  <a:gd name="T7" fmla="*/ 99 h 99"/>
                  <a:gd name="T8" fmla="*/ 34 w 95"/>
                  <a:gd name="T9" fmla="*/ 99 h 99"/>
                  <a:gd name="T10" fmla="*/ 91 w 95"/>
                  <a:gd name="T11" fmla="*/ 0 h 99"/>
                  <a:gd name="T12" fmla="*/ 45 w 95"/>
                  <a:gd name="T13" fmla="*/ 34 h 99"/>
                  <a:gd name="T14" fmla="*/ 34 w 95"/>
                  <a:gd name="T15" fmla="*/ 32 h 99"/>
                  <a:gd name="T16" fmla="*/ 0 w 95"/>
                  <a:gd name="T17" fmla="*/ 66 h 99"/>
                  <a:gd name="T18" fmla="*/ 9 w 95"/>
                  <a:gd name="T19" fmla="*/ 89 h 99"/>
                  <a:gd name="T20" fmla="*/ 0 w 95"/>
                  <a:gd name="T21" fmla="*/ 66 h 99"/>
                  <a:gd name="T22" fmla="*/ 34 w 95"/>
                  <a:gd name="T23" fmla="*/ 32 h 99"/>
                  <a:gd name="T24" fmla="*/ 45 w 95"/>
                  <a:gd name="T25" fmla="*/ 34 h 99"/>
                  <a:gd name="T26" fmla="*/ 91 w 95"/>
                  <a:gd name="T27" fmla="*/ 0 h 99"/>
                  <a:gd name="T28" fmla="*/ 95 w 95"/>
                  <a:gd name="T29" fmla="*/ 0 h 99"/>
                  <a:gd name="T30" fmla="*/ 91 w 95"/>
                  <a:gd name="T31"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99">
                    <a:moveTo>
                      <a:pt x="34" y="99"/>
                    </a:moveTo>
                    <a:cubicBezTo>
                      <a:pt x="34" y="99"/>
                      <a:pt x="34" y="99"/>
                      <a:pt x="34" y="99"/>
                    </a:cubicBezTo>
                    <a:cubicBezTo>
                      <a:pt x="34" y="99"/>
                      <a:pt x="34" y="99"/>
                      <a:pt x="34" y="99"/>
                    </a:cubicBezTo>
                    <a:cubicBezTo>
                      <a:pt x="34" y="99"/>
                      <a:pt x="34" y="99"/>
                      <a:pt x="34" y="99"/>
                    </a:cubicBezTo>
                    <a:cubicBezTo>
                      <a:pt x="34" y="99"/>
                      <a:pt x="34" y="99"/>
                      <a:pt x="34" y="99"/>
                    </a:cubicBezTo>
                    <a:moveTo>
                      <a:pt x="91" y="0"/>
                    </a:moveTo>
                    <a:cubicBezTo>
                      <a:pt x="69" y="0"/>
                      <a:pt x="51" y="14"/>
                      <a:pt x="45" y="34"/>
                    </a:cubicBezTo>
                    <a:cubicBezTo>
                      <a:pt x="41" y="33"/>
                      <a:pt x="38" y="32"/>
                      <a:pt x="34" y="32"/>
                    </a:cubicBezTo>
                    <a:cubicBezTo>
                      <a:pt x="15" y="32"/>
                      <a:pt x="0" y="47"/>
                      <a:pt x="0" y="66"/>
                    </a:cubicBezTo>
                    <a:cubicBezTo>
                      <a:pt x="0" y="75"/>
                      <a:pt x="4" y="83"/>
                      <a:pt x="9" y="89"/>
                    </a:cubicBezTo>
                    <a:cubicBezTo>
                      <a:pt x="4" y="83"/>
                      <a:pt x="0" y="75"/>
                      <a:pt x="0" y="66"/>
                    </a:cubicBezTo>
                    <a:cubicBezTo>
                      <a:pt x="0" y="47"/>
                      <a:pt x="15" y="32"/>
                      <a:pt x="34" y="32"/>
                    </a:cubicBezTo>
                    <a:cubicBezTo>
                      <a:pt x="38" y="32"/>
                      <a:pt x="41" y="33"/>
                      <a:pt x="45" y="34"/>
                    </a:cubicBezTo>
                    <a:cubicBezTo>
                      <a:pt x="51" y="14"/>
                      <a:pt x="69" y="0"/>
                      <a:pt x="91" y="0"/>
                    </a:cubicBezTo>
                    <a:cubicBezTo>
                      <a:pt x="93" y="0"/>
                      <a:pt x="94" y="0"/>
                      <a:pt x="95" y="0"/>
                    </a:cubicBezTo>
                    <a:cubicBezTo>
                      <a:pt x="94" y="0"/>
                      <a:pt x="93" y="0"/>
                      <a:pt x="9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4"/>
              <p:cNvSpPr>
                <a:spLocks/>
              </p:cNvSpPr>
              <p:nvPr/>
            </p:nvSpPr>
            <p:spPr bwMode="auto">
              <a:xfrm>
                <a:off x="10674350" y="5022850"/>
                <a:ext cx="398463" cy="373063"/>
              </a:xfrm>
              <a:custGeom>
                <a:avLst/>
                <a:gdLst>
                  <a:gd name="T0" fmla="*/ 91 w 106"/>
                  <a:gd name="T1" fmla="*/ 0 h 99"/>
                  <a:gd name="T2" fmla="*/ 45 w 106"/>
                  <a:gd name="T3" fmla="*/ 34 h 99"/>
                  <a:gd name="T4" fmla="*/ 34 w 106"/>
                  <a:gd name="T5" fmla="*/ 32 h 99"/>
                  <a:gd name="T6" fmla="*/ 0 w 106"/>
                  <a:gd name="T7" fmla="*/ 66 h 99"/>
                  <a:gd name="T8" fmla="*/ 9 w 106"/>
                  <a:gd name="T9" fmla="*/ 89 h 99"/>
                  <a:gd name="T10" fmla="*/ 34 w 106"/>
                  <a:gd name="T11" fmla="*/ 99 h 99"/>
                  <a:gd name="T12" fmla="*/ 34 w 106"/>
                  <a:gd name="T13" fmla="*/ 99 h 99"/>
                  <a:gd name="T14" fmla="*/ 34 w 106"/>
                  <a:gd name="T15" fmla="*/ 99 h 99"/>
                  <a:gd name="T16" fmla="*/ 34 w 106"/>
                  <a:gd name="T17" fmla="*/ 99 h 99"/>
                  <a:gd name="T18" fmla="*/ 34 w 106"/>
                  <a:gd name="T19" fmla="*/ 99 h 99"/>
                  <a:gd name="T20" fmla="*/ 52 w 106"/>
                  <a:gd name="T21" fmla="*/ 99 h 99"/>
                  <a:gd name="T22" fmla="*/ 42 w 106"/>
                  <a:gd name="T23" fmla="*/ 83 h 99"/>
                  <a:gd name="T24" fmla="*/ 67 w 106"/>
                  <a:gd name="T25" fmla="*/ 43 h 99"/>
                  <a:gd name="T26" fmla="*/ 75 w 106"/>
                  <a:gd name="T27" fmla="*/ 42 h 99"/>
                  <a:gd name="T28" fmla="*/ 78 w 106"/>
                  <a:gd name="T29" fmla="*/ 42 h 99"/>
                  <a:gd name="T30" fmla="*/ 106 w 106"/>
                  <a:gd name="T31" fmla="*/ 3 h 99"/>
                  <a:gd name="T32" fmla="*/ 95 w 106"/>
                  <a:gd name="T33" fmla="*/ 0 h 99"/>
                  <a:gd name="T34" fmla="*/ 91 w 106"/>
                  <a:gd name="T3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99">
                    <a:moveTo>
                      <a:pt x="91" y="0"/>
                    </a:moveTo>
                    <a:cubicBezTo>
                      <a:pt x="69" y="0"/>
                      <a:pt x="51" y="14"/>
                      <a:pt x="45" y="34"/>
                    </a:cubicBezTo>
                    <a:cubicBezTo>
                      <a:pt x="41" y="33"/>
                      <a:pt x="38" y="32"/>
                      <a:pt x="34" y="32"/>
                    </a:cubicBezTo>
                    <a:cubicBezTo>
                      <a:pt x="15" y="32"/>
                      <a:pt x="0" y="47"/>
                      <a:pt x="0" y="66"/>
                    </a:cubicBezTo>
                    <a:cubicBezTo>
                      <a:pt x="0" y="75"/>
                      <a:pt x="4" y="83"/>
                      <a:pt x="9" y="89"/>
                    </a:cubicBezTo>
                    <a:cubicBezTo>
                      <a:pt x="15" y="95"/>
                      <a:pt x="24" y="99"/>
                      <a:pt x="34" y="99"/>
                    </a:cubicBezTo>
                    <a:cubicBezTo>
                      <a:pt x="34" y="99"/>
                      <a:pt x="34" y="99"/>
                      <a:pt x="34" y="99"/>
                    </a:cubicBezTo>
                    <a:cubicBezTo>
                      <a:pt x="34" y="99"/>
                      <a:pt x="34" y="99"/>
                      <a:pt x="34" y="99"/>
                    </a:cubicBezTo>
                    <a:cubicBezTo>
                      <a:pt x="34" y="99"/>
                      <a:pt x="34" y="99"/>
                      <a:pt x="34" y="99"/>
                    </a:cubicBezTo>
                    <a:cubicBezTo>
                      <a:pt x="34" y="99"/>
                      <a:pt x="34" y="99"/>
                      <a:pt x="34" y="99"/>
                    </a:cubicBezTo>
                    <a:cubicBezTo>
                      <a:pt x="52" y="99"/>
                      <a:pt x="52" y="99"/>
                      <a:pt x="52" y="99"/>
                    </a:cubicBezTo>
                    <a:cubicBezTo>
                      <a:pt x="47" y="95"/>
                      <a:pt x="44" y="89"/>
                      <a:pt x="42" y="83"/>
                    </a:cubicBezTo>
                    <a:cubicBezTo>
                      <a:pt x="38" y="65"/>
                      <a:pt x="49" y="47"/>
                      <a:pt x="67" y="43"/>
                    </a:cubicBezTo>
                    <a:cubicBezTo>
                      <a:pt x="70" y="42"/>
                      <a:pt x="72" y="42"/>
                      <a:pt x="75" y="42"/>
                    </a:cubicBezTo>
                    <a:cubicBezTo>
                      <a:pt x="76" y="42"/>
                      <a:pt x="77" y="42"/>
                      <a:pt x="78" y="42"/>
                    </a:cubicBezTo>
                    <a:cubicBezTo>
                      <a:pt x="80" y="25"/>
                      <a:pt x="90" y="10"/>
                      <a:pt x="106" y="3"/>
                    </a:cubicBezTo>
                    <a:cubicBezTo>
                      <a:pt x="103" y="1"/>
                      <a:pt x="99" y="1"/>
                      <a:pt x="95" y="0"/>
                    </a:cubicBezTo>
                    <a:cubicBezTo>
                      <a:pt x="94" y="0"/>
                      <a:pt x="93" y="0"/>
                      <a:pt x="91" y="0"/>
                    </a:cubicBezTo>
                  </a:path>
                </a:pathLst>
              </a:custGeom>
              <a:solidFill>
                <a:srgbClr val="7E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
            <p:cNvGrpSpPr/>
            <p:nvPr/>
          </p:nvGrpSpPr>
          <p:grpSpPr>
            <a:xfrm>
              <a:off x="6922474" y="1445250"/>
              <a:ext cx="345072" cy="385764"/>
              <a:chOff x="12827000" y="4646613"/>
              <a:chExt cx="673100" cy="752475"/>
            </a:xfrm>
          </p:grpSpPr>
          <p:sp>
            <p:nvSpPr>
              <p:cNvPr id="51" name="Freeform 26"/>
              <p:cNvSpPr>
                <a:spLocks/>
              </p:cNvSpPr>
              <p:nvPr/>
            </p:nvSpPr>
            <p:spPr bwMode="auto">
              <a:xfrm>
                <a:off x="12906375" y="4646613"/>
                <a:ext cx="514350" cy="293688"/>
              </a:xfrm>
              <a:custGeom>
                <a:avLst/>
                <a:gdLst>
                  <a:gd name="T0" fmla="*/ 137 w 137"/>
                  <a:gd name="T1" fmla="*/ 74 h 78"/>
                  <a:gd name="T2" fmla="*/ 137 w 137"/>
                  <a:gd name="T3" fmla="*/ 65 h 78"/>
                  <a:gd name="T4" fmla="*/ 120 w 137"/>
                  <a:gd name="T5" fmla="*/ 20 h 78"/>
                  <a:gd name="T6" fmla="*/ 69 w 137"/>
                  <a:gd name="T7" fmla="*/ 0 h 78"/>
                  <a:gd name="T8" fmla="*/ 18 w 137"/>
                  <a:gd name="T9" fmla="*/ 20 h 78"/>
                  <a:gd name="T10" fmla="*/ 0 w 137"/>
                  <a:gd name="T11" fmla="*/ 65 h 78"/>
                  <a:gd name="T12" fmla="*/ 0 w 137"/>
                  <a:gd name="T13" fmla="*/ 74 h 78"/>
                  <a:gd name="T14" fmla="*/ 32 w 137"/>
                  <a:gd name="T15" fmla="*/ 78 h 78"/>
                  <a:gd name="T16" fmla="*/ 32 w 137"/>
                  <a:gd name="T17" fmla="*/ 70 h 78"/>
                  <a:gd name="T18" fmla="*/ 42 w 137"/>
                  <a:gd name="T19" fmla="*/ 39 h 78"/>
                  <a:gd name="T20" fmla="*/ 69 w 137"/>
                  <a:gd name="T21" fmla="*/ 29 h 78"/>
                  <a:gd name="T22" fmla="*/ 96 w 137"/>
                  <a:gd name="T23" fmla="*/ 39 h 78"/>
                  <a:gd name="T24" fmla="*/ 106 w 137"/>
                  <a:gd name="T25" fmla="*/ 65 h 78"/>
                  <a:gd name="T26" fmla="*/ 106 w 137"/>
                  <a:gd name="T27" fmla="*/ 78 h 78"/>
                  <a:gd name="T28" fmla="*/ 137 w 137"/>
                  <a:gd name="T29"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7" h="78">
                    <a:moveTo>
                      <a:pt x="137" y="74"/>
                    </a:moveTo>
                    <a:cubicBezTo>
                      <a:pt x="137" y="65"/>
                      <a:pt x="137" y="65"/>
                      <a:pt x="137" y="65"/>
                    </a:cubicBezTo>
                    <a:cubicBezTo>
                      <a:pt x="137" y="48"/>
                      <a:pt x="131" y="31"/>
                      <a:pt x="120" y="20"/>
                    </a:cubicBezTo>
                    <a:cubicBezTo>
                      <a:pt x="109" y="8"/>
                      <a:pt x="86" y="0"/>
                      <a:pt x="69" y="0"/>
                    </a:cubicBezTo>
                    <a:cubicBezTo>
                      <a:pt x="52" y="0"/>
                      <a:pt x="28" y="8"/>
                      <a:pt x="18" y="20"/>
                    </a:cubicBezTo>
                    <a:cubicBezTo>
                      <a:pt x="7" y="31"/>
                      <a:pt x="0" y="48"/>
                      <a:pt x="0" y="65"/>
                    </a:cubicBezTo>
                    <a:cubicBezTo>
                      <a:pt x="0" y="74"/>
                      <a:pt x="0" y="74"/>
                      <a:pt x="0" y="74"/>
                    </a:cubicBezTo>
                    <a:cubicBezTo>
                      <a:pt x="32" y="78"/>
                      <a:pt x="32" y="78"/>
                      <a:pt x="32" y="78"/>
                    </a:cubicBezTo>
                    <a:cubicBezTo>
                      <a:pt x="32" y="70"/>
                      <a:pt x="32" y="70"/>
                      <a:pt x="32" y="70"/>
                    </a:cubicBezTo>
                    <a:cubicBezTo>
                      <a:pt x="32" y="59"/>
                      <a:pt x="36" y="46"/>
                      <a:pt x="42" y="39"/>
                    </a:cubicBezTo>
                    <a:cubicBezTo>
                      <a:pt x="48" y="33"/>
                      <a:pt x="60" y="29"/>
                      <a:pt x="69" y="29"/>
                    </a:cubicBezTo>
                    <a:cubicBezTo>
                      <a:pt x="77" y="29"/>
                      <a:pt x="90" y="33"/>
                      <a:pt x="96" y="39"/>
                    </a:cubicBezTo>
                    <a:cubicBezTo>
                      <a:pt x="102" y="46"/>
                      <a:pt x="106" y="55"/>
                      <a:pt x="106" y="65"/>
                    </a:cubicBezTo>
                    <a:cubicBezTo>
                      <a:pt x="106" y="78"/>
                      <a:pt x="106" y="78"/>
                      <a:pt x="106" y="78"/>
                    </a:cubicBezTo>
                    <a:cubicBezTo>
                      <a:pt x="137" y="74"/>
                      <a:pt x="137" y="74"/>
                      <a:pt x="137" y="74"/>
                    </a:cubicBezTo>
                  </a:path>
                </a:pathLst>
              </a:custGeom>
              <a:solidFill>
                <a:srgbClr val="9FA0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7"/>
              <p:cNvSpPr>
                <a:spLocks/>
              </p:cNvSpPr>
              <p:nvPr/>
            </p:nvSpPr>
            <p:spPr bwMode="auto">
              <a:xfrm>
                <a:off x="12827000" y="4926013"/>
                <a:ext cx="673100" cy="473075"/>
              </a:xfrm>
              <a:custGeom>
                <a:avLst/>
                <a:gdLst>
                  <a:gd name="T0" fmla="*/ 21 w 179"/>
                  <a:gd name="T1" fmla="*/ 0 h 126"/>
                  <a:gd name="T2" fmla="*/ 0 w 179"/>
                  <a:gd name="T3" fmla="*/ 21 h 126"/>
                  <a:gd name="T4" fmla="*/ 0 w 179"/>
                  <a:gd name="T5" fmla="*/ 105 h 126"/>
                  <a:gd name="T6" fmla="*/ 19 w 179"/>
                  <a:gd name="T7" fmla="*/ 126 h 126"/>
                  <a:gd name="T8" fmla="*/ 161 w 179"/>
                  <a:gd name="T9" fmla="*/ 126 h 126"/>
                  <a:gd name="T10" fmla="*/ 179 w 179"/>
                  <a:gd name="T11" fmla="*/ 105 h 126"/>
                  <a:gd name="T12" fmla="*/ 179 w 179"/>
                  <a:gd name="T13" fmla="*/ 21 h 126"/>
                  <a:gd name="T14" fmla="*/ 158 w 179"/>
                  <a:gd name="T15" fmla="*/ 0 h 126"/>
                  <a:gd name="T16" fmla="*/ 21 w 179"/>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26">
                    <a:moveTo>
                      <a:pt x="21" y="0"/>
                    </a:moveTo>
                    <a:cubicBezTo>
                      <a:pt x="6" y="0"/>
                      <a:pt x="0" y="9"/>
                      <a:pt x="0" y="21"/>
                    </a:cubicBezTo>
                    <a:cubicBezTo>
                      <a:pt x="0" y="105"/>
                      <a:pt x="0" y="105"/>
                      <a:pt x="0" y="105"/>
                    </a:cubicBezTo>
                    <a:cubicBezTo>
                      <a:pt x="0" y="115"/>
                      <a:pt x="7" y="126"/>
                      <a:pt x="19" y="126"/>
                    </a:cubicBezTo>
                    <a:cubicBezTo>
                      <a:pt x="161" y="126"/>
                      <a:pt x="161" y="126"/>
                      <a:pt x="161" y="126"/>
                    </a:cubicBezTo>
                    <a:cubicBezTo>
                      <a:pt x="175" y="126"/>
                      <a:pt x="179" y="115"/>
                      <a:pt x="179" y="105"/>
                    </a:cubicBezTo>
                    <a:cubicBezTo>
                      <a:pt x="179" y="21"/>
                      <a:pt x="179" y="21"/>
                      <a:pt x="179" y="21"/>
                    </a:cubicBezTo>
                    <a:cubicBezTo>
                      <a:pt x="179" y="11"/>
                      <a:pt x="175" y="0"/>
                      <a:pt x="158" y="0"/>
                    </a:cubicBezTo>
                    <a:cubicBezTo>
                      <a:pt x="21" y="0"/>
                      <a:pt x="21" y="0"/>
                      <a:pt x="21" y="0"/>
                    </a:cubicBezTo>
                  </a:path>
                </a:pathLst>
              </a:custGeom>
              <a:solidFill>
                <a:srgbClr val="5BB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8"/>
              <p:cNvSpPr>
                <a:spLocks/>
              </p:cNvSpPr>
              <p:nvPr/>
            </p:nvSpPr>
            <p:spPr bwMode="auto">
              <a:xfrm>
                <a:off x="12827000" y="4926013"/>
                <a:ext cx="474663" cy="473075"/>
              </a:xfrm>
              <a:custGeom>
                <a:avLst/>
                <a:gdLst>
                  <a:gd name="T0" fmla="*/ 126 w 126"/>
                  <a:gd name="T1" fmla="*/ 0 h 126"/>
                  <a:gd name="T2" fmla="*/ 53 w 126"/>
                  <a:gd name="T3" fmla="*/ 0 h 126"/>
                  <a:gd name="T4" fmla="*/ 21 w 126"/>
                  <a:gd name="T5" fmla="*/ 0 h 126"/>
                  <a:gd name="T6" fmla="*/ 21 w 126"/>
                  <a:gd name="T7" fmla="*/ 0 h 126"/>
                  <a:gd name="T8" fmla="*/ 0 w 126"/>
                  <a:gd name="T9" fmla="*/ 21 h 126"/>
                  <a:gd name="T10" fmla="*/ 0 w 126"/>
                  <a:gd name="T11" fmla="*/ 105 h 126"/>
                  <a:gd name="T12" fmla="*/ 19 w 126"/>
                  <a:gd name="T13" fmla="*/ 126 h 126"/>
                  <a:gd name="T14" fmla="*/ 45 w 126"/>
                  <a:gd name="T15" fmla="*/ 126 h 126"/>
                  <a:gd name="T16" fmla="*/ 126 w 126"/>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26">
                    <a:moveTo>
                      <a:pt x="126" y="0"/>
                    </a:moveTo>
                    <a:cubicBezTo>
                      <a:pt x="53" y="0"/>
                      <a:pt x="53" y="0"/>
                      <a:pt x="53" y="0"/>
                    </a:cubicBezTo>
                    <a:cubicBezTo>
                      <a:pt x="21" y="0"/>
                      <a:pt x="21" y="0"/>
                      <a:pt x="21" y="0"/>
                    </a:cubicBezTo>
                    <a:cubicBezTo>
                      <a:pt x="21" y="0"/>
                      <a:pt x="21" y="0"/>
                      <a:pt x="21" y="0"/>
                    </a:cubicBezTo>
                    <a:cubicBezTo>
                      <a:pt x="6" y="0"/>
                      <a:pt x="0" y="9"/>
                      <a:pt x="0" y="21"/>
                    </a:cubicBezTo>
                    <a:cubicBezTo>
                      <a:pt x="0" y="105"/>
                      <a:pt x="0" y="105"/>
                      <a:pt x="0" y="105"/>
                    </a:cubicBezTo>
                    <a:cubicBezTo>
                      <a:pt x="0" y="115"/>
                      <a:pt x="7" y="126"/>
                      <a:pt x="19" y="126"/>
                    </a:cubicBezTo>
                    <a:cubicBezTo>
                      <a:pt x="45" y="126"/>
                      <a:pt x="45" y="126"/>
                      <a:pt x="45" y="126"/>
                    </a:cubicBezTo>
                    <a:cubicBezTo>
                      <a:pt x="126" y="0"/>
                      <a:pt x="126" y="0"/>
                      <a:pt x="126" y="0"/>
                    </a:cubicBezTo>
                  </a:path>
                </a:pathLst>
              </a:custGeom>
              <a:solidFill>
                <a:srgbClr val="77B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9"/>
              <p:cNvSpPr>
                <a:spLocks noEditPoints="1"/>
              </p:cNvSpPr>
              <p:nvPr/>
            </p:nvSpPr>
            <p:spPr bwMode="auto">
              <a:xfrm>
                <a:off x="12912725" y="4967288"/>
                <a:ext cx="496888" cy="390525"/>
              </a:xfrm>
              <a:custGeom>
                <a:avLst/>
                <a:gdLst>
                  <a:gd name="T0" fmla="*/ 102 w 313"/>
                  <a:gd name="T1" fmla="*/ 57 h 246"/>
                  <a:gd name="T2" fmla="*/ 157 w 313"/>
                  <a:gd name="T3" fmla="*/ 0 h 246"/>
                  <a:gd name="T4" fmla="*/ 211 w 313"/>
                  <a:gd name="T5" fmla="*/ 57 h 246"/>
                  <a:gd name="T6" fmla="*/ 173 w 313"/>
                  <a:gd name="T7" fmla="*/ 57 h 246"/>
                  <a:gd name="T8" fmla="*/ 173 w 313"/>
                  <a:gd name="T9" fmla="*/ 95 h 246"/>
                  <a:gd name="T10" fmla="*/ 140 w 313"/>
                  <a:gd name="T11" fmla="*/ 95 h 246"/>
                  <a:gd name="T12" fmla="*/ 140 w 313"/>
                  <a:gd name="T13" fmla="*/ 57 h 246"/>
                  <a:gd name="T14" fmla="*/ 102 w 313"/>
                  <a:gd name="T15" fmla="*/ 57 h 246"/>
                  <a:gd name="T16" fmla="*/ 0 w 313"/>
                  <a:gd name="T17" fmla="*/ 140 h 246"/>
                  <a:gd name="T18" fmla="*/ 0 w 313"/>
                  <a:gd name="T19" fmla="*/ 106 h 246"/>
                  <a:gd name="T20" fmla="*/ 57 w 313"/>
                  <a:gd name="T21" fmla="*/ 106 h 246"/>
                  <a:gd name="T22" fmla="*/ 57 w 313"/>
                  <a:gd name="T23" fmla="*/ 68 h 246"/>
                  <a:gd name="T24" fmla="*/ 109 w 313"/>
                  <a:gd name="T25" fmla="*/ 123 h 246"/>
                  <a:gd name="T26" fmla="*/ 57 w 313"/>
                  <a:gd name="T27" fmla="*/ 175 h 246"/>
                  <a:gd name="T28" fmla="*/ 57 w 313"/>
                  <a:gd name="T29" fmla="*/ 137 h 246"/>
                  <a:gd name="T30" fmla="*/ 0 w 313"/>
                  <a:gd name="T31" fmla="*/ 137 h 246"/>
                  <a:gd name="T32" fmla="*/ 0 w 313"/>
                  <a:gd name="T33" fmla="*/ 140 h 246"/>
                  <a:gd name="T34" fmla="*/ 157 w 313"/>
                  <a:gd name="T35" fmla="*/ 246 h 246"/>
                  <a:gd name="T36" fmla="*/ 100 w 313"/>
                  <a:gd name="T37" fmla="*/ 189 h 246"/>
                  <a:gd name="T38" fmla="*/ 140 w 313"/>
                  <a:gd name="T39" fmla="*/ 189 h 246"/>
                  <a:gd name="T40" fmla="*/ 140 w 313"/>
                  <a:gd name="T41" fmla="*/ 151 h 246"/>
                  <a:gd name="T42" fmla="*/ 173 w 313"/>
                  <a:gd name="T43" fmla="*/ 151 h 246"/>
                  <a:gd name="T44" fmla="*/ 173 w 313"/>
                  <a:gd name="T45" fmla="*/ 189 h 246"/>
                  <a:gd name="T46" fmla="*/ 214 w 313"/>
                  <a:gd name="T47" fmla="*/ 189 h 246"/>
                  <a:gd name="T48" fmla="*/ 157 w 313"/>
                  <a:gd name="T49" fmla="*/ 246 h 246"/>
                  <a:gd name="T50" fmla="*/ 313 w 313"/>
                  <a:gd name="T51" fmla="*/ 140 h 246"/>
                  <a:gd name="T52" fmla="*/ 256 w 313"/>
                  <a:gd name="T53" fmla="*/ 140 h 246"/>
                  <a:gd name="T54" fmla="*/ 256 w 313"/>
                  <a:gd name="T55" fmla="*/ 178 h 246"/>
                  <a:gd name="T56" fmla="*/ 202 w 313"/>
                  <a:gd name="T57" fmla="*/ 123 h 246"/>
                  <a:gd name="T58" fmla="*/ 256 w 313"/>
                  <a:gd name="T59" fmla="*/ 68 h 246"/>
                  <a:gd name="T60" fmla="*/ 256 w 313"/>
                  <a:gd name="T61" fmla="*/ 106 h 246"/>
                  <a:gd name="T62" fmla="*/ 313 w 313"/>
                  <a:gd name="T63" fmla="*/ 106 h 246"/>
                  <a:gd name="T64" fmla="*/ 313 w 313"/>
                  <a:gd name="T65"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3" h="246">
                    <a:moveTo>
                      <a:pt x="102" y="57"/>
                    </a:moveTo>
                    <a:lnTo>
                      <a:pt x="157" y="0"/>
                    </a:lnTo>
                    <a:lnTo>
                      <a:pt x="211" y="57"/>
                    </a:lnTo>
                    <a:lnTo>
                      <a:pt x="173" y="57"/>
                    </a:lnTo>
                    <a:lnTo>
                      <a:pt x="173" y="95"/>
                    </a:lnTo>
                    <a:lnTo>
                      <a:pt x="140" y="95"/>
                    </a:lnTo>
                    <a:lnTo>
                      <a:pt x="140" y="57"/>
                    </a:lnTo>
                    <a:lnTo>
                      <a:pt x="102" y="57"/>
                    </a:lnTo>
                    <a:close/>
                    <a:moveTo>
                      <a:pt x="0" y="140"/>
                    </a:moveTo>
                    <a:lnTo>
                      <a:pt x="0" y="106"/>
                    </a:lnTo>
                    <a:lnTo>
                      <a:pt x="57" y="106"/>
                    </a:lnTo>
                    <a:lnTo>
                      <a:pt x="57" y="68"/>
                    </a:lnTo>
                    <a:lnTo>
                      <a:pt x="109" y="123"/>
                    </a:lnTo>
                    <a:lnTo>
                      <a:pt x="57" y="175"/>
                    </a:lnTo>
                    <a:lnTo>
                      <a:pt x="57" y="137"/>
                    </a:lnTo>
                    <a:lnTo>
                      <a:pt x="0" y="137"/>
                    </a:lnTo>
                    <a:lnTo>
                      <a:pt x="0" y="140"/>
                    </a:lnTo>
                    <a:close/>
                    <a:moveTo>
                      <a:pt x="157" y="246"/>
                    </a:moveTo>
                    <a:lnTo>
                      <a:pt x="100" y="189"/>
                    </a:lnTo>
                    <a:lnTo>
                      <a:pt x="140" y="189"/>
                    </a:lnTo>
                    <a:lnTo>
                      <a:pt x="140" y="151"/>
                    </a:lnTo>
                    <a:lnTo>
                      <a:pt x="173" y="151"/>
                    </a:lnTo>
                    <a:lnTo>
                      <a:pt x="173" y="189"/>
                    </a:lnTo>
                    <a:lnTo>
                      <a:pt x="214" y="189"/>
                    </a:lnTo>
                    <a:lnTo>
                      <a:pt x="157" y="246"/>
                    </a:lnTo>
                    <a:close/>
                    <a:moveTo>
                      <a:pt x="313" y="140"/>
                    </a:moveTo>
                    <a:lnTo>
                      <a:pt x="256" y="140"/>
                    </a:lnTo>
                    <a:lnTo>
                      <a:pt x="256" y="178"/>
                    </a:lnTo>
                    <a:lnTo>
                      <a:pt x="202" y="123"/>
                    </a:lnTo>
                    <a:lnTo>
                      <a:pt x="256" y="68"/>
                    </a:lnTo>
                    <a:lnTo>
                      <a:pt x="256" y="106"/>
                    </a:lnTo>
                    <a:lnTo>
                      <a:pt x="313" y="106"/>
                    </a:lnTo>
                    <a:lnTo>
                      <a:pt x="313"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
            <p:cNvGrpSpPr/>
            <p:nvPr/>
          </p:nvGrpSpPr>
          <p:grpSpPr>
            <a:xfrm>
              <a:off x="9024154" y="1476506"/>
              <a:ext cx="370294" cy="342544"/>
              <a:chOff x="8398638" y="3056398"/>
              <a:chExt cx="370294" cy="342544"/>
            </a:xfrm>
          </p:grpSpPr>
          <p:grpSp>
            <p:nvGrpSpPr>
              <p:cNvPr id="27" name="Group 26"/>
              <p:cNvGrpSpPr/>
              <p:nvPr/>
            </p:nvGrpSpPr>
            <p:grpSpPr>
              <a:xfrm>
                <a:off x="8398638" y="3056398"/>
                <a:ext cx="301516" cy="277980"/>
                <a:chOff x="12815888" y="2263775"/>
                <a:chExt cx="752475" cy="693738"/>
              </a:xfrm>
            </p:grpSpPr>
            <p:sp>
              <p:nvSpPr>
                <p:cNvPr id="40" name="Freeform 15"/>
                <p:cNvSpPr>
                  <a:spLocks/>
                </p:cNvSpPr>
                <p:nvPr/>
              </p:nvSpPr>
              <p:spPr bwMode="auto">
                <a:xfrm>
                  <a:off x="12947650" y="2814638"/>
                  <a:ext cx="488950" cy="142875"/>
                </a:xfrm>
                <a:custGeom>
                  <a:avLst/>
                  <a:gdLst>
                    <a:gd name="T0" fmla="*/ 95 w 130"/>
                    <a:gd name="T1" fmla="*/ 0 h 38"/>
                    <a:gd name="T2" fmla="*/ 90 w 130"/>
                    <a:gd name="T3" fmla="*/ 0 h 38"/>
                    <a:gd name="T4" fmla="*/ 43 w 130"/>
                    <a:gd name="T5" fmla="*/ 0 h 38"/>
                    <a:gd name="T6" fmla="*/ 40 w 130"/>
                    <a:gd name="T7" fmla="*/ 0 h 38"/>
                    <a:gd name="T8" fmla="*/ 0 w 130"/>
                    <a:gd name="T9" fmla="*/ 26 h 38"/>
                    <a:gd name="T10" fmla="*/ 0 w 130"/>
                    <a:gd name="T11" fmla="*/ 38 h 38"/>
                    <a:gd name="T12" fmla="*/ 48 w 130"/>
                    <a:gd name="T13" fmla="*/ 38 h 38"/>
                    <a:gd name="T14" fmla="*/ 84 w 130"/>
                    <a:gd name="T15" fmla="*/ 38 h 38"/>
                    <a:gd name="T16" fmla="*/ 130 w 130"/>
                    <a:gd name="T17" fmla="*/ 38 h 38"/>
                    <a:gd name="T18" fmla="*/ 130 w 130"/>
                    <a:gd name="T19" fmla="*/ 26 h 38"/>
                    <a:gd name="T20" fmla="*/ 95 w 130"/>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38">
                      <a:moveTo>
                        <a:pt x="95" y="0"/>
                      </a:moveTo>
                      <a:cubicBezTo>
                        <a:pt x="90" y="0"/>
                        <a:pt x="90" y="0"/>
                        <a:pt x="90" y="0"/>
                      </a:cubicBezTo>
                      <a:cubicBezTo>
                        <a:pt x="43" y="0"/>
                        <a:pt x="43" y="0"/>
                        <a:pt x="43" y="0"/>
                      </a:cubicBezTo>
                      <a:cubicBezTo>
                        <a:pt x="40" y="0"/>
                        <a:pt x="40" y="0"/>
                        <a:pt x="40" y="0"/>
                      </a:cubicBezTo>
                      <a:cubicBezTo>
                        <a:pt x="47" y="23"/>
                        <a:pt x="38" y="26"/>
                        <a:pt x="0" y="26"/>
                      </a:cubicBezTo>
                      <a:cubicBezTo>
                        <a:pt x="0" y="38"/>
                        <a:pt x="0" y="38"/>
                        <a:pt x="0" y="38"/>
                      </a:cubicBezTo>
                      <a:cubicBezTo>
                        <a:pt x="48" y="38"/>
                        <a:pt x="48" y="38"/>
                        <a:pt x="48" y="38"/>
                      </a:cubicBezTo>
                      <a:cubicBezTo>
                        <a:pt x="84" y="38"/>
                        <a:pt x="84" y="38"/>
                        <a:pt x="84" y="38"/>
                      </a:cubicBezTo>
                      <a:cubicBezTo>
                        <a:pt x="130" y="38"/>
                        <a:pt x="130" y="38"/>
                        <a:pt x="130" y="38"/>
                      </a:cubicBezTo>
                      <a:cubicBezTo>
                        <a:pt x="130" y="26"/>
                        <a:pt x="130" y="26"/>
                        <a:pt x="130" y="26"/>
                      </a:cubicBezTo>
                      <a:cubicBezTo>
                        <a:pt x="92" y="26"/>
                        <a:pt x="88" y="23"/>
                        <a:pt x="95" y="0"/>
                      </a:cubicBezTo>
                      <a:close/>
                    </a:path>
                  </a:pathLst>
                </a:custGeom>
                <a:solidFill>
                  <a:srgbClr val="7C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6"/>
                <p:cNvSpPr>
                  <a:spLocks noEditPoints="1"/>
                </p:cNvSpPr>
                <p:nvPr/>
              </p:nvSpPr>
              <p:spPr bwMode="auto">
                <a:xfrm>
                  <a:off x="12815888" y="2263775"/>
                  <a:ext cx="752475" cy="550863"/>
                </a:xfrm>
                <a:custGeom>
                  <a:avLst/>
                  <a:gdLst>
                    <a:gd name="T0" fmla="*/ 188 w 200"/>
                    <a:gd name="T1" fmla="*/ 0 h 146"/>
                    <a:gd name="T2" fmla="*/ 11 w 200"/>
                    <a:gd name="T3" fmla="*/ 0 h 146"/>
                    <a:gd name="T4" fmla="*/ 0 w 200"/>
                    <a:gd name="T5" fmla="*/ 12 h 146"/>
                    <a:gd name="T6" fmla="*/ 0 w 200"/>
                    <a:gd name="T7" fmla="*/ 135 h 146"/>
                    <a:gd name="T8" fmla="*/ 11 w 200"/>
                    <a:gd name="T9" fmla="*/ 146 h 146"/>
                    <a:gd name="T10" fmla="*/ 188 w 200"/>
                    <a:gd name="T11" fmla="*/ 146 h 146"/>
                    <a:gd name="T12" fmla="*/ 200 w 200"/>
                    <a:gd name="T13" fmla="*/ 135 h 146"/>
                    <a:gd name="T14" fmla="*/ 200 w 200"/>
                    <a:gd name="T15" fmla="*/ 12 h 146"/>
                    <a:gd name="T16" fmla="*/ 188 w 200"/>
                    <a:gd name="T17" fmla="*/ 0 h 146"/>
                    <a:gd name="T18" fmla="*/ 185 w 200"/>
                    <a:gd name="T19" fmla="*/ 16 h 146"/>
                    <a:gd name="T20" fmla="*/ 185 w 200"/>
                    <a:gd name="T21" fmla="*/ 130 h 146"/>
                    <a:gd name="T22" fmla="*/ 15 w 200"/>
                    <a:gd name="T23" fmla="*/ 130 h 146"/>
                    <a:gd name="T24" fmla="*/ 15 w 200"/>
                    <a:gd name="T25" fmla="*/ 16 h 146"/>
                    <a:gd name="T26" fmla="*/ 185 w 200"/>
                    <a:gd name="T27" fmla="*/ 15 h 146"/>
                    <a:gd name="T28" fmla="*/ 185 w 200"/>
                    <a:gd name="T29" fmla="*/ 1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146">
                      <a:moveTo>
                        <a:pt x="188" y="0"/>
                      </a:moveTo>
                      <a:cubicBezTo>
                        <a:pt x="11" y="0"/>
                        <a:pt x="11" y="0"/>
                        <a:pt x="11" y="0"/>
                      </a:cubicBezTo>
                      <a:cubicBezTo>
                        <a:pt x="5" y="0"/>
                        <a:pt x="0" y="6"/>
                        <a:pt x="0" y="12"/>
                      </a:cubicBezTo>
                      <a:cubicBezTo>
                        <a:pt x="0" y="135"/>
                        <a:pt x="0" y="135"/>
                        <a:pt x="0" y="135"/>
                      </a:cubicBezTo>
                      <a:cubicBezTo>
                        <a:pt x="0" y="141"/>
                        <a:pt x="5" y="146"/>
                        <a:pt x="11" y="146"/>
                      </a:cubicBezTo>
                      <a:cubicBezTo>
                        <a:pt x="188" y="146"/>
                        <a:pt x="188" y="146"/>
                        <a:pt x="188" y="146"/>
                      </a:cubicBezTo>
                      <a:cubicBezTo>
                        <a:pt x="194" y="146"/>
                        <a:pt x="200" y="141"/>
                        <a:pt x="200" y="135"/>
                      </a:cubicBezTo>
                      <a:cubicBezTo>
                        <a:pt x="200" y="12"/>
                        <a:pt x="200" y="12"/>
                        <a:pt x="200" y="12"/>
                      </a:cubicBezTo>
                      <a:cubicBezTo>
                        <a:pt x="200" y="6"/>
                        <a:pt x="194" y="0"/>
                        <a:pt x="188" y="0"/>
                      </a:cubicBezTo>
                      <a:close/>
                      <a:moveTo>
                        <a:pt x="185" y="16"/>
                      </a:moveTo>
                      <a:cubicBezTo>
                        <a:pt x="185" y="130"/>
                        <a:pt x="185" y="130"/>
                        <a:pt x="185" y="130"/>
                      </a:cubicBezTo>
                      <a:cubicBezTo>
                        <a:pt x="15" y="130"/>
                        <a:pt x="15" y="130"/>
                        <a:pt x="15" y="130"/>
                      </a:cubicBezTo>
                      <a:cubicBezTo>
                        <a:pt x="15" y="16"/>
                        <a:pt x="15" y="16"/>
                        <a:pt x="15" y="16"/>
                      </a:cubicBezTo>
                      <a:cubicBezTo>
                        <a:pt x="185" y="15"/>
                        <a:pt x="185" y="15"/>
                        <a:pt x="185" y="15"/>
                      </a:cubicBezTo>
                      <a:lnTo>
                        <a:pt x="185" y="16"/>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7"/>
                <p:cNvSpPr>
                  <a:spLocks/>
                </p:cNvSpPr>
                <p:nvPr/>
              </p:nvSpPr>
              <p:spPr bwMode="auto">
                <a:xfrm>
                  <a:off x="12871450" y="2324100"/>
                  <a:ext cx="639763" cy="433388"/>
                </a:xfrm>
                <a:custGeom>
                  <a:avLst/>
                  <a:gdLst>
                    <a:gd name="T0" fmla="*/ 403 w 403"/>
                    <a:gd name="T1" fmla="*/ 0 h 273"/>
                    <a:gd name="T2" fmla="*/ 403 w 403"/>
                    <a:gd name="T3" fmla="*/ 273 h 273"/>
                    <a:gd name="T4" fmla="*/ 0 w 403"/>
                    <a:gd name="T5" fmla="*/ 273 h 273"/>
                    <a:gd name="T6" fmla="*/ 0 w 403"/>
                    <a:gd name="T7" fmla="*/ 0 h 273"/>
                    <a:gd name="T8" fmla="*/ 403 w 403"/>
                    <a:gd name="T9" fmla="*/ 0 h 273"/>
                    <a:gd name="T10" fmla="*/ 403 w 403"/>
                    <a:gd name="T11" fmla="*/ 0 h 273"/>
                  </a:gdLst>
                  <a:ahLst/>
                  <a:cxnLst>
                    <a:cxn ang="0">
                      <a:pos x="T0" y="T1"/>
                    </a:cxn>
                    <a:cxn ang="0">
                      <a:pos x="T2" y="T3"/>
                    </a:cxn>
                    <a:cxn ang="0">
                      <a:pos x="T4" y="T5"/>
                    </a:cxn>
                    <a:cxn ang="0">
                      <a:pos x="T6" y="T7"/>
                    </a:cxn>
                    <a:cxn ang="0">
                      <a:pos x="T8" y="T9"/>
                    </a:cxn>
                    <a:cxn ang="0">
                      <a:pos x="T10" y="T11"/>
                    </a:cxn>
                  </a:cxnLst>
                  <a:rect l="0" t="0" r="r" b="b"/>
                  <a:pathLst>
                    <a:path w="403" h="273">
                      <a:moveTo>
                        <a:pt x="403" y="0"/>
                      </a:moveTo>
                      <a:lnTo>
                        <a:pt x="403" y="273"/>
                      </a:lnTo>
                      <a:lnTo>
                        <a:pt x="0" y="273"/>
                      </a:lnTo>
                      <a:lnTo>
                        <a:pt x="0" y="0"/>
                      </a:lnTo>
                      <a:lnTo>
                        <a:pt x="403" y="0"/>
                      </a:lnTo>
                      <a:lnTo>
                        <a:pt x="403" y="0"/>
                      </a:ln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8"/>
                <p:cNvSpPr>
                  <a:spLocks/>
                </p:cNvSpPr>
                <p:nvPr/>
              </p:nvSpPr>
              <p:spPr bwMode="auto">
                <a:xfrm>
                  <a:off x="12871450" y="2324100"/>
                  <a:ext cx="639763" cy="433388"/>
                </a:xfrm>
                <a:custGeom>
                  <a:avLst/>
                  <a:gdLst>
                    <a:gd name="T0" fmla="*/ 403 w 403"/>
                    <a:gd name="T1" fmla="*/ 0 h 273"/>
                    <a:gd name="T2" fmla="*/ 403 w 403"/>
                    <a:gd name="T3" fmla="*/ 273 h 273"/>
                    <a:gd name="T4" fmla="*/ 0 w 403"/>
                    <a:gd name="T5" fmla="*/ 273 h 273"/>
                    <a:gd name="T6" fmla="*/ 0 w 403"/>
                    <a:gd name="T7" fmla="*/ 0 h 273"/>
                    <a:gd name="T8" fmla="*/ 403 w 403"/>
                    <a:gd name="T9" fmla="*/ 0 h 273"/>
                    <a:gd name="T10" fmla="*/ 403 w 403"/>
                    <a:gd name="T11" fmla="*/ 0 h 273"/>
                  </a:gdLst>
                  <a:ahLst/>
                  <a:cxnLst>
                    <a:cxn ang="0">
                      <a:pos x="T0" y="T1"/>
                    </a:cxn>
                    <a:cxn ang="0">
                      <a:pos x="T2" y="T3"/>
                    </a:cxn>
                    <a:cxn ang="0">
                      <a:pos x="T4" y="T5"/>
                    </a:cxn>
                    <a:cxn ang="0">
                      <a:pos x="T6" y="T7"/>
                    </a:cxn>
                    <a:cxn ang="0">
                      <a:pos x="T8" y="T9"/>
                    </a:cxn>
                    <a:cxn ang="0">
                      <a:pos x="T10" y="T11"/>
                    </a:cxn>
                  </a:cxnLst>
                  <a:rect l="0" t="0" r="r" b="b"/>
                  <a:pathLst>
                    <a:path w="403" h="273">
                      <a:moveTo>
                        <a:pt x="403" y="0"/>
                      </a:moveTo>
                      <a:lnTo>
                        <a:pt x="403" y="273"/>
                      </a:lnTo>
                      <a:lnTo>
                        <a:pt x="0" y="273"/>
                      </a:lnTo>
                      <a:lnTo>
                        <a:pt x="0" y="0"/>
                      </a:lnTo>
                      <a:lnTo>
                        <a:pt x="403" y="0"/>
                      </a:lnTo>
                      <a:lnTo>
                        <a:pt x="4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9"/>
                <p:cNvSpPr>
                  <a:spLocks/>
                </p:cNvSpPr>
                <p:nvPr/>
              </p:nvSpPr>
              <p:spPr bwMode="auto">
                <a:xfrm>
                  <a:off x="12815888" y="2263775"/>
                  <a:ext cx="706438" cy="550863"/>
                </a:xfrm>
                <a:custGeom>
                  <a:avLst/>
                  <a:gdLst>
                    <a:gd name="T0" fmla="*/ 15 w 188"/>
                    <a:gd name="T1" fmla="*/ 131 h 146"/>
                    <a:gd name="T2" fmla="*/ 15 w 188"/>
                    <a:gd name="T3" fmla="*/ 131 h 146"/>
                    <a:gd name="T4" fmla="*/ 15 w 188"/>
                    <a:gd name="T5" fmla="*/ 16 h 146"/>
                    <a:gd name="T6" fmla="*/ 170 w 188"/>
                    <a:gd name="T7" fmla="*/ 16 h 146"/>
                    <a:gd name="T8" fmla="*/ 188 w 188"/>
                    <a:gd name="T9" fmla="*/ 0 h 146"/>
                    <a:gd name="T10" fmla="*/ 11 w 188"/>
                    <a:gd name="T11" fmla="*/ 0 h 146"/>
                    <a:gd name="T12" fmla="*/ 0 w 188"/>
                    <a:gd name="T13" fmla="*/ 12 h 146"/>
                    <a:gd name="T14" fmla="*/ 0 w 188"/>
                    <a:gd name="T15" fmla="*/ 135 h 146"/>
                    <a:gd name="T16" fmla="*/ 11 w 188"/>
                    <a:gd name="T17" fmla="*/ 146 h 146"/>
                    <a:gd name="T18" fmla="*/ 15 w 188"/>
                    <a:gd name="T19" fmla="*/ 146 h 146"/>
                    <a:gd name="T20" fmla="*/ 34 w 188"/>
                    <a:gd name="T21" fmla="*/ 131 h 146"/>
                    <a:gd name="T22" fmla="*/ 15 w 188"/>
                    <a:gd name="T23" fmla="*/ 1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46">
                      <a:moveTo>
                        <a:pt x="15" y="131"/>
                      </a:moveTo>
                      <a:cubicBezTo>
                        <a:pt x="15" y="131"/>
                        <a:pt x="15" y="131"/>
                        <a:pt x="15" y="131"/>
                      </a:cubicBezTo>
                      <a:cubicBezTo>
                        <a:pt x="15" y="16"/>
                        <a:pt x="15" y="16"/>
                        <a:pt x="15" y="16"/>
                      </a:cubicBezTo>
                      <a:cubicBezTo>
                        <a:pt x="170" y="16"/>
                        <a:pt x="170" y="16"/>
                        <a:pt x="170" y="16"/>
                      </a:cubicBezTo>
                      <a:cubicBezTo>
                        <a:pt x="188" y="0"/>
                        <a:pt x="188" y="0"/>
                        <a:pt x="188" y="0"/>
                      </a:cubicBezTo>
                      <a:cubicBezTo>
                        <a:pt x="11" y="0"/>
                        <a:pt x="11" y="0"/>
                        <a:pt x="11" y="0"/>
                      </a:cubicBezTo>
                      <a:cubicBezTo>
                        <a:pt x="5" y="0"/>
                        <a:pt x="0" y="6"/>
                        <a:pt x="0" y="12"/>
                      </a:cubicBezTo>
                      <a:cubicBezTo>
                        <a:pt x="0" y="135"/>
                        <a:pt x="0" y="135"/>
                        <a:pt x="0" y="135"/>
                      </a:cubicBezTo>
                      <a:cubicBezTo>
                        <a:pt x="0" y="141"/>
                        <a:pt x="5" y="146"/>
                        <a:pt x="11" y="146"/>
                      </a:cubicBezTo>
                      <a:cubicBezTo>
                        <a:pt x="15" y="146"/>
                        <a:pt x="15" y="146"/>
                        <a:pt x="15" y="146"/>
                      </a:cubicBezTo>
                      <a:cubicBezTo>
                        <a:pt x="34" y="131"/>
                        <a:pt x="34" y="131"/>
                        <a:pt x="34" y="131"/>
                      </a:cubicBezTo>
                      <a:lnTo>
                        <a:pt x="15" y="131"/>
                      </a:lnTo>
                      <a:close/>
                    </a:path>
                  </a:pathLst>
                </a:custGeom>
                <a:solidFill>
                  <a:srgbClr val="7C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
                <p:cNvSpPr>
                  <a:spLocks/>
                </p:cNvSpPr>
                <p:nvPr/>
              </p:nvSpPr>
              <p:spPr bwMode="auto">
                <a:xfrm>
                  <a:off x="12871450" y="2324100"/>
                  <a:ext cx="584200" cy="433388"/>
                </a:xfrm>
                <a:custGeom>
                  <a:avLst/>
                  <a:gdLst>
                    <a:gd name="T0" fmla="*/ 0 w 368"/>
                    <a:gd name="T1" fmla="*/ 273 h 273"/>
                    <a:gd name="T2" fmla="*/ 0 w 368"/>
                    <a:gd name="T3" fmla="*/ 273 h 273"/>
                    <a:gd name="T4" fmla="*/ 0 w 368"/>
                    <a:gd name="T5" fmla="*/ 0 h 273"/>
                    <a:gd name="T6" fmla="*/ 368 w 368"/>
                    <a:gd name="T7" fmla="*/ 0 h 273"/>
                    <a:gd name="T8" fmla="*/ 0 w 368"/>
                    <a:gd name="T9" fmla="*/ 0 h 273"/>
                    <a:gd name="T10" fmla="*/ 0 w 368"/>
                    <a:gd name="T11" fmla="*/ 273 h 273"/>
                  </a:gdLst>
                  <a:ahLst/>
                  <a:cxnLst>
                    <a:cxn ang="0">
                      <a:pos x="T0" y="T1"/>
                    </a:cxn>
                    <a:cxn ang="0">
                      <a:pos x="T2" y="T3"/>
                    </a:cxn>
                    <a:cxn ang="0">
                      <a:pos x="T4" y="T5"/>
                    </a:cxn>
                    <a:cxn ang="0">
                      <a:pos x="T6" y="T7"/>
                    </a:cxn>
                    <a:cxn ang="0">
                      <a:pos x="T8" y="T9"/>
                    </a:cxn>
                    <a:cxn ang="0">
                      <a:pos x="T10" y="T11"/>
                    </a:cxn>
                  </a:cxnLst>
                  <a:rect l="0" t="0" r="r" b="b"/>
                  <a:pathLst>
                    <a:path w="368" h="273">
                      <a:moveTo>
                        <a:pt x="0" y="273"/>
                      </a:moveTo>
                      <a:lnTo>
                        <a:pt x="0" y="273"/>
                      </a:lnTo>
                      <a:lnTo>
                        <a:pt x="0" y="0"/>
                      </a:lnTo>
                      <a:lnTo>
                        <a:pt x="368" y="0"/>
                      </a:lnTo>
                      <a:lnTo>
                        <a:pt x="0" y="0"/>
                      </a:lnTo>
                      <a:lnTo>
                        <a:pt x="0" y="273"/>
                      </a:lnTo>
                      <a:close/>
                    </a:path>
                  </a:pathLst>
                </a:custGeom>
                <a:solidFill>
                  <a:srgbClr val="5BB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21"/>
                <p:cNvSpPr>
                  <a:spLocks noChangeArrowheads="1"/>
                </p:cNvSpPr>
                <p:nvPr/>
              </p:nvSpPr>
              <p:spPr bwMode="auto">
                <a:xfrm>
                  <a:off x="12947650" y="2911475"/>
                  <a:ext cx="492125" cy="46038"/>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22"/>
                <p:cNvSpPr>
                  <a:spLocks noChangeArrowheads="1"/>
                </p:cNvSpPr>
                <p:nvPr/>
              </p:nvSpPr>
              <p:spPr bwMode="auto">
                <a:xfrm>
                  <a:off x="13181013" y="2287588"/>
                  <a:ext cx="19050" cy="22225"/>
                </a:xfrm>
                <a:prstGeom prst="ellipse">
                  <a:avLst/>
                </a:prstGeom>
                <a:solidFill>
                  <a:srgbClr val="BAC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
                <p:cNvSpPr>
                  <a:spLocks/>
                </p:cNvSpPr>
                <p:nvPr/>
              </p:nvSpPr>
              <p:spPr bwMode="auto">
                <a:xfrm>
                  <a:off x="13055600" y="2373313"/>
                  <a:ext cx="271463" cy="158750"/>
                </a:xfrm>
                <a:custGeom>
                  <a:avLst/>
                  <a:gdLst>
                    <a:gd name="T0" fmla="*/ 37 w 72"/>
                    <a:gd name="T1" fmla="*/ 0 h 42"/>
                    <a:gd name="T2" fmla="*/ 35 w 72"/>
                    <a:gd name="T3" fmla="*/ 0 h 42"/>
                    <a:gd name="T4" fmla="*/ 1 w 72"/>
                    <a:gd name="T5" fmla="*/ 20 h 42"/>
                    <a:gd name="T6" fmla="*/ 0 w 72"/>
                    <a:gd name="T7" fmla="*/ 21 h 42"/>
                    <a:gd name="T8" fmla="*/ 1 w 72"/>
                    <a:gd name="T9" fmla="*/ 22 h 42"/>
                    <a:gd name="T10" fmla="*/ 36 w 72"/>
                    <a:gd name="T11" fmla="*/ 42 h 42"/>
                    <a:gd name="T12" fmla="*/ 36 w 72"/>
                    <a:gd name="T13" fmla="*/ 42 h 42"/>
                    <a:gd name="T14" fmla="*/ 37 w 72"/>
                    <a:gd name="T15" fmla="*/ 42 h 42"/>
                    <a:gd name="T16" fmla="*/ 72 w 72"/>
                    <a:gd name="T17" fmla="*/ 22 h 42"/>
                    <a:gd name="T18" fmla="*/ 72 w 72"/>
                    <a:gd name="T19" fmla="*/ 21 h 42"/>
                    <a:gd name="T20" fmla="*/ 72 w 72"/>
                    <a:gd name="T21" fmla="*/ 21 h 42"/>
                    <a:gd name="T22" fmla="*/ 37 w 72"/>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42">
                      <a:moveTo>
                        <a:pt x="37" y="0"/>
                      </a:moveTo>
                      <a:cubicBezTo>
                        <a:pt x="36" y="0"/>
                        <a:pt x="36" y="0"/>
                        <a:pt x="35" y="0"/>
                      </a:cubicBezTo>
                      <a:cubicBezTo>
                        <a:pt x="1" y="20"/>
                        <a:pt x="1" y="20"/>
                        <a:pt x="1" y="20"/>
                      </a:cubicBezTo>
                      <a:cubicBezTo>
                        <a:pt x="1" y="20"/>
                        <a:pt x="0" y="21"/>
                        <a:pt x="0" y="21"/>
                      </a:cubicBezTo>
                      <a:cubicBezTo>
                        <a:pt x="0" y="21"/>
                        <a:pt x="0" y="22"/>
                        <a:pt x="1" y="22"/>
                      </a:cubicBezTo>
                      <a:cubicBezTo>
                        <a:pt x="36" y="42"/>
                        <a:pt x="36" y="42"/>
                        <a:pt x="36" y="42"/>
                      </a:cubicBezTo>
                      <a:cubicBezTo>
                        <a:pt x="36" y="42"/>
                        <a:pt x="36" y="42"/>
                        <a:pt x="36" y="42"/>
                      </a:cubicBezTo>
                      <a:cubicBezTo>
                        <a:pt x="36" y="42"/>
                        <a:pt x="37" y="42"/>
                        <a:pt x="37" y="42"/>
                      </a:cubicBezTo>
                      <a:cubicBezTo>
                        <a:pt x="72" y="22"/>
                        <a:pt x="72" y="22"/>
                        <a:pt x="72" y="22"/>
                      </a:cubicBezTo>
                      <a:cubicBezTo>
                        <a:pt x="72" y="22"/>
                        <a:pt x="72" y="22"/>
                        <a:pt x="72" y="21"/>
                      </a:cubicBezTo>
                      <a:cubicBezTo>
                        <a:pt x="72" y="21"/>
                        <a:pt x="72" y="21"/>
                        <a:pt x="72" y="21"/>
                      </a:cubicBezTo>
                      <a:cubicBezTo>
                        <a:pt x="37" y="0"/>
                        <a:pt x="37" y="0"/>
                        <a:pt x="37" y="0"/>
                      </a:cubicBezTo>
                    </a:path>
                  </a:pathLst>
                </a:custGeom>
                <a:solidFill>
                  <a:srgbClr val="EAF6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4"/>
                <p:cNvSpPr>
                  <a:spLocks/>
                </p:cNvSpPr>
                <p:nvPr/>
              </p:nvSpPr>
              <p:spPr bwMode="auto">
                <a:xfrm>
                  <a:off x="13038138" y="2482850"/>
                  <a:ext cx="138113" cy="233363"/>
                </a:xfrm>
                <a:custGeom>
                  <a:avLst/>
                  <a:gdLst>
                    <a:gd name="T0" fmla="*/ 2 w 37"/>
                    <a:gd name="T1" fmla="*/ 0 h 62"/>
                    <a:gd name="T2" fmla="*/ 0 w 37"/>
                    <a:gd name="T3" fmla="*/ 0 h 62"/>
                    <a:gd name="T4" fmla="*/ 0 w 37"/>
                    <a:gd name="T5" fmla="*/ 1 h 62"/>
                    <a:gd name="T6" fmla="*/ 0 w 37"/>
                    <a:gd name="T7" fmla="*/ 42 h 62"/>
                    <a:gd name="T8" fmla="*/ 0 w 37"/>
                    <a:gd name="T9" fmla="*/ 42 h 62"/>
                    <a:gd name="T10" fmla="*/ 36 w 37"/>
                    <a:gd name="T11" fmla="*/ 62 h 62"/>
                    <a:gd name="T12" fmla="*/ 36 w 37"/>
                    <a:gd name="T13" fmla="*/ 62 h 62"/>
                    <a:gd name="T14" fmla="*/ 37 w 37"/>
                    <a:gd name="T15" fmla="*/ 62 h 62"/>
                    <a:gd name="T16" fmla="*/ 37 w 37"/>
                    <a:gd name="T17" fmla="*/ 61 h 62"/>
                    <a:gd name="T18" fmla="*/ 37 w 37"/>
                    <a:gd name="T19" fmla="*/ 21 h 62"/>
                    <a:gd name="T20" fmla="*/ 37 w 37"/>
                    <a:gd name="T21" fmla="*/ 20 h 62"/>
                    <a:gd name="T22" fmla="*/ 2 w 37"/>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2">
                      <a:moveTo>
                        <a:pt x="2" y="0"/>
                      </a:moveTo>
                      <a:cubicBezTo>
                        <a:pt x="1" y="0"/>
                        <a:pt x="1" y="0"/>
                        <a:pt x="0" y="0"/>
                      </a:cubicBezTo>
                      <a:cubicBezTo>
                        <a:pt x="0" y="0"/>
                        <a:pt x="0" y="0"/>
                        <a:pt x="0" y="1"/>
                      </a:cubicBezTo>
                      <a:cubicBezTo>
                        <a:pt x="0" y="42"/>
                        <a:pt x="0" y="42"/>
                        <a:pt x="0" y="42"/>
                      </a:cubicBezTo>
                      <a:cubicBezTo>
                        <a:pt x="0" y="42"/>
                        <a:pt x="0" y="42"/>
                        <a:pt x="0" y="42"/>
                      </a:cubicBezTo>
                      <a:cubicBezTo>
                        <a:pt x="36" y="62"/>
                        <a:pt x="36" y="62"/>
                        <a:pt x="36" y="62"/>
                      </a:cubicBezTo>
                      <a:cubicBezTo>
                        <a:pt x="36" y="62"/>
                        <a:pt x="36" y="62"/>
                        <a:pt x="36" y="62"/>
                      </a:cubicBezTo>
                      <a:cubicBezTo>
                        <a:pt x="36" y="62"/>
                        <a:pt x="36" y="62"/>
                        <a:pt x="37" y="62"/>
                      </a:cubicBezTo>
                      <a:cubicBezTo>
                        <a:pt x="37" y="62"/>
                        <a:pt x="37" y="62"/>
                        <a:pt x="37" y="61"/>
                      </a:cubicBezTo>
                      <a:cubicBezTo>
                        <a:pt x="37" y="21"/>
                        <a:pt x="37" y="21"/>
                        <a:pt x="37" y="21"/>
                      </a:cubicBezTo>
                      <a:cubicBezTo>
                        <a:pt x="37" y="20"/>
                        <a:pt x="37" y="20"/>
                        <a:pt x="37" y="20"/>
                      </a:cubicBezTo>
                      <a:cubicBezTo>
                        <a:pt x="2" y="0"/>
                        <a:pt x="2" y="0"/>
                        <a:pt x="2" y="0"/>
                      </a:cubicBezTo>
                    </a:path>
                  </a:pathLst>
                </a:custGeom>
                <a:solidFill>
                  <a:srgbClr val="D8EE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5"/>
                <p:cNvSpPr>
                  <a:spLocks/>
                </p:cNvSpPr>
                <p:nvPr/>
              </p:nvSpPr>
              <p:spPr bwMode="auto">
                <a:xfrm>
                  <a:off x="13206413" y="2482850"/>
                  <a:ext cx="139700" cy="233363"/>
                </a:xfrm>
                <a:custGeom>
                  <a:avLst/>
                  <a:gdLst>
                    <a:gd name="T0" fmla="*/ 37 w 37"/>
                    <a:gd name="T1" fmla="*/ 0 h 62"/>
                    <a:gd name="T2" fmla="*/ 36 w 37"/>
                    <a:gd name="T3" fmla="*/ 0 h 62"/>
                    <a:gd name="T4" fmla="*/ 1 w 37"/>
                    <a:gd name="T5" fmla="*/ 20 h 62"/>
                    <a:gd name="T6" fmla="*/ 0 w 37"/>
                    <a:gd name="T7" fmla="*/ 21 h 62"/>
                    <a:gd name="T8" fmla="*/ 0 w 37"/>
                    <a:gd name="T9" fmla="*/ 62 h 62"/>
                    <a:gd name="T10" fmla="*/ 1 w 37"/>
                    <a:gd name="T11" fmla="*/ 62 h 62"/>
                    <a:gd name="T12" fmla="*/ 1 w 37"/>
                    <a:gd name="T13" fmla="*/ 62 h 62"/>
                    <a:gd name="T14" fmla="*/ 2 w 37"/>
                    <a:gd name="T15" fmla="*/ 62 h 62"/>
                    <a:gd name="T16" fmla="*/ 37 w 37"/>
                    <a:gd name="T17" fmla="*/ 42 h 62"/>
                    <a:gd name="T18" fmla="*/ 37 w 37"/>
                    <a:gd name="T19" fmla="*/ 42 h 62"/>
                    <a:gd name="T20" fmla="*/ 37 w 37"/>
                    <a:gd name="T21" fmla="*/ 1 h 62"/>
                    <a:gd name="T22" fmla="*/ 37 w 37"/>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2">
                      <a:moveTo>
                        <a:pt x="37" y="0"/>
                      </a:moveTo>
                      <a:cubicBezTo>
                        <a:pt x="37" y="0"/>
                        <a:pt x="36" y="0"/>
                        <a:pt x="36" y="0"/>
                      </a:cubicBezTo>
                      <a:cubicBezTo>
                        <a:pt x="1" y="20"/>
                        <a:pt x="1" y="20"/>
                        <a:pt x="1" y="20"/>
                      </a:cubicBezTo>
                      <a:cubicBezTo>
                        <a:pt x="1" y="20"/>
                        <a:pt x="0" y="21"/>
                        <a:pt x="0" y="21"/>
                      </a:cubicBezTo>
                      <a:cubicBezTo>
                        <a:pt x="0" y="62"/>
                        <a:pt x="0" y="62"/>
                        <a:pt x="0" y="62"/>
                      </a:cubicBezTo>
                      <a:cubicBezTo>
                        <a:pt x="0" y="62"/>
                        <a:pt x="0" y="62"/>
                        <a:pt x="1" y="62"/>
                      </a:cubicBezTo>
                      <a:cubicBezTo>
                        <a:pt x="1" y="62"/>
                        <a:pt x="1" y="62"/>
                        <a:pt x="1" y="62"/>
                      </a:cubicBezTo>
                      <a:cubicBezTo>
                        <a:pt x="1" y="62"/>
                        <a:pt x="1" y="62"/>
                        <a:pt x="2" y="62"/>
                      </a:cubicBezTo>
                      <a:cubicBezTo>
                        <a:pt x="37" y="42"/>
                        <a:pt x="37" y="42"/>
                        <a:pt x="37" y="42"/>
                      </a:cubicBezTo>
                      <a:cubicBezTo>
                        <a:pt x="37" y="42"/>
                        <a:pt x="37" y="42"/>
                        <a:pt x="37" y="42"/>
                      </a:cubicBezTo>
                      <a:cubicBezTo>
                        <a:pt x="37" y="1"/>
                        <a:pt x="37" y="1"/>
                        <a:pt x="37" y="1"/>
                      </a:cubicBezTo>
                      <a:cubicBezTo>
                        <a:pt x="37" y="1"/>
                        <a:pt x="37" y="0"/>
                        <a:pt x="37" y="0"/>
                      </a:cubicBezTo>
                    </a:path>
                  </a:pathLst>
                </a:custGeom>
                <a:solidFill>
                  <a:srgbClr val="A2D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27"/>
              <p:cNvGrpSpPr/>
              <p:nvPr/>
            </p:nvGrpSpPr>
            <p:grpSpPr>
              <a:xfrm>
                <a:off x="8467416" y="3120962"/>
                <a:ext cx="301516" cy="277980"/>
                <a:chOff x="12815888" y="2263775"/>
                <a:chExt cx="752475" cy="693738"/>
              </a:xfrm>
            </p:grpSpPr>
            <p:sp>
              <p:nvSpPr>
                <p:cNvPr id="29" name="Freeform 15"/>
                <p:cNvSpPr>
                  <a:spLocks/>
                </p:cNvSpPr>
                <p:nvPr/>
              </p:nvSpPr>
              <p:spPr bwMode="auto">
                <a:xfrm>
                  <a:off x="12947650" y="2814638"/>
                  <a:ext cx="488950" cy="142875"/>
                </a:xfrm>
                <a:custGeom>
                  <a:avLst/>
                  <a:gdLst>
                    <a:gd name="T0" fmla="*/ 95 w 130"/>
                    <a:gd name="T1" fmla="*/ 0 h 38"/>
                    <a:gd name="T2" fmla="*/ 90 w 130"/>
                    <a:gd name="T3" fmla="*/ 0 h 38"/>
                    <a:gd name="T4" fmla="*/ 43 w 130"/>
                    <a:gd name="T5" fmla="*/ 0 h 38"/>
                    <a:gd name="T6" fmla="*/ 40 w 130"/>
                    <a:gd name="T7" fmla="*/ 0 h 38"/>
                    <a:gd name="T8" fmla="*/ 0 w 130"/>
                    <a:gd name="T9" fmla="*/ 26 h 38"/>
                    <a:gd name="T10" fmla="*/ 0 w 130"/>
                    <a:gd name="T11" fmla="*/ 38 h 38"/>
                    <a:gd name="T12" fmla="*/ 48 w 130"/>
                    <a:gd name="T13" fmla="*/ 38 h 38"/>
                    <a:gd name="T14" fmla="*/ 84 w 130"/>
                    <a:gd name="T15" fmla="*/ 38 h 38"/>
                    <a:gd name="T16" fmla="*/ 130 w 130"/>
                    <a:gd name="T17" fmla="*/ 38 h 38"/>
                    <a:gd name="T18" fmla="*/ 130 w 130"/>
                    <a:gd name="T19" fmla="*/ 26 h 38"/>
                    <a:gd name="T20" fmla="*/ 95 w 130"/>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38">
                      <a:moveTo>
                        <a:pt x="95" y="0"/>
                      </a:moveTo>
                      <a:cubicBezTo>
                        <a:pt x="90" y="0"/>
                        <a:pt x="90" y="0"/>
                        <a:pt x="90" y="0"/>
                      </a:cubicBezTo>
                      <a:cubicBezTo>
                        <a:pt x="43" y="0"/>
                        <a:pt x="43" y="0"/>
                        <a:pt x="43" y="0"/>
                      </a:cubicBezTo>
                      <a:cubicBezTo>
                        <a:pt x="40" y="0"/>
                        <a:pt x="40" y="0"/>
                        <a:pt x="40" y="0"/>
                      </a:cubicBezTo>
                      <a:cubicBezTo>
                        <a:pt x="47" y="23"/>
                        <a:pt x="38" y="26"/>
                        <a:pt x="0" y="26"/>
                      </a:cubicBezTo>
                      <a:cubicBezTo>
                        <a:pt x="0" y="38"/>
                        <a:pt x="0" y="38"/>
                        <a:pt x="0" y="38"/>
                      </a:cubicBezTo>
                      <a:cubicBezTo>
                        <a:pt x="48" y="38"/>
                        <a:pt x="48" y="38"/>
                        <a:pt x="48" y="38"/>
                      </a:cubicBezTo>
                      <a:cubicBezTo>
                        <a:pt x="84" y="38"/>
                        <a:pt x="84" y="38"/>
                        <a:pt x="84" y="38"/>
                      </a:cubicBezTo>
                      <a:cubicBezTo>
                        <a:pt x="130" y="38"/>
                        <a:pt x="130" y="38"/>
                        <a:pt x="130" y="38"/>
                      </a:cubicBezTo>
                      <a:cubicBezTo>
                        <a:pt x="130" y="26"/>
                        <a:pt x="130" y="26"/>
                        <a:pt x="130" y="26"/>
                      </a:cubicBezTo>
                      <a:cubicBezTo>
                        <a:pt x="92" y="26"/>
                        <a:pt x="88" y="23"/>
                        <a:pt x="95" y="0"/>
                      </a:cubicBezTo>
                      <a:close/>
                    </a:path>
                  </a:pathLst>
                </a:custGeom>
                <a:solidFill>
                  <a:srgbClr val="7C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6"/>
                <p:cNvSpPr>
                  <a:spLocks noEditPoints="1"/>
                </p:cNvSpPr>
                <p:nvPr/>
              </p:nvSpPr>
              <p:spPr bwMode="auto">
                <a:xfrm>
                  <a:off x="12815888" y="2263775"/>
                  <a:ext cx="752475" cy="550863"/>
                </a:xfrm>
                <a:custGeom>
                  <a:avLst/>
                  <a:gdLst>
                    <a:gd name="T0" fmla="*/ 188 w 200"/>
                    <a:gd name="T1" fmla="*/ 0 h 146"/>
                    <a:gd name="T2" fmla="*/ 11 w 200"/>
                    <a:gd name="T3" fmla="*/ 0 h 146"/>
                    <a:gd name="T4" fmla="*/ 0 w 200"/>
                    <a:gd name="T5" fmla="*/ 12 h 146"/>
                    <a:gd name="T6" fmla="*/ 0 w 200"/>
                    <a:gd name="T7" fmla="*/ 135 h 146"/>
                    <a:gd name="T8" fmla="*/ 11 w 200"/>
                    <a:gd name="T9" fmla="*/ 146 h 146"/>
                    <a:gd name="T10" fmla="*/ 188 w 200"/>
                    <a:gd name="T11" fmla="*/ 146 h 146"/>
                    <a:gd name="T12" fmla="*/ 200 w 200"/>
                    <a:gd name="T13" fmla="*/ 135 h 146"/>
                    <a:gd name="T14" fmla="*/ 200 w 200"/>
                    <a:gd name="T15" fmla="*/ 12 h 146"/>
                    <a:gd name="T16" fmla="*/ 188 w 200"/>
                    <a:gd name="T17" fmla="*/ 0 h 146"/>
                    <a:gd name="T18" fmla="*/ 185 w 200"/>
                    <a:gd name="T19" fmla="*/ 16 h 146"/>
                    <a:gd name="T20" fmla="*/ 185 w 200"/>
                    <a:gd name="T21" fmla="*/ 130 h 146"/>
                    <a:gd name="T22" fmla="*/ 15 w 200"/>
                    <a:gd name="T23" fmla="*/ 130 h 146"/>
                    <a:gd name="T24" fmla="*/ 15 w 200"/>
                    <a:gd name="T25" fmla="*/ 16 h 146"/>
                    <a:gd name="T26" fmla="*/ 185 w 200"/>
                    <a:gd name="T27" fmla="*/ 15 h 146"/>
                    <a:gd name="T28" fmla="*/ 185 w 200"/>
                    <a:gd name="T29" fmla="*/ 1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146">
                      <a:moveTo>
                        <a:pt x="188" y="0"/>
                      </a:moveTo>
                      <a:cubicBezTo>
                        <a:pt x="11" y="0"/>
                        <a:pt x="11" y="0"/>
                        <a:pt x="11" y="0"/>
                      </a:cubicBezTo>
                      <a:cubicBezTo>
                        <a:pt x="5" y="0"/>
                        <a:pt x="0" y="6"/>
                        <a:pt x="0" y="12"/>
                      </a:cubicBezTo>
                      <a:cubicBezTo>
                        <a:pt x="0" y="135"/>
                        <a:pt x="0" y="135"/>
                        <a:pt x="0" y="135"/>
                      </a:cubicBezTo>
                      <a:cubicBezTo>
                        <a:pt x="0" y="141"/>
                        <a:pt x="5" y="146"/>
                        <a:pt x="11" y="146"/>
                      </a:cubicBezTo>
                      <a:cubicBezTo>
                        <a:pt x="188" y="146"/>
                        <a:pt x="188" y="146"/>
                        <a:pt x="188" y="146"/>
                      </a:cubicBezTo>
                      <a:cubicBezTo>
                        <a:pt x="194" y="146"/>
                        <a:pt x="200" y="141"/>
                        <a:pt x="200" y="135"/>
                      </a:cubicBezTo>
                      <a:cubicBezTo>
                        <a:pt x="200" y="12"/>
                        <a:pt x="200" y="12"/>
                        <a:pt x="200" y="12"/>
                      </a:cubicBezTo>
                      <a:cubicBezTo>
                        <a:pt x="200" y="6"/>
                        <a:pt x="194" y="0"/>
                        <a:pt x="188" y="0"/>
                      </a:cubicBezTo>
                      <a:close/>
                      <a:moveTo>
                        <a:pt x="185" y="16"/>
                      </a:moveTo>
                      <a:cubicBezTo>
                        <a:pt x="185" y="130"/>
                        <a:pt x="185" y="130"/>
                        <a:pt x="185" y="130"/>
                      </a:cubicBezTo>
                      <a:cubicBezTo>
                        <a:pt x="15" y="130"/>
                        <a:pt x="15" y="130"/>
                        <a:pt x="15" y="130"/>
                      </a:cubicBezTo>
                      <a:cubicBezTo>
                        <a:pt x="15" y="16"/>
                        <a:pt x="15" y="16"/>
                        <a:pt x="15" y="16"/>
                      </a:cubicBezTo>
                      <a:cubicBezTo>
                        <a:pt x="185" y="15"/>
                        <a:pt x="185" y="15"/>
                        <a:pt x="185" y="15"/>
                      </a:cubicBezTo>
                      <a:lnTo>
                        <a:pt x="185" y="16"/>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7"/>
                <p:cNvSpPr>
                  <a:spLocks/>
                </p:cNvSpPr>
                <p:nvPr/>
              </p:nvSpPr>
              <p:spPr bwMode="auto">
                <a:xfrm>
                  <a:off x="12871450" y="2324100"/>
                  <a:ext cx="639763" cy="433388"/>
                </a:xfrm>
                <a:custGeom>
                  <a:avLst/>
                  <a:gdLst>
                    <a:gd name="T0" fmla="*/ 403 w 403"/>
                    <a:gd name="T1" fmla="*/ 0 h 273"/>
                    <a:gd name="T2" fmla="*/ 403 w 403"/>
                    <a:gd name="T3" fmla="*/ 273 h 273"/>
                    <a:gd name="T4" fmla="*/ 0 w 403"/>
                    <a:gd name="T5" fmla="*/ 273 h 273"/>
                    <a:gd name="T6" fmla="*/ 0 w 403"/>
                    <a:gd name="T7" fmla="*/ 0 h 273"/>
                    <a:gd name="T8" fmla="*/ 403 w 403"/>
                    <a:gd name="T9" fmla="*/ 0 h 273"/>
                    <a:gd name="T10" fmla="*/ 403 w 403"/>
                    <a:gd name="T11" fmla="*/ 0 h 273"/>
                  </a:gdLst>
                  <a:ahLst/>
                  <a:cxnLst>
                    <a:cxn ang="0">
                      <a:pos x="T0" y="T1"/>
                    </a:cxn>
                    <a:cxn ang="0">
                      <a:pos x="T2" y="T3"/>
                    </a:cxn>
                    <a:cxn ang="0">
                      <a:pos x="T4" y="T5"/>
                    </a:cxn>
                    <a:cxn ang="0">
                      <a:pos x="T6" y="T7"/>
                    </a:cxn>
                    <a:cxn ang="0">
                      <a:pos x="T8" y="T9"/>
                    </a:cxn>
                    <a:cxn ang="0">
                      <a:pos x="T10" y="T11"/>
                    </a:cxn>
                  </a:cxnLst>
                  <a:rect l="0" t="0" r="r" b="b"/>
                  <a:pathLst>
                    <a:path w="403" h="273">
                      <a:moveTo>
                        <a:pt x="403" y="0"/>
                      </a:moveTo>
                      <a:lnTo>
                        <a:pt x="403" y="273"/>
                      </a:lnTo>
                      <a:lnTo>
                        <a:pt x="0" y="273"/>
                      </a:lnTo>
                      <a:lnTo>
                        <a:pt x="0" y="0"/>
                      </a:lnTo>
                      <a:lnTo>
                        <a:pt x="403" y="0"/>
                      </a:lnTo>
                      <a:lnTo>
                        <a:pt x="403" y="0"/>
                      </a:ln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8"/>
                <p:cNvSpPr>
                  <a:spLocks/>
                </p:cNvSpPr>
                <p:nvPr/>
              </p:nvSpPr>
              <p:spPr bwMode="auto">
                <a:xfrm>
                  <a:off x="12871450" y="2324100"/>
                  <a:ext cx="639763" cy="433388"/>
                </a:xfrm>
                <a:custGeom>
                  <a:avLst/>
                  <a:gdLst>
                    <a:gd name="T0" fmla="*/ 403 w 403"/>
                    <a:gd name="T1" fmla="*/ 0 h 273"/>
                    <a:gd name="T2" fmla="*/ 403 w 403"/>
                    <a:gd name="T3" fmla="*/ 273 h 273"/>
                    <a:gd name="T4" fmla="*/ 0 w 403"/>
                    <a:gd name="T5" fmla="*/ 273 h 273"/>
                    <a:gd name="T6" fmla="*/ 0 w 403"/>
                    <a:gd name="T7" fmla="*/ 0 h 273"/>
                    <a:gd name="T8" fmla="*/ 403 w 403"/>
                    <a:gd name="T9" fmla="*/ 0 h 273"/>
                    <a:gd name="T10" fmla="*/ 403 w 403"/>
                    <a:gd name="T11" fmla="*/ 0 h 273"/>
                  </a:gdLst>
                  <a:ahLst/>
                  <a:cxnLst>
                    <a:cxn ang="0">
                      <a:pos x="T0" y="T1"/>
                    </a:cxn>
                    <a:cxn ang="0">
                      <a:pos x="T2" y="T3"/>
                    </a:cxn>
                    <a:cxn ang="0">
                      <a:pos x="T4" y="T5"/>
                    </a:cxn>
                    <a:cxn ang="0">
                      <a:pos x="T6" y="T7"/>
                    </a:cxn>
                    <a:cxn ang="0">
                      <a:pos x="T8" y="T9"/>
                    </a:cxn>
                    <a:cxn ang="0">
                      <a:pos x="T10" y="T11"/>
                    </a:cxn>
                  </a:cxnLst>
                  <a:rect l="0" t="0" r="r" b="b"/>
                  <a:pathLst>
                    <a:path w="403" h="273">
                      <a:moveTo>
                        <a:pt x="403" y="0"/>
                      </a:moveTo>
                      <a:lnTo>
                        <a:pt x="403" y="273"/>
                      </a:lnTo>
                      <a:lnTo>
                        <a:pt x="0" y="273"/>
                      </a:lnTo>
                      <a:lnTo>
                        <a:pt x="0" y="0"/>
                      </a:lnTo>
                      <a:lnTo>
                        <a:pt x="403" y="0"/>
                      </a:lnTo>
                      <a:lnTo>
                        <a:pt x="4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9"/>
                <p:cNvSpPr>
                  <a:spLocks/>
                </p:cNvSpPr>
                <p:nvPr/>
              </p:nvSpPr>
              <p:spPr bwMode="auto">
                <a:xfrm>
                  <a:off x="12815888" y="2263775"/>
                  <a:ext cx="706438" cy="550863"/>
                </a:xfrm>
                <a:custGeom>
                  <a:avLst/>
                  <a:gdLst>
                    <a:gd name="T0" fmla="*/ 15 w 188"/>
                    <a:gd name="T1" fmla="*/ 131 h 146"/>
                    <a:gd name="T2" fmla="*/ 15 w 188"/>
                    <a:gd name="T3" fmla="*/ 131 h 146"/>
                    <a:gd name="T4" fmla="*/ 15 w 188"/>
                    <a:gd name="T5" fmla="*/ 16 h 146"/>
                    <a:gd name="T6" fmla="*/ 170 w 188"/>
                    <a:gd name="T7" fmla="*/ 16 h 146"/>
                    <a:gd name="T8" fmla="*/ 188 w 188"/>
                    <a:gd name="T9" fmla="*/ 0 h 146"/>
                    <a:gd name="T10" fmla="*/ 11 w 188"/>
                    <a:gd name="T11" fmla="*/ 0 h 146"/>
                    <a:gd name="T12" fmla="*/ 0 w 188"/>
                    <a:gd name="T13" fmla="*/ 12 h 146"/>
                    <a:gd name="T14" fmla="*/ 0 w 188"/>
                    <a:gd name="T15" fmla="*/ 135 h 146"/>
                    <a:gd name="T16" fmla="*/ 11 w 188"/>
                    <a:gd name="T17" fmla="*/ 146 h 146"/>
                    <a:gd name="T18" fmla="*/ 15 w 188"/>
                    <a:gd name="T19" fmla="*/ 146 h 146"/>
                    <a:gd name="T20" fmla="*/ 34 w 188"/>
                    <a:gd name="T21" fmla="*/ 131 h 146"/>
                    <a:gd name="T22" fmla="*/ 15 w 188"/>
                    <a:gd name="T23" fmla="*/ 1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46">
                      <a:moveTo>
                        <a:pt x="15" y="131"/>
                      </a:moveTo>
                      <a:cubicBezTo>
                        <a:pt x="15" y="131"/>
                        <a:pt x="15" y="131"/>
                        <a:pt x="15" y="131"/>
                      </a:cubicBezTo>
                      <a:cubicBezTo>
                        <a:pt x="15" y="16"/>
                        <a:pt x="15" y="16"/>
                        <a:pt x="15" y="16"/>
                      </a:cubicBezTo>
                      <a:cubicBezTo>
                        <a:pt x="170" y="16"/>
                        <a:pt x="170" y="16"/>
                        <a:pt x="170" y="16"/>
                      </a:cubicBezTo>
                      <a:cubicBezTo>
                        <a:pt x="188" y="0"/>
                        <a:pt x="188" y="0"/>
                        <a:pt x="188" y="0"/>
                      </a:cubicBezTo>
                      <a:cubicBezTo>
                        <a:pt x="11" y="0"/>
                        <a:pt x="11" y="0"/>
                        <a:pt x="11" y="0"/>
                      </a:cubicBezTo>
                      <a:cubicBezTo>
                        <a:pt x="5" y="0"/>
                        <a:pt x="0" y="6"/>
                        <a:pt x="0" y="12"/>
                      </a:cubicBezTo>
                      <a:cubicBezTo>
                        <a:pt x="0" y="135"/>
                        <a:pt x="0" y="135"/>
                        <a:pt x="0" y="135"/>
                      </a:cubicBezTo>
                      <a:cubicBezTo>
                        <a:pt x="0" y="141"/>
                        <a:pt x="5" y="146"/>
                        <a:pt x="11" y="146"/>
                      </a:cubicBezTo>
                      <a:cubicBezTo>
                        <a:pt x="15" y="146"/>
                        <a:pt x="15" y="146"/>
                        <a:pt x="15" y="146"/>
                      </a:cubicBezTo>
                      <a:cubicBezTo>
                        <a:pt x="34" y="131"/>
                        <a:pt x="34" y="131"/>
                        <a:pt x="34" y="131"/>
                      </a:cubicBezTo>
                      <a:lnTo>
                        <a:pt x="15" y="131"/>
                      </a:lnTo>
                      <a:close/>
                    </a:path>
                  </a:pathLst>
                </a:custGeom>
                <a:solidFill>
                  <a:srgbClr val="7C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0"/>
                <p:cNvSpPr>
                  <a:spLocks/>
                </p:cNvSpPr>
                <p:nvPr/>
              </p:nvSpPr>
              <p:spPr bwMode="auto">
                <a:xfrm>
                  <a:off x="12871450" y="2324100"/>
                  <a:ext cx="584200" cy="433388"/>
                </a:xfrm>
                <a:custGeom>
                  <a:avLst/>
                  <a:gdLst>
                    <a:gd name="T0" fmla="*/ 0 w 368"/>
                    <a:gd name="T1" fmla="*/ 273 h 273"/>
                    <a:gd name="T2" fmla="*/ 0 w 368"/>
                    <a:gd name="T3" fmla="*/ 273 h 273"/>
                    <a:gd name="T4" fmla="*/ 0 w 368"/>
                    <a:gd name="T5" fmla="*/ 0 h 273"/>
                    <a:gd name="T6" fmla="*/ 368 w 368"/>
                    <a:gd name="T7" fmla="*/ 0 h 273"/>
                    <a:gd name="T8" fmla="*/ 0 w 368"/>
                    <a:gd name="T9" fmla="*/ 0 h 273"/>
                    <a:gd name="T10" fmla="*/ 0 w 368"/>
                    <a:gd name="T11" fmla="*/ 273 h 273"/>
                  </a:gdLst>
                  <a:ahLst/>
                  <a:cxnLst>
                    <a:cxn ang="0">
                      <a:pos x="T0" y="T1"/>
                    </a:cxn>
                    <a:cxn ang="0">
                      <a:pos x="T2" y="T3"/>
                    </a:cxn>
                    <a:cxn ang="0">
                      <a:pos x="T4" y="T5"/>
                    </a:cxn>
                    <a:cxn ang="0">
                      <a:pos x="T6" y="T7"/>
                    </a:cxn>
                    <a:cxn ang="0">
                      <a:pos x="T8" y="T9"/>
                    </a:cxn>
                    <a:cxn ang="0">
                      <a:pos x="T10" y="T11"/>
                    </a:cxn>
                  </a:cxnLst>
                  <a:rect l="0" t="0" r="r" b="b"/>
                  <a:pathLst>
                    <a:path w="368" h="273">
                      <a:moveTo>
                        <a:pt x="0" y="273"/>
                      </a:moveTo>
                      <a:lnTo>
                        <a:pt x="0" y="273"/>
                      </a:lnTo>
                      <a:lnTo>
                        <a:pt x="0" y="0"/>
                      </a:lnTo>
                      <a:lnTo>
                        <a:pt x="368" y="0"/>
                      </a:lnTo>
                      <a:lnTo>
                        <a:pt x="0" y="0"/>
                      </a:lnTo>
                      <a:lnTo>
                        <a:pt x="0" y="273"/>
                      </a:lnTo>
                      <a:close/>
                    </a:path>
                  </a:pathLst>
                </a:custGeom>
                <a:solidFill>
                  <a:srgbClr val="5BB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21"/>
                <p:cNvSpPr>
                  <a:spLocks noChangeArrowheads="1"/>
                </p:cNvSpPr>
                <p:nvPr/>
              </p:nvSpPr>
              <p:spPr bwMode="auto">
                <a:xfrm>
                  <a:off x="12947650" y="2911475"/>
                  <a:ext cx="492125" cy="46038"/>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22"/>
                <p:cNvSpPr>
                  <a:spLocks noChangeArrowheads="1"/>
                </p:cNvSpPr>
                <p:nvPr/>
              </p:nvSpPr>
              <p:spPr bwMode="auto">
                <a:xfrm>
                  <a:off x="13181013" y="2287588"/>
                  <a:ext cx="19050" cy="22225"/>
                </a:xfrm>
                <a:prstGeom prst="ellipse">
                  <a:avLst/>
                </a:prstGeom>
                <a:solidFill>
                  <a:srgbClr val="BAC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3"/>
                <p:cNvSpPr>
                  <a:spLocks/>
                </p:cNvSpPr>
                <p:nvPr/>
              </p:nvSpPr>
              <p:spPr bwMode="auto">
                <a:xfrm>
                  <a:off x="13055600" y="2373313"/>
                  <a:ext cx="271463" cy="158750"/>
                </a:xfrm>
                <a:custGeom>
                  <a:avLst/>
                  <a:gdLst>
                    <a:gd name="T0" fmla="*/ 37 w 72"/>
                    <a:gd name="T1" fmla="*/ 0 h 42"/>
                    <a:gd name="T2" fmla="*/ 35 w 72"/>
                    <a:gd name="T3" fmla="*/ 0 h 42"/>
                    <a:gd name="T4" fmla="*/ 1 w 72"/>
                    <a:gd name="T5" fmla="*/ 20 h 42"/>
                    <a:gd name="T6" fmla="*/ 0 w 72"/>
                    <a:gd name="T7" fmla="*/ 21 h 42"/>
                    <a:gd name="T8" fmla="*/ 1 w 72"/>
                    <a:gd name="T9" fmla="*/ 22 h 42"/>
                    <a:gd name="T10" fmla="*/ 36 w 72"/>
                    <a:gd name="T11" fmla="*/ 42 h 42"/>
                    <a:gd name="T12" fmla="*/ 36 w 72"/>
                    <a:gd name="T13" fmla="*/ 42 h 42"/>
                    <a:gd name="T14" fmla="*/ 37 w 72"/>
                    <a:gd name="T15" fmla="*/ 42 h 42"/>
                    <a:gd name="T16" fmla="*/ 72 w 72"/>
                    <a:gd name="T17" fmla="*/ 22 h 42"/>
                    <a:gd name="T18" fmla="*/ 72 w 72"/>
                    <a:gd name="T19" fmla="*/ 21 h 42"/>
                    <a:gd name="T20" fmla="*/ 72 w 72"/>
                    <a:gd name="T21" fmla="*/ 21 h 42"/>
                    <a:gd name="T22" fmla="*/ 37 w 72"/>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42">
                      <a:moveTo>
                        <a:pt x="37" y="0"/>
                      </a:moveTo>
                      <a:cubicBezTo>
                        <a:pt x="36" y="0"/>
                        <a:pt x="36" y="0"/>
                        <a:pt x="35" y="0"/>
                      </a:cubicBezTo>
                      <a:cubicBezTo>
                        <a:pt x="1" y="20"/>
                        <a:pt x="1" y="20"/>
                        <a:pt x="1" y="20"/>
                      </a:cubicBezTo>
                      <a:cubicBezTo>
                        <a:pt x="1" y="20"/>
                        <a:pt x="0" y="21"/>
                        <a:pt x="0" y="21"/>
                      </a:cubicBezTo>
                      <a:cubicBezTo>
                        <a:pt x="0" y="21"/>
                        <a:pt x="0" y="22"/>
                        <a:pt x="1" y="22"/>
                      </a:cubicBezTo>
                      <a:cubicBezTo>
                        <a:pt x="36" y="42"/>
                        <a:pt x="36" y="42"/>
                        <a:pt x="36" y="42"/>
                      </a:cubicBezTo>
                      <a:cubicBezTo>
                        <a:pt x="36" y="42"/>
                        <a:pt x="36" y="42"/>
                        <a:pt x="36" y="42"/>
                      </a:cubicBezTo>
                      <a:cubicBezTo>
                        <a:pt x="36" y="42"/>
                        <a:pt x="37" y="42"/>
                        <a:pt x="37" y="42"/>
                      </a:cubicBezTo>
                      <a:cubicBezTo>
                        <a:pt x="72" y="22"/>
                        <a:pt x="72" y="22"/>
                        <a:pt x="72" y="22"/>
                      </a:cubicBezTo>
                      <a:cubicBezTo>
                        <a:pt x="72" y="22"/>
                        <a:pt x="72" y="22"/>
                        <a:pt x="72" y="21"/>
                      </a:cubicBezTo>
                      <a:cubicBezTo>
                        <a:pt x="72" y="21"/>
                        <a:pt x="72" y="21"/>
                        <a:pt x="72" y="21"/>
                      </a:cubicBezTo>
                      <a:cubicBezTo>
                        <a:pt x="37" y="0"/>
                        <a:pt x="37" y="0"/>
                        <a:pt x="37" y="0"/>
                      </a:cubicBezTo>
                    </a:path>
                  </a:pathLst>
                </a:custGeom>
                <a:solidFill>
                  <a:srgbClr val="EAF6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4"/>
                <p:cNvSpPr>
                  <a:spLocks/>
                </p:cNvSpPr>
                <p:nvPr/>
              </p:nvSpPr>
              <p:spPr bwMode="auto">
                <a:xfrm>
                  <a:off x="13038138" y="2482850"/>
                  <a:ext cx="138113" cy="233363"/>
                </a:xfrm>
                <a:custGeom>
                  <a:avLst/>
                  <a:gdLst>
                    <a:gd name="T0" fmla="*/ 2 w 37"/>
                    <a:gd name="T1" fmla="*/ 0 h 62"/>
                    <a:gd name="T2" fmla="*/ 0 w 37"/>
                    <a:gd name="T3" fmla="*/ 0 h 62"/>
                    <a:gd name="T4" fmla="*/ 0 w 37"/>
                    <a:gd name="T5" fmla="*/ 1 h 62"/>
                    <a:gd name="T6" fmla="*/ 0 w 37"/>
                    <a:gd name="T7" fmla="*/ 42 h 62"/>
                    <a:gd name="T8" fmla="*/ 0 w 37"/>
                    <a:gd name="T9" fmla="*/ 42 h 62"/>
                    <a:gd name="T10" fmla="*/ 36 w 37"/>
                    <a:gd name="T11" fmla="*/ 62 h 62"/>
                    <a:gd name="T12" fmla="*/ 36 w 37"/>
                    <a:gd name="T13" fmla="*/ 62 h 62"/>
                    <a:gd name="T14" fmla="*/ 37 w 37"/>
                    <a:gd name="T15" fmla="*/ 62 h 62"/>
                    <a:gd name="T16" fmla="*/ 37 w 37"/>
                    <a:gd name="T17" fmla="*/ 61 h 62"/>
                    <a:gd name="T18" fmla="*/ 37 w 37"/>
                    <a:gd name="T19" fmla="*/ 21 h 62"/>
                    <a:gd name="T20" fmla="*/ 37 w 37"/>
                    <a:gd name="T21" fmla="*/ 20 h 62"/>
                    <a:gd name="T22" fmla="*/ 2 w 37"/>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2">
                      <a:moveTo>
                        <a:pt x="2" y="0"/>
                      </a:moveTo>
                      <a:cubicBezTo>
                        <a:pt x="1" y="0"/>
                        <a:pt x="1" y="0"/>
                        <a:pt x="0" y="0"/>
                      </a:cubicBezTo>
                      <a:cubicBezTo>
                        <a:pt x="0" y="0"/>
                        <a:pt x="0" y="0"/>
                        <a:pt x="0" y="1"/>
                      </a:cubicBezTo>
                      <a:cubicBezTo>
                        <a:pt x="0" y="42"/>
                        <a:pt x="0" y="42"/>
                        <a:pt x="0" y="42"/>
                      </a:cubicBezTo>
                      <a:cubicBezTo>
                        <a:pt x="0" y="42"/>
                        <a:pt x="0" y="42"/>
                        <a:pt x="0" y="42"/>
                      </a:cubicBezTo>
                      <a:cubicBezTo>
                        <a:pt x="36" y="62"/>
                        <a:pt x="36" y="62"/>
                        <a:pt x="36" y="62"/>
                      </a:cubicBezTo>
                      <a:cubicBezTo>
                        <a:pt x="36" y="62"/>
                        <a:pt x="36" y="62"/>
                        <a:pt x="36" y="62"/>
                      </a:cubicBezTo>
                      <a:cubicBezTo>
                        <a:pt x="36" y="62"/>
                        <a:pt x="36" y="62"/>
                        <a:pt x="37" y="62"/>
                      </a:cubicBezTo>
                      <a:cubicBezTo>
                        <a:pt x="37" y="62"/>
                        <a:pt x="37" y="62"/>
                        <a:pt x="37" y="61"/>
                      </a:cubicBezTo>
                      <a:cubicBezTo>
                        <a:pt x="37" y="21"/>
                        <a:pt x="37" y="21"/>
                        <a:pt x="37" y="21"/>
                      </a:cubicBezTo>
                      <a:cubicBezTo>
                        <a:pt x="37" y="20"/>
                        <a:pt x="37" y="20"/>
                        <a:pt x="37" y="20"/>
                      </a:cubicBezTo>
                      <a:cubicBezTo>
                        <a:pt x="2" y="0"/>
                        <a:pt x="2" y="0"/>
                        <a:pt x="2" y="0"/>
                      </a:cubicBezTo>
                    </a:path>
                  </a:pathLst>
                </a:custGeom>
                <a:solidFill>
                  <a:srgbClr val="D8EE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
                <p:cNvSpPr>
                  <a:spLocks/>
                </p:cNvSpPr>
                <p:nvPr/>
              </p:nvSpPr>
              <p:spPr bwMode="auto">
                <a:xfrm>
                  <a:off x="13206413" y="2482850"/>
                  <a:ext cx="139700" cy="233363"/>
                </a:xfrm>
                <a:custGeom>
                  <a:avLst/>
                  <a:gdLst>
                    <a:gd name="T0" fmla="*/ 37 w 37"/>
                    <a:gd name="T1" fmla="*/ 0 h 62"/>
                    <a:gd name="T2" fmla="*/ 36 w 37"/>
                    <a:gd name="T3" fmla="*/ 0 h 62"/>
                    <a:gd name="T4" fmla="*/ 1 w 37"/>
                    <a:gd name="T5" fmla="*/ 20 h 62"/>
                    <a:gd name="T6" fmla="*/ 0 w 37"/>
                    <a:gd name="T7" fmla="*/ 21 h 62"/>
                    <a:gd name="T8" fmla="*/ 0 w 37"/>
                    <a:gd name="T9" fmla="*/ 62 h 62"/>
                    <a:gd name="T10" fmla="*/ 1 w 37"/>
                    <a:gd name="T11" fmla="*/ 62 h 62"/>
                    <a:gd name="T12" fmla="*/ 1 w 37"/>
                    <a:gd name="T13" fmla="*/ 62 h 62"/>
                    <a:gd name="T14" fmla="*/ 2 w 37"/>
                    <a:gd name="T15" fmla="*/ 62 h 62"/>
                    <a:gd name="T16" fmla="*/ 37 w 37"/>
                    <a:gd name="T17" fmla="*/ 42 h 62"/>
                    <a:gd name="T18" fmla="*/ 37 w 37"/>
                    <a:gd name="T19" fmla="*/ 42 h 62"/>
                    <a:gd name="T20" fmla="*/ 37 w 37"/>
                    <a:gd name="T21" fmla="*/ 1 h 62"/>
                    <a:gd name="T22" fmla="*/ 37 w 37"/>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2">
                      <a:moveTo>
                        <a:pt x="37" y="0"/>
                      </a:moveTo>
                      <a:cubicBezTo>
                        <a:pt x="37" y="0"/>
                        <a:pt x="36" y="0"/>
                        <a:pt x="36" y="0"/>
                      </a:cubicBezTo>
                      <a:cubicBezTo>
                        <a:pt x="1" y="20"/>
                        <a:pt x="1" y="20"/>
                        <a:pt x="1" y="20"/>
                      </a:cubicBezTo>
                      <a:cubicBezTo>
                        <a:pt x="1" y="20"/>
                        <a:pt x="0" y="21"/>
                        <a:pt x="0" y="21"/>
                      </a:cubicBezTo>
                      <a:cubicBezTo>
                        <a:pt x="0" y="62"/>
                        <a:pt x="0" y="62"/>
                        <a:pt x="0" y="62"/>
                      </a:cubicBezTo>
                      <a:cubicBezTo>
                        <a:pt x="0" y="62"/>
                        <a:pt x="0" y="62"/>
                        <a:pt x="1" y="62"/>
                      </a:cubicBezTo>
                      <a:cubicBezTo>
                        <a:pt x="1" y="62"/>
                        <a:pt x="1" y="62"/>
                        <a:pt x="1" y="62"/>
                      </a:cubicBezTo>
                      <a:cubicBezTo>
                        <a:pt x="1" y="62"/>
                        <a:pt x="1" y="62"/>
                        <a:pt x="2" y="62"/>
                      </a:cubicBezTo>
                      <a:cubicBezTo>
                        <a:pt x="37" y="42"/>
                        <a:pt x="37" y="42"/>
                        <a:pt x="37" y="42"/>
                      </a:cubicBezTo>
                      <a:cubicBezTo>
                        <a:pt x="37" y="42"/>
                        <a:pt x="37" y="42"/>
                        <a:pt x="37" y="42"/>
                      </a:cubicBezTo>
                      <a:cubicBezTo>
                        <a:pt x="37" y="1"/>
                        <a:pt x="37" y="1"/>
                        <a:pt x="37" y="1"/>
                      </a:cubicBezTo>
                      <a:cubicBezTo>
                        <a:pt x="37" y="1"/>
                        <a:pt x="37" y="0"/>
                        <a:pt x="37" y="0"/>
                      </a:cubicBezTo>
                    </a:path>
                  </a:pathLst>
                </a:custGeom>
                <a:solidFill>
                  <a:srgbClr val="A2D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30391087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DBFEF-203E-43C2-AA4D-DDF351F77532}"/>
              </a:ext>
            </a:extLst>
          </p:cNvPr>
          <p:cNvSpPr>
            <a:spLocks noGrp="1"/>
          </p:cNvSpPr>
          <p:nvPr>
            <p:ph type="title"/>
          </p:nvPr>
        </p:nvSpPr>
        <p:spPr/>
        <p:txBody>
          <a:bodyPr/>
          <a:lstStyle/>
          <a:p>
            <a:r>
              <a:rPr lang="en-US" dirty="0"/>
              <a:t>Migrate from HANA on-premises to HANA on Azure</a:t>
            </a:r>
          </a:p>
        </p:txBody>
      </p:sp>
      <p:sp>
        <p:nvSpPr>
          <p:cNvPr id="4" name="Rectangle 3">
            <a:extLst>
              <a:ext uri="{FF2B5EF4-FFF2-40B4-BE49-F238E27FC236}">
                <a16:creationId xmlns:a16="http://schemas.microsoft.com/office/drawing/2014/main" id="{C3DF6836-73A3-4D10-9A6D-80F15CC9467A}"/>
              </a:ext>
            </a:extLst>
          </p:cNvPr>
          <p:cNvSpPr/>
          <p:nvPr/>
        </p:nvSpPr>
        <p:spPr>
          <a:xfrm>
            <a:off x="412415" y="3610298"/>
            <a:ext cx="5523121" cy="2677656"/>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noAutofit/>
          </a:bodyPr>
          <a:lstStyle/>
          <a:p>
            <a:pPr marL="342900" indent="-342900">
              <a:lnSpc>
                <a:spcPct val="90000"/>
              </a:lnSpc>
              <a:spcBef>
                <a:spcPts val="600"/>
              </a:spcBef>
              <a:buSzPts val="1200"/>
              <a:buFont typeface="Segoe UI" panose="020B0502040204020203" pitchFamily="34" charset="0"/>
              <a:buAutoNum type="arabicPeriod"/>
              <a:tabLst>
                <a:tab pos="215900" algn="l"/>
              </a:tabLst>
            </a:pPr>
            <a:r>
              <a:rPr lang="en-US" sz="1400" dirty="0">
                <a:solidFill>
                  <a:schemeClr val="tx1"/>
                </a:solidFill>
                <a:latin typeface="Segoe UI" panose="020B0502040204020203" pitchFamily="34" charset="0"/>
              </a:rPr>
              <a:t>Install a new SAP application server and HANA DB server on Azure. This can be done through predefined </a:t>
            </a:r>
            <a:r>
              <a:rPr lang="en-US" sz="1400" dirty="0">
                <a:solidFill>
                  <a:schemeClr val="tx1"/>
                </a:solidFill>
                <a:latin typeface="Segoe UI" panose="020B0502040204020203" pitchFamily="34" charset="0"/>
                <a:hlinkClick r:id="rId2"/>
              </a:rPr>
              <a:t>Azure ARM templates</a:t>
            </a:r>
            <a:endParaRPr lang="en-US" sz="1400" dirty="0">
              <a:solidFill>
                <a:schemeClr val="tx1"/>
              </a:solidFill>
              <a:latin typeface="Segoe UI" panose="020B0502040204020203" pitchFamily="34" charset="0"/>
            </a:endParaRPr>
          </a:p>
          <a:p>
            <a:pPr marL="342900" indent="-342900">
              <a:lnSpc>
                <a:spcPct val="90000"/>
              </a:lnSpc>
              <a:spcBef>
                <a:spcPts val="600"/>
              </a:spcBef>
              <a:buSzPts val="1200"/>
              <a:buFont typeface="Segoe UI" panose="020B0502040204020203" pitchFamily="34" charset="0"/>
              <a:buAutoNum type="arabicPeriod"/>
              <a:tabLst>
                <a:tab pos="215900" algn="l"/>
              </a:tabLst>
            </a:pPr>
            <a:r>
              <a:rPr lang="en-US" sz="1400" dirty="0">
                <a:solidFill>
                  <a:schemeClr val="tx1"/>
                </a:solidFill>
                <a:latin typeface="Segoe UI" panose="020B0502040204020203" pitchFamily="34" charset="0"/>
              </a:rPr>
              <a:t>Take a full database backup for the on-premises SAP HANA Database server</a:t>
            </a:r>
          </a:p>
          <a:p>
            <a:pPr marL="342900" indent="-342900">
              <a:lnSpc>
                <a:spcPct val="90000"/>
              </a:lnSpc>
              <a:spcBef>
                <a:spcPts val="600"/>
              </a:spcBef>
              <a:buSzPts val="1200"/>
              <a:buFont typeface="Segoe UI" panose="020B0502040204020203" pitchFamily="34" charset="0"/>
              <a:buAutoNum type="arabicPeriod"/>
              <a:tabLst>
                <a:tab pos="215900" algn="l"/>
              </a:tabLst>
            </a:pPr>
            <a:r>
              <a:rPr lang="en-US" sz="1400" dirty="0">
                <a:solidFill>
                  <a:schemeClr val="tx1"/>
                </a:solidFill>
                <a:latin typeface="Segoe UI" panose="020B0502040204020203" pitchFamily="34" charset="0"/>
              </a:rPr>
              <a:t>Upload backup files to Azure through ExpressRoute</a:t>
            </a:r>
          </a:p>
          <a:p>
            <a:pPr marL="342900" indent="-342900">
              <a:lnSpc>
                <a:spcPct val="90000"/>
              </a:lnSpc>
              <a:spcBef>
                <a:spcPts val="600"/>
              </a:spcBef>
              <a:buSzPts val="1200"/>
              <a:buFont typeface="Segoe UI" panose="020B0502040204020203" pitchFamily="34" charset="0"/>
              <a:buAutoNum type="arabicPeriod"/>
              <a:tabLst>
                <a:tab pos="215900" algn="l"/>
              </a:tabLst>
            </a:pPr>
            <a:r>
              <a:rPr lang="en-US" sz="1400" dirty="0">
                <a:solidFill>
                  <a:schemeClr val="tx1"/>
                </a:solidFill>
                <a:latin typeface="Segoe UI" panose="020B0502040204020203" pitchFamily="34" charset="0"/>
              </a:rPr>
              <a:t>Restore HANA database in Azure</a:t>
            </a:r>
          </a:p>
          <a:p>
            <a:pPr marL="342900" indent="-342900">
              <a:lnSpc>
                <a:spcPct val="90000"/>
              </a:lnSpc>
              <a:spcBef>
                <a:spcPts val="600"/>
              </a:spcBef>
              <a:buSzPts val="1200"/>
              <a:buFont typeface="Segoe UI" panose="020B0502040204020203" pitchFamily="34" charset="0"/>
              <a:buAutoNum type="arabicPeriod"/>
              <a:tabLst>
                <a:tab pos="215900" algn="l"/>
              </a:tabLst>
            </a:pPr>
            <a:r>
              <a:rPr lang="en-US" sz="1400" dirty="0">
                <a:solidFill>
                  <a:schemeClr val="tx1"/>
                </a:solidFill>
                <a:latin typeface="Segoe UI" panose="020B0502040204020203" pitchFamily="34" charset="0"/>
              </a:rPr>
              <a:t>Run post-migration steps for the Azure SAP Application server</a:t>
            </a:r>
          </a:p>
          <a:p>
            <a:pPr marL="342900" indent="-342900">
              <a:lnSpc>
                <a:spcPct val="90000"/>
              </a:lnSpc>
              <a:spcBef>
                <a:spcPts val="600"/>
              </a:spcBef>
              <a:buSzPts val="1200"/>
              <a:buFont typeface="Segoe UI" panose="020B0502040204020203" pitchFamily="34" charset="0"/>
              <a:buAutoNum type="arabicPeriod"/>
              <a:tabLst>
                <a:tab pos="215900" algn="l"/>
              </a:tabLst>
            </a:pPr>
            <a:r>
              <a:rPr lang="en-US" sz="1400" dirty="0">
                <a:solidFill>
                  <a:schemeClr val="tx1"/>
                </a:solidFill>
                <a:latin typeface="Segoe UI" panose="020B0502040204020203" pitchFamily="34" charset="0"/>
              </a:rPr>
              <a:t>(Optional) Set up HANA System Replication to replicate production database to Azure to minimize migration downtime</a:t>
            </a:r>
          </a:p>
        </p:txBody>
      </p:sp>
      <p:sp>
        <p:nvSpPr>
          <p:cNvPr id="6" name="Rectangle 5">
            <a:extLst>
              <a:ext uri="{FF2B5EF4-FFF2-40B4-BE49-F238E27FC236}">
                <a16:creationId xmlns:a16="http://schemas.microsoft.com/office/drawing/2014/main" id="{37147938-B57C-441E-991B-3BAA7362CBAD}"/>
              </a:ext>
            </a:extLst>
          </p:cNvPr>
          <p:cNvSpPr/>
          <p:nvPr/>
        </p:nvSpPr>
        <p:spPr>
          <a:xfrm>
            <a:off x="6332061" y="3607468"/>
            <a:ext cx="5398121" cy="2677656"/>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noAutofit/>
          </a:bodyPr>
          <a:lstStyle/>
          <a:p>
            <a:pPr marL="342900" lvl="0" indent="-342900">
              <a:lnSpc>
                <a:spcPct val="90000"/>
              </a:lnSpc>
              <a:spcBef>
                <a:spcPts val="600"/>
              </a:spcBef>
              <a:buSzPts val="1200"/>
              <a:buFont typeface="Segoe UI" panose="020B0502040204020203" pitchFamily="34" charset="0"/>
              <a:buAutoNum type="arabicPeriod"/>
              <a:tabLst>
                <a:tab pos="215900" algn="l"/>
              </a:tabLst>
            </a:pPr>
            <a:r>
              <a:rPr lang="en-US" sz="1400" dirty="0">
                <a:solidFill>
                  <a:schemeClr val="tx1"/>
                </a:solidFill>
                <a:latin typeface="Segoe UI" panose="020B0502040204020203" pitchFamily="34" charset="0"/>
              </a:rPr>
              <a:t>Install a new SAP application server and HANA DB server on Azure. This can be done through predefined </a:t>
            </a:r>
            <a:r>
              <a:rPr lang="en-US" sz="1400" dirty="0">
                <a:solidFill>
                  <a:schemeClr val="tx1"/>
                </a:solidFill>
                <a:latin typeface="Segoe UI" panose="020B0502040204020203" pitchFamily="34" charset="0"/>
                <a:hlinkClick r:id="rId2"/>
              </a:rPr>
              <a:t>Azure ARM templates</a:t>
            </a:r>
            <a:endParaRPr lang="en-US" sz="1400" dirty="0">
              <a:solidFill>
                <a:schemeClr val="tx1"/>
              </a:solidFill>
              <a:latin typeface="Segoe UI" panose="020B0502040204020203" pitchFamily="34" charset="0"/>
            </a:endParaRPr>
          </a:p>
          <a:p>
            <a:pPr marL="342900" lvl="0" indent="-342900">
              <a:lnSpc>
                <a:spcPct val="90000"/>
              </a:lnSpc>
              <a:spcBef>
                <a:spcPts val="600"/>
              </a:spcBef>
              <a:buSzPts val="1200"/>
              <a:buFont typeface="Segoe UI" panose="020B0502040204020203" pitchFamily="34" charset="0"/>
              <a:buAutoNum type="arabicPeriod"/>
              <a:tabLst>
                <a:tab pos="215900" algn="l"/>
              </a:tabLst>
            </a:pPr>
            <a:r>
              <a:rPr lang="en-US" sz="1400" dirty="0">
                <a:solidFill>
                  <a:schemeClr val="tx1"/>
                </a:solidFill>
                <a:latin typeface="Segoe UI" panose="020B0502040204020203" pitchFamily="34" charset="0"/>
              </a:rPr>
              <a:t>Setup HANA System Replication (asynchronous) from Source system on-premises to Azure</a:t>
            </a:r>
          </a:p>
          <a:p>
            <a:pPr marL="342900" lvl="0" indent="-342900">
              <a:lnSpc>
                <a:spcPct val="90000"/>
              </a:lnSpc>
              <a:spcBef>
                <a:spcPts val="600"/>
              </a:spcBef>
              <a:buSzPts val="1200"/>
              <a:buFont typeface="Segoe UI" panose="020B0502040204020203" pitchFamily="34" charset="0"/>
              <a:buAutoNum type="arabicPeriod"/>
              <a:tabLst>
                <a:tab pos="215900" algn="l"/>
              </a:tabLst>
            </a:pPr>
            <a:r>
              <a:rPr lang="en-US" sz="1400" dirty="0">
                <a:solidFill>
                  <a:schemeClr val="tx1"/>
                </a:solidFill>
                <a:latin typeface="Segoe UI" panose="020B0502040204020203" pitchFamily="34" charset="0"/>
              </a:rPr>
              <a:t>Once the data is fully replicated to Azure, switch to HANA System Replication (synchronous) for a final sync on data</a:t>
            </a:r>
          </a:p>
          <a:p>
            <a:pPr marL="342900" lvl="0" indent="-342900">
              <a:lnSpc>
                <a:spcPct val="90000"/>
              </a:lnSpc>
              <a:spcBef>
                <a:spcPts val="600"/>
              </a:spcBef>
              <a:buSzPts val="1200"/>
              <a:buFont typeface="Segoe UI" panose="020B0502040204020203" pitchFamily="34" charset="0"/>
              <a:buAutoNum type="arabicPeriod"/>
              <a:tabLst>
                <a:tab pos="215900" algn="l"/>
              </a:tabLst>
            </a:pPr>
            <a:r>
              <a:rPr lang="en-US" sz="1400" dirty="0">
                <a:solidFill>
                  <a:schemeClr val="tx1"/>
                </a:solidFill>
                <a:latin typeface="Segoe UI" panose="020B0502040204020203" pitchFamily="34" charset="0"/>
              </a:rPr>
              <a:t>Run post-migration steps for the Azure SAP Application server</a:t>
            </a:r>
          </a:p>
          <a:p>
            <a:pPr marL="342900" lvl="0" indent="-342900">
              <a:lnSpc>
                <a:spcPct val="90000"/>
              </a:lnSpc>
              <a:spcBef>
                <a:spcPts val="600"/>
              </a:spcBef>
              <a:buSzPts val="1200"/>
              <a:buFont typeface="Segoe UI" panose="020B0502040204020203" pitchFamily="34" charset="0"/>
              <a:buAutoNum type="arabicPeriod"/>
              <a:tabLst>
                <a:tab pos="215900" algn="l"/>
              </a:tabLst>
            </a:pPr>
            <a:r>
              <a:rPr lang="en-US" sz="1400" dirty="0">
                <a:solidFill>
                  <a:schemeClr val="tx1"/>
                </a:solidFill>
                <a:latin typeface="Segoe UI" panose="020B0502040204020203" pitchFamily="34" charset="0"/>
              </a:rPr>
              <a:t>(Optional) Set up HANA System Replication to replicate production database to Azure to minimize migration downtime</a:t>
            </a:r>
          </a:p>
        </p:txBody>
      </p:sp>
      <p:sp>
        <p:nvSpPr>
          <p:cNvPr id="7" name="Rectangle 6">
            <a:extLst>
              <a:ext uri="{FF2B5EF4-FFF2-40B4-BE49-F238E27FC236}">
                <a16:creationId xmlns:a16="http://schemas.microsoft.com/office/drawing/2014/main" id="{871C50C2-6B68-4AFF-B465-061CD082F0D2}"/>
              </a:ext>
            </a:extLst>
          </p:cNvPr>
          <p:cNvSpPr/>
          <p:nvPr/>
        </p:nvSpPr>
        <p:spPr>
          <a:xfrm>
            <a:off x="6332060" y="3095921"/>
            <a:ext cx="5398121" cy="459628"/>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wrap="square" anchor="ctr">
            <a:noAutofit/>
          </a:bodyPr>
          <a:lstStyle/>
          <a:p>
            <a:pPr>
              <a:lnSpc>
                <a:spcPct val="90000"/>
              </a:lnSpc>
              <a:spcAft>
                <a:spcPts val="600"/>
              </a:spcAft>
            </a:pPr>
            <a:r>
              <a:rPr lang="en-US" sz="1600" dirty="0">
                <a:solidFill>
                  <a:schemeClr val="tx1"/>
                </a:solidFill>
                <a:latin typeface="+mj-lt"/>
              </a:rPr>
              <a:t>Database size </a:t>
            </a:r>
            <a:r>
              <a:rPr lang="en-US" sz="1600" dirty="0">
                <a:solidFill>
                  <a:schemeClr val="tx2"/>
                </a:solidFill>
                <a:latin typeface="+mj-lt"/>
              </a:rPr>
              <a:t>&gt; 1 TB</a:t>
            </a:r>
          </a:p>
        </p:txBody>
      </p:sp>
      <p:sp>
        <p:nvSpPr>
          <p:cNvPr id="8" name="Rectangle 7">
            <a:extLst>
              <a:ext uri="{FF2B5EF4-FFF2-40B4-BE49-F238E27FC236}">
                <a16:creationId xmlns:a16="http://schemas.microsoft.com/office/drawing/2014/main" id="{749AA586-2685-427D-B83A-7CFBC460F62D}"/>
              </a:ext>
            </a:extLst>
          </p:cNvPr>
          <p:cNvSpPr/>
          <p:nvPr/>
        </p:nvSpPr>
        <p:spPr>
          <a:xfrm>
            <a:off x="421647" y="3095921"/>
            <a:ext cx="5523120" cy="459628"/>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wrap="square" anchor="ctr">
            <a:noAutofit/>
          </a:bodyPr>
          <a:lstStyle/>
          <a:p>
            <a:pPr>
              <a:lnSpc>
                <a:spcPct val="90000"/>
              </a:lnSpc>
              <a:spcAft>
                <a:spcPts val="600"/>
              </a:spcAft>
            </a:pPr>
            <a:r>
              <a:rPr lang="en-US" sz="1600" dirty="0">
                <a:solidFill>
                  <a:schemeClr val="tx1"/>
                </a:solidFill>
                <a:latin typeface="+mj-lt"/>
              </a:rPr>
              <a:t>Database size </a:t>
            </a:r>
            <a:r>
              <a:rPr lang="en-US" sz="1600" dirty="0">
                <a:solidFill>
                  <a:schemeClr val="tx2"/>
                </a:solidFill>
                <a:latin typeface="+mj-lt"/>
              </a:rPr>
              <a:t>&lt; 1 TB</a:t>
            </a:r>
          </a:p>
        </p:txBody>
      </p:sp>
      <p:grpSp>
        <p:nvGrpSpPr>
          <p:cNvPr id="10" name="Group 9"/>
          <p:cNvGrpSpPr/>
          <p:nvPr/>
        </p:nvGrpSpPr>
        <p:grpSpPr>
          <a:xfrm>
            <a:off x="2066314" y="1346679"/>
            <a:ext cx="7756717" cy="1240509"/>
            <a:chOff x="2094023" y="1143479"/>
            <a:chExt cx="7756717" cy="1240509"/>
          </a:xfrm>
        </p:grpSpPr>
        <p:sp>
          <p:nvSpPr>
            <p:cNvPr id="11" name="Rectangle 10"/>
            <p:cNvSpPr/>
            <p:nvPr/>
          </p:nvSpPr>
          <p:spPr bwMode="auto">
            <a:xfrm>
              <a:off x="6307561" y="1231988"/>
              <a:ext cx="3543179" cy="1152000"/>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6424502" y="1143479"/>
              <a:ext cx="792000" cy="230386"/>
            </a:xfrm>
            <a:prstGeom prst="rect">
              <a:avLst/>
            </a:prstGeom>
            <a:solidFill>
              <a:schemeClr val="bg2"/>
            </a:solidFill>
          </p:spPr>
          <p:txBody>
            <a:bodyPr wrap="none" lIns="0" tIns="0" rIns="0" bIns="0" rtlCol="0">
              <a:noAutofit/>
            </a:bodyPr>
            <a:lstStyle/>
            <a:p>
              <a:pPr algn="ctr">
                <a:lnSpc>
                  <a:spcPct val="90000"/>
                </a:lnSpc>
                <a:spcAft>
                  <a:spcPts val="600"/>
                </a:spcAft>
              </a:pPr>
              <a:r>
                <a:rPr lang="en-US" sz="900" dirty="0">
                  <a:solidFill>
                    <a:schemeClr val="accent4"/>
                  </a:solidFill>
                </a:rPr>
                <a:t>Azure Region</a:t>
              </a:r>
            </a:p>
          </p:txBody>
        </p:sp>
        <p:sp>
          <p:nvSpPr>
            <p:cNvPr id="13" name="Rectangle 12"/>
            <p:cNvSpPr/>
            <p:nvPr/>
          </p:nvSpPr>
          <p:spPr bwMode="auto">
            <a:xfrm>
              <a:off x="6379398" y="1360536"/>
              <a:ext cx="3390550" cy="972000"/>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4129" y="1434107"/>
              <a:ext cx="498871" cy="498871"/>
            </a:xfrm>
            <a:prstGeom prst="rect">
              <a:avLst/>
            </a:prstGeom>
          </p:spPr>
        </p:pic>
        <p:grpSp>
          <p:nvGrpSpPr>
            <p:cNvPr id="15" name="Group 14"/>
            <p:cNvGrpSpPr/>
            <p:nvPr/>
          </p:nvGrpSpPr>
          <p:grpSpPr>
            <a:xfrm>
              <a:off x="2850287" y="1384248"/>
              <a:ext cx="376664" cy="398330"/>
              <a:chOff x="6330950" y="3117850"/>
              <a:chExt cx="717551" cy="758825"/>
            </a:xfrm>
          </p:grpSpPr>
          <p:sp>
            <p:nvSpPr>
              <p:cNvPr id="72" name="Rectangle 5"/>
              <p:cNvSpPr>
                <a:spLocks noChangeArrowheads="1"/>
              </p:cNvSpPr>
              <p:nvPr/>
            </p:nvSpPr>
            <p:spPr bwMode="auto">
              <a:xfrm>
                <a:off x="6330950" y="3167063"/>
                <a:ext cx="317500" cy="706438"/>
              </a:xfrm>
              <a:prstGeom prst="rect">
                <a:avLst/>
              </a:prstGeom>
              <a:solidFill>
                <a:srgbClr val="5BB4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
              <p:cNvSpPr>
                <a:spLocks noChangeArrowheads="1"/>
              </p:cNvSpPr>
              <p:nvPr/>
            </p:nvSpPr>
            <p:spPr bwMode="auto">
              <a:xfrm>
                <a:off x="6373813" y="3208338"/>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7"/>
              <p:cNvSpPr>
                <a:spLocks noChangeArrowheads="1"/>
              </p:cNvSpPr>
              <p:nvPr/>
            </p:nvSpPr>
            <p:spPr bwMode="auto">
              <a:xfrm>
                <a:off x="6373813" y="3344863"/>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8"/>
              <p:cNvSpPr>
                <a:spLocks noChangeArrowheads="1"/>
              </p:cNvSpPr>
              <p:nvPr/>
            </p:nvSpPr>
            <p:spPr bwMode="auto">
              <a:xfrm>
                <a:off x="6373813" y="3475038"/>
                <a:ext cx="101600" cy="112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9"/>
              <p:cNvSpPr>
                <a:spLocks noChangeArrowheads="1"/>
              </p:cNvSpPr>
              <p:nvPr/>
            </p:nvSpPr>
            <p:spPr bwMode="auto">
              <a:xfrm>
                <a:off x="6373813" y="3603625"/>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0"/>
              <p:cNvSpPr>
                <a:spLocks noChangeArrowheads="1"/>
              </p:cNvSpPr>
              <p:nvPr/>
            </p:nvSpPr>
            <p:spPr bwMode="auto">
              <a:xfrm>
                <a:off x="6508750" y="3205163"/>
                <a:ext cx="101600" cy="112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1"/>
              <p:cNvSpPr>
                <a:spLocks noChangeArrowheads="1"/>
              </p:cNvSpPr>
              <p:nvPr/>
            </p:nvSpPr>
            <p:spPr bwMode="auto">
              <a:xfrm>
                <a:off x="6508750" y="3344863"/>
                <a:ext cx="101600" cy="111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2"/>
              <p:cNvSpPr>
                <a:spLocks noChangeArrowheads="1"/>
              </p:cNvSpPr>
              <p:nvPr/>
            </p:nvSpPr>
            <p:spPr bwMode="auto">
              <a:xfrm>
                <a:off x="6508750" y="3470275"/>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3"/>
              <p:cNvSpPr>
                <a:spLocks noChangeArrowheads="1"/>
              </p:cNvSpPr>
              <p:nvPr/>
            </p:nvSpPr>
            <p:spPr bwMode="auto">
              <a:xfrm>
                <a:off x="6508750" y="3600450"/>
                <a:ext cx="101600" cy="112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4"/>
              <p:cNvSpPr>
                <a:spLocks/>
              </p:cNvSpPr>
              <p:nvPr/>
            </p:nvSpPr>
            <p:spPr bwMode="auto">
              <a:xfrm>
                <a:off x="6719888" y="3117850"/>
                <a:ext cx="328613" cy="758825"/>
              </a:xfrm>
              <a:custGeom>
                <a:avLst/>
                <a:gdLst>
                  <a:gd name="T0" fmla="*/ 34 w 207"/>
                  <a:gd name="T1" fmla="*/ 93 h 478"/>
                  <a:gd name="T2" fmla="*/ 67 w 207"/>
                  <a:gd name="T3" fmla="*/ 93 h 478"/>
                  <a:gd name="T4" fmla="*/ 67 w 207"/>
                  <a:gd name="T5" fmla="*/ 50 h 478"/>
                  <a:gd name="T6" fmla="*/ 86 w 207"/>
                  <a:gd name="T7" fmla="*/ 50 h 478"/>
                  <a:gd name="T8" fmla="*/ 86 w 207"/>
                  <a:gd name="T9" fmla="*/ 0 h 478"/>
                  <a:gd name="T10" fmla="*/ 112 w 207"/>
                  <a:gd name="T11" fmla="*/ 0 h 478"/>
                  <a:gd name="T12" fmla="*/ 112 w 207"/>
                  <a:gd name="T13" fmla="*/ 50 h 478"/>
                  <a:gd name="T14" fmla="*/ 136 w 207"/>
                  <a:gd name="T15" fmla="*/ 50 h 478"/>
                  <a:gd name="T16" fmla="*/ 136 w 207"/>
                  <a:gd name="T17" fmla="*/ 93 h 478"/>
                  <a:gd name="T18" fmla="*/ 162 w 207"/>
                  <a:gd name="T19" fmla="*/ 93 h 478"/>
                  <a:gd name="T20" fmla="*/ 162 w 207"/>
                  <a:gd name="T21" fmla="*/ 136 h 478"/>
                  <a:gd name="T22" fmla="*/ 207 w 207"/>
                  <a:gd name="T23" fmla="*/ 136 h 478"/>
                  <a:gd name="T24" fmla="*/ 207 w 207"/>
                  <a:gd name="T25" fmla="*/ 478 h 478"/>
                  <a:gd name="T26" fmla="*/ 0 w 207"/>
                  <a:gd name="T27" fmla="*/ 478 h 478"/>
                  <a:gd name="T28" fmla="*/ 0 w 207"/>
                  <a:gd name="T29" fmla="*/ 136 h 478"/>
                  <a:gd name="T30" fmla="*/ 34 w 207"/>
                  <a:gd name="T31" fmla="*/ 136 h 478"/>
                  <a:gd name="T32" fmla="*/ 34 w 207"/>
                  <a:gd name="T33" fmla="*/ 93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478">
                    <a:moveTo>
                      <a:pt x="34" y="93"/>
                    </a:moveTo>
                    <a:lnTo>
                      <a:pt x="67" y="93"/>
                    </a:lnTo>
                    <a:lnTo>
                      <a:pt x="67" y="50"/>
                    </a:lnTo>
                    <a:lnTo>
                      <a:pt x="86" y="50"/>
                    </a:lnTo>
                    <a:lnTo>
                      <a:pt x="86" y="0"/>
                    </a:lnTo>
                    <a:lnTo>
                      <a:pt x="112" y="0"/>
                    </a:lnTo>
                    <a:lnTo>
                      <a:pt x="112" y="50"/>
                    </a:lnTo>
                    <a:lnTo>
                      <a:pt x="136" y="50"/>
                    </a:lnTo>
                    <a:lnTo>
                      <a:pt x="136" y="93"/>
                    </a:lnTo>
                    <a:lnTo>
                      <a:pt x="162" y="93"/>
                    </a:lnTo>
                    <a:lnTo>
                      <a:pt x="162" y="136"/>
                    </a:lnTo>
                    <a:lnTo>
                      <a:pt x="207" y="136"/>
                    </a:lnTo>
                    <a:lnTo>
                      <a:pt x="207" y="478"/>
                    </a:lnTo>
                    <a:lnTo>
                      <a:pt x="0" y="478"/>
                    </a:lnTo>
                    <a:lnTo>
                      <a:pt x="0" y="136"/>
                    </a:lnTo>
                    <a:lnTo>
                      <a:pt x="34" y="136"/>
                    </a:lnTo>
                    <a:lnTo>
                      <a:pt x="34" y="93"/>
                    </a:lnTo>
                    <a:close/>
                  </a:path>
                </a:pathLst>
              </a:custGeom>
              <a:solidFill>
                <a:srgbClr val="5BB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5"/>
              <p:cNvSpPr>
                <a:spLocks/>
              </p:cNvSpPr>
              <p:nvPr/>
            </p:nvSpPr>
            <p:spPr bwMode="auto">
              <a:xfrm>
                <a:off x="6719888" y="3117850"/>
                <a:ext cx="328613" cy="758825"/>
              </a:xfrm>
              <a:custGeom>
                <a:avLst/>
                <a:gdLst>
                  <a:gd name="T0" fmla="*/ 34 w 207"/>
                  <a:gd name="T1" fmla="*/ 93 h 478"/>
                  <a:gd name="T2" fmla="*/ 67 w 207"/>
                  <a:gd name="T3" fmla="*/ 93 h 478"/>
                  <a:gd name="T4" fmla="*/ 67 w 207"/>
                  <a:gd name="T5" fmla="*/ 50 h 478"/>
                  <a:gd name="T6" fmla="*/ 86 w 207"/>
                  <a:gd name="T7" fmla="*/ 50 h 478"/>
                  <a:gd name="T8" fmla="*/ 86 w 207"/>
                  <a:gd name="T9" fmla="*/ 0 h 478"/>
                  <a:gd name="T10" fmla="*/ 112 w 207"/>
                  <a:gd name="T11" fmla="*/ 0 h 478"/>
                  <a:gd name="T12" fmla="*/ 112 w 207"/>
                  <a:gd name="T13" fmla="*/ 50 h 478"/>
                  <a:gd name="T14" fmla="*/ 136 w 207"/>
                  <a:gd name="T15" fmla="*/ 50 h 478"/>
                  <a:gd name="T16" fmla="*/ 136 w 207"/>
                  <a:gd name="T17" fmla="*/ 93 h 478"/>
                  <a:gd name="T18" fmla="*/ 162 w 207"/>
                  <a:gd name="T19" fmla="*/ 93 h 478"/>
                  <a:gd name="T20" fmla="*/ 162 w 207"/>
                  <a:gd name="T21" fmla="*/ 136 h 478"/>
                  <a:gd name="T22" fmla="*/ 207 w 207"/>
                  <a:gd name="T23" fmla="*/ 136 h 478"/>
                  <a:gd name="T24" fmla="*/ 207 w 207"/>
                  <a:gd name="T25" fmla="*/ 478 h 478"/>
                  <a:gd name="T26" fmla="*/ 0 w 207"/>
                  <a:gd name="T27" fmla="*/ 478 h 478"/>
                  <a:gd name="T28" fmla="*/ 0 w 207"/>
                  <a:gd name="T29" fmla="*/ 136 h 478"/>
                  <a:gd name="T30" fmla="*/ 34 w 207"/>
                  <a:gd name="T31" fmla="*/ 13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7" h="478">
                    <a:moveTo>
                      <a:pt x="34" y="93"/>
                    </a:moveTo>
                    <a:lnTo>
                      <a:pt x="67" y="93"/>
                    </a:lnTo>
                    <a:lnTo>
                      <a:pt x="67" y="50"/>
                    </a:lnTo>
                    <a:lnTo>
                      <a:pt x="86" y="50"/>
                    </a:lnTo>
                    <a:lnTo>
                      <a:pt x="86" y="0"/>
                    </a:lnTo>
                    <a:lnTo>
                      <a:pt x="112" y="0"/>
                    </a:lnTo>
                    <a:lnTo>
                      <a:pt x="112" y="50"/>
                    </a:lnTo>
                    <a:lnTo>
                      <a:pt x="136" y="50"/>
                    </a:lnTo>
                    <a:lnTo>
                      <a:pt x="136" y="93"/>
                    </a:lnTo>
                    <a:lnTo>
                      <a:pt x="162" y="93"/>
                    </a:lnTo>
                    <a:lnTo>
                      <a:pt x="162" y="136"/>
                    </a:lnTo>
                    <a:lnTo>
                      <a:pt x="207" y="136"/>
                    </a:lnTo>
                    <a:lnTo>
                      <a:pt x="207" y="478"/>
                    </a:lnTo>
                    <a:lnTo>
                      <a:pt x="0" y="478"/>
                    </a:lnTo>
                    <a:lnTo>
                      <a:pt x="0" y="136"/>
                    </a:lnTo>
                    <a:lnTo>
                      <a:pt x="34"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6"/>
              <p:cNvSpPr>
                <a:spLocks noChangeArrowheads="1"/>
              </p:cNvSpPr>
              <p:nvPr/>
            </p:nvSpPr>
            <p:spPr bwMode="auto">
              <a:xfrm>
                <a:off x="6762750" y="3387725"/>
                <a:ext cx="109538"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17"/>
              <p:cNvSpPr>
                <a:spLocks noChangeArrowheads="1"/>
              </p:cNvSpPr>
              <p:nvPr/>
            </p:nvSpPr>
            <p:spPr bwMode="auto">
              <a:xfrm>
                <a:off x="6762750" y="3519488"/>
                <a:ext cx="109538"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18"/>
              <p:cNvSpPr>
                <a:spLocks noChangeArrowheads="1"/>
              </p:cNvSpPr>
              <p:nvPr/>
            </p:nvSpPr>
            <p:spPr bwMode="auto">
              <a:xfrm>
                <a:off x="6897688" y="3387725"/>
                <a:ext cx="106363"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19"/>
              <p:cNvSpPr>
                <a:spLocks noChangeArrowheads="1"/>
              </p:cNvSpPr>
              <p:nvPr/>
            </p:nvSpPr>
            <p:spPr bwMode="auto">
              <a:xfrm>
                <a:off x="6897688" y="3519488"/>
                <a:ext cx="106363"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TextBox 15"/>
            <p:cNvSpPr txBox="1"/>
            <p:nvPr/>
          </p:nvSpPr>
          <p:spPr>
            <a:xfrm>
              <a:off x="2094023" y="1926612"/>
              <a:ext cx="1413549" cy="201588"/>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On-premises </a:t>
              </a:r>
              <a:br>
                <a:rPr lang="en-US" sz="900" dirty="0">
                  <a:solidFill>
                    <a:schemeClr val="accent4"/>
                  </a:solidFill>
                </a:rPr>
              </a:br>
              <a:r>
                <a:rPr lang="en-US" sz="900" dirty="0">
                  <a:solidFill>
                    <a:schemeClr val="accent4"/>
                  </a:solidFill>
                </a:rPr>
                <a:t>HANA DB</a:t>
              </a:r>
            </a:p>
          </p:txBody>
        </p:sp>
        <p:sp>
          <p:nvSpPr>
            <p:cNvPr id="17" name="TextBox 16"/>
            <p:cNvSpPr txBox="1"/>
            <p:nvPr/>
          </p:nvSpPr>
          <p:spPr>
            <a:xfrm>
              <a:off x="5168751" y="1926612"/>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ExpressRoute</a:t>
              </a:r>
            </a:p>
          </p:txBody>
        </p:sp>
        <p:sp>
          <p:nvSpPr>
            <p:cNvPr id="18" name="Rectangle 17"/>
            <p:cNvSpPr/>
            <p:nvPr/>
          </p:nvSpPr>
          <p:spPr bwMode="auto">
            <a:xfrm>
              <a:off x="2265661" y="1231988"/>
              <a:ext cx="1147570" cy="1152000"/>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Arrow Connector 18"/>
            <p:cNvCxnSpPr/>
            <p:nvPr/>
          </p:nvCxnSpPr>
          <p:spPr>
            <a:xfrm rot="16200000">
              <a:off x="3623933" y="1342913"/>
              <a:ext cx="0" cy="576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7839035" y="1304981"/>
              <a:ext cx="642894" cy="638684"/>
              <a:chOff x="3316410" y="3101328"/>
              <a:chExt cx="642894" cy="638684"/>
            </a:xfrm>
          </p:grpSpPr>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16410" y="3101328"/>
                <a:ext cx="517461" cy="517461"/>
              </a:xfrm>
              <a:prstGeom prst="rect">
                <a:avLst/>
              </a:prstGeom>
            </p:spPr>
          </p:pic>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0541" y="3163030"/>
                <a:ext cx="517461" cy="517461"/>
              </a:xfrm>
              <a:prstGeom prst="rect">
                <a:avLst/>
              </a:prstGeom>
            </p:spPr>
          </p:pic>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1843" y="3222551"/>
                <a:ext cx="517461" cy="517461"/>
              </a:xfrm>
              <a:prstGeom prst="rect">
                <a:avLst/>
              </a:prstGeom>
            </p:spPr>
          </p:pic>
        </p:grpSp>
        <p:cxnSp>
          <p:nvCxnSpPr>
            <p:cNvPr id="21" name="Straight Arrow Connector 20"/>
            <p:cNvCxnSpPr/>
            <p:nvPr/>
          </p:nvCxnSpPr>
          <p:spPr>
            <a:xfrm rot="16200000">
              <a:off x="5129719" y="1394999"/>
              <a:ext cx="0" cy="576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6200000">
              <a:off x="6359769" y="1408745"/>
              <a:ext cx="0" cy="576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6733" y="1926612"/>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MPLS WAN</a:t>
              </a:r>
            </a:p>
          </p:txBody>
        </p:sp>
        <p:sp>
          <p:nvSpPr>
            <p:cNvPr id="24" name="TextBox 23"/>
            <p:cNvSpPr txBox="1"/>
            <p:nvPr/>
          </p:nvSpPr>
          <p:spPr>
            <a:xfrm>
              <a:off x="7569347" y="1910872"/>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SAP App Server </a:t>
              </a:r>
              <a:br>
                <a:rPr lang="en-US" sz="900" dirty="0">
                  <a:solidFill>
                    <a:schemeClr val="accent4"/>
                  </a:solidFill>
                </a:rPr>
              </a:br>
              <a:r>
                <a:rPr lang="en-US" sz="900" dirty="0">
                  <a:solidFill>
                    <a:schemeClr val="accent4"/>
                  </a:solidFill>
                </a:rPr>
                <a:t>on VM</a:t>
              </a:r>
            </a:p>
          </p:txBody>
        </p:sp>
        <p:sp>
          <p:nvSpPr>
            <p:cNvPr id="25" name="TextBox 24"/>
            <p:cNvSpPr txBox="1"/>
            <p:nvPr/>
          </p:nvSpPr>
          <p:spPr>
            <a:xfrm>
              <a:off x="6487416" y="1910872"/>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ExpressRoute </a:t>
              </a:r>
              <a:br>
                <a:rPr lang="en-US" sz="900" dirty="0">
                  <a:solidFill>
                    <a:schemeClr val="accent4"/>
                  </a:solidFill>
                </a:rPr>
              </a:br>
              <a:r>
                <a:rPr lang="en-US" sz="900" dirty="0">
                  <a:solidFill>
                    <a:schemeClr val="accent4"/>
                  </a:solidFill>
                </a:rPr>
                <a:t>Gateway</a:t>
              </a:r>
            </a:p>
          </p:txBody>
        </p:sp>
        <p:sp>
          <p:nvSpPr>
            <p:cNvPr id="26" name="TextBox 25"/>
            <p:cNvSpPr txBox="1"/>
            <p:nvPr/>
          </p:nvSpPr>
          <p:spPr>
            <a:xfrm>
              <a:off x="8635615" y="1884718"/>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SAP HANA DB</a:t>
              </a:r>
            </a:p>
          </p:txBody>
        </p:sp>
        <p:grpSp>
          <p:nvGrpSpPr>
            <p:cNvPr id="27" name="Group 26"/>
            <p:cNvGrpSpPr/>
            <p:nvPr/>
          </p:nvGrpSpPr>
          <p:grpSpPr>
            <a:xfrm>
              <a:off x="2476625" y="1327646"/>
              <a:ext cx="274600" cy="468202"/>
              <a:chOff x="10752138" y="2174875"/>
              <a:chExt cx="441325" cy="752475"/>
            </a:xfrm>
          </p:grpSpPr>
          <p:sp>
            <p:nvSpPr>
              <p:cNvPr id="62" name="Freeform 5"/>
              <p:cNvSpPr>
                <a:spLocks/>
              </p:cNvSpPr>
              <p:nvPr/>
            </p:nvSpPr>
            <p:spPr bwMode="auto">
              <a:xfrm>
                <a:off x="10752138" y="2174875"/>
                <a:ext cx="441325" cy="752475"/>
              </a:xfrm>
              <a:custGeom>
                <a:avLst/>
                <a:gdLst>
                  <a:gd name="T0" fmla="*/ 117 w 117"/>
                  <a:gd name="T1" fmla="*/ 190 h 200"/>
                  <a:gd name="T2" fmla="*/ 107 w 117"/>
                  <a:gd name="T3" fmla="*/ 200 h 200"/>
                  <a:gd name="T4" fmla="*/ 10 w 117"/>
                  <a:gd name="T5" fmla="*/ 200 h 200"/>
                  <a:gd name="T6" fmla="*/ 0 w 117"/>
                  <a:gd name="T7" fmla="*/ 190 h 200"/>
                  <a:gd name="T8" fmla="*/ 0 w 117"/>
                  <a:gd name="T9" fmla="*/ 10 h 200"/>
                  <a:gd name="T10" fmla="*/ 10 w 117"/>
                  <a:gd name="T11" fmla="*/ 0 h 200"/>
                  <a:gd name="T12" fmla="*/ 107 w 117"/>
                  <a:gd name="T13" fmla="*/ 0 h 200"/>
                  <a:gd name="T14" fmla="*/ 117 w 117"/>
                  <a:gd name="T15" fmla="*/ 10 h 200"/>
                  <a:gd name="T16" fmla="*/ 117 w 117"/>
                  <a:gd name="T17" fmla="*/ 1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200">
                    <a:moveTo>
                      <a:pt x="117" y="190"/>
                    </a:moveTo>
                    <a:cubicBezTo>
                      <a:pt x="117" y="196"/>
                      <a:pt x="112" y="200"/>
                      <a:pt x="107" y="200"/>
                    </a:cubicBezTo>
                    <a:cubicBezTo>
                      <a:pt x="10" y="200"/>
                      <a:pt x="10" y="200"/>
                      <a:pt x="10" y="200"/>
                    </a:cubicBezTo>
                    <a:cubicBezTo>
                      <a:pt x="4" y="200"/>
                      <a:pt x="0" y="196"/>
                      <a:pt x="0" y="190"/>
                    </a:cubicBezTo>
                    <a:cubicBezTo>
                      <a:pt x="0" y="10"/>
                      <a:pt x="0" y="10"/>
                      <a:pt x="0" y="10"/>
                    </a:cubicBezTo>
                    <a:cubicBezTo>
                      <a:pt x="0" y="4"/>
                      <a:pt x="4" y="0"/>
                      <a:pt x="10" y="0"/>
                    </a:cubicBezTo>
                    <a:cubicBezTo>
                      <a:pt x="107" y="0"/>
                      <a:pt x="107" y="0"/>
                      <a:pt x="107" y="0"/>
                    </a:cubicBezTo>
                    <a:cubicBezTo>
                      <a:pt x="112" y="0"/>
                      <a:pt x="117" y="4"/>
                      <a:pt x="117" y="10"/>
                    </a:cubicBezTo>
                    <a:lnTo>
                      <a:pt x="117" y="19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
              <p:cNvSpPr>
                <a:spLocks/>
              </p:cNvSpPr>
              <p:nvPr/>
            </p:nvSpPr>
            <p:spPr bwMode="auto">
              <a:xfrm>
                <a:off x="10812463" y="2532063"/>
                <a:ext cx="315913" cy="96838"/>
              </a:xfrm>
              <a:custGeom>
                <a:avLst/>
                <a:gdLst>
                  <a:gd name="T0" fmla="*/ 0 w 84"/>
                  <a:gd name="T1" fmla="*/ 13 h 26"/>
                  <a:gd name="T2" fmla="*/ 13 w 84"/>
                  <a:gd name="T3" fmla="*/ 0 h 26"/>
                  <a:gd name="T4" fmla="*/ 72 w 84"/>
                  <a:gd name="T5" fmla="*/ 0 h 26"/>
                  <a:gd name="T6" fmla="*/ 84 w 84"/>
                  <a:gd name="T7" fmla="*/ 13 h 26"/>
                  <a:gd name="T8" fmla="*/ 72 w 84"/>
                  <a:gd name="T9" fmla="*/ 26 h 26"/>
                  <a:gd name="T10" fmla="*/ 13 w 84"/>
                  <a:gd name="T11" fmla="*/ 26 h 26"/>
                  <a:gd name="T12" fmla="*/ 0 w 84"/>
                  <a:gd name="T13" fmla="*/ 13 h 26"/>
                </a:gdLst>
                <a:ahLst/>
                <a:cxnLst>
                  <a:cxn ang="0">
                    <a:pos x="T0" y="T1"/>
                  </a:cxn>
                  <a:cxn ang="0">
                    <a:pos x="T2" y="T3"/>
                  </a:cxn>
                  <a:cxn ang="0">
                    <a:pos x="T4" y="T5"/>
                  </a:cxn>
                  <a:cxn ang="0">
                    <a:pos x="T6" y="T7"/>
                  </a:cxn>
                  <a:cxn ang="0">
                    <a:pos x="T8" y="T9"/>
                  </a:cxn>
                  <a:cxn ang="0">
                    <a:pos x="T10" y="T11"/>
                  </a:cxn>
                  <a:cxn ang="0">
                    <a:pos x="T12" y="T13"/>
                  </a:cxn>
                </a:cxnLst>
                <a:rect l="0" t="0" r="r" b="b"/>
                <a:pathLst>
                  <a:path w="84" h="26">
                    <a:moveTo>
                      <a:pt x="0" y="13"/>
                    </a:moveTo>
                    <a:cubicBezTo>
                      <a:pt x="0" y="6"/>
                      <a:pt x="6" y="0"/>
                      <a:pt x="13" y="0"/>
                    </a:cubicBezTo>
                    <a:cubicBezTo>
                      <a:pt x="72" y="0"/>
                      <a:pt x="72" y="0"/>
                      <a:pt x="72" y="0"/>
                    </a:cubicBezTo>
                    <a:cubicBezTo>
                      <a:pt x="79" y="0"/>
                      <a:pt x="84" y="6"/>
                      <a:pt x="84" y="13"/>
                    </a:cubicBezTo>
                    <a:cubicBezTo>
                      <a:pt x="84" y="20"/>
                      <a:pt x="79" y="26"/>
                      <a:pt x="72" y="26"/>
                    </a:cubicBezTo>
                    <a:cubicBezTo>
                      <a:pt x="13" y="26"/>
                      <a:pt x="13" y="26"/>
                      <a:pt x="13" y="26"/>
                    </a:cubicBezTo>
                    <a:cubicBezTo>
                      <a:pt x="6" y="26"/>
                      <a:pt x="0" y="20"/>
                      <a:pt x="0" y="13"/>
                    </a:cubicBezTo>
                    <a:close/>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7"/>
              <p:cNvSpPr>
                <a:spLocks noChangeArrowheads="1"/>
              </p:cNvSpPr>
              <p:nvPr/>
            </p:nvSpPr>
            <p:spPr bwMode="auto">
              <a:xfrm>
                <a:off x="10834688" y="2551113"/>
                <a:ext cx="60325" cy="60325"/>
              </a:xfrm>
              <a:prstGeom prst="ellipse">
                <a:avLst/>
              </a:prstGeom>
              <a:solidFill>
                <a:srgbClr val="B8D4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8"/>
              <p:cNvSpPr>
                <a:spLocks/>
              </p:cNvSpPr>
              <p:nvPr/>
            </p:nvSpPr>
            <p:spPr bwMode="auto">
              <a:xfrm>
                <a:off x="10812463" y="2389188"/>
                <a:ext cx="315913" cy="96838"/>
              </a:xfrm>
              <a:custGeom>
                <a:avLst/>
                <a:gdLst>
                  <a:gd name="T0" fmla="*/ 0 w 84"/>
                  <a:gd name="T1" fmla="*/ 13 h 26"/>
                  <a:gd name="T2" fmla="*/ 13 w 84"/>
                  <a:gd name="T3" fmla="*/ 0 h 26"/>
                  <a:gd name="T4" fmla="*/ 72 w 84"/>
                  <a:gd name="T5" fmla="*/ 0 h 26"/>
                  <a:gd name="T6" fmla="*/ 84 w 84"/>
                  <a:gd name="T7" fmla="*/ 13 h 26"/>
                  <a:gd name="T8" fmla="*/ 72 w 84"/>
                  <a:gd name="T9" fmla="*/ 26 h 26"/>
                  <a:gd name="T10" fmla="*/ 13 w 84"/>
                  <a:gd name="T11" fmla="*/ 26 h 26"/>
                  <a:gd name="T12" fmla="*/ 0 w 84"/>
                  <a:gd name="T13" fmla="*/ 13 h 26"/>
                </a:gdLst>
                <a:ahLst/>
                <a:cxnLst>
                  <a:cxn ang="0">
                    <a:pos x="T0" y="T1"/>
                  </a:cxn>
                  <a:cxn ang="0">
                    <a:pos x="T2" y="T3"/>
                  </a:cxn>
                  <a:cxn ang="0">
                    <a:pos x="T4" y="T5"/>
                  </a:cxn>
                  <a:cxn ang="0">
                    <a:pos x="T6" y="T7"/>
                  </a:cxn>
                  <a:cxn ang="0">
                    <a:pos x="T8" y="T9"/>
                  </a:cxn>
                  <a:cxn ang="0">
                    <a:pos x="T10" y="T11"/>
                  </a:cxn>
                  <a:cxn ang="0">
                    <a:pos x="T12" y="T13"/>
                  </a:cxn>
                </a:cxnLst>
                <a:rect l="0" t="0" r="r" b="b"/>
                <a:pathLst>
                  <a:path w="84" h="26">
                    <a:moveTo>
                      <a:pt x="0" y="13"/>
                    </a:moveTo>
                    <a:cubicBezTo>
                      <a:pt x="0" y="6"/>
                      <a:pt x="6" y="0"/>
                      <a:pt x="13" y="0"/>
                    </a:cubicBezTo>
                    <a:cubicBezTo>
                      <a:pt x="72" y="0"/>
                      <a:pt x="72" y="0"/>
                      <a:pt x="72" y="0"/>
                    </a:cubicBezTo>
                    <a:cubicBezTo>
                      <a:pt x="79" y="0"/>
                      <a:pt x="84" y="6"/>
                      <a:pt x="84" y="13"/>
                    </a:cubicBezTo>
                    <a:cubicBezTo>
                      <a:pt x="84" y="20"/>
                      <a:pt x="79" y="26"/>
                      <a:pt x="72" y="26"/>
                    </a:cubicBezTo>
                    <a:cubicBezTo>
                      <a:pt x="13" y="26"/>
                      <a:pt x="13" y="26"/>
                      <a:pt x="13" y="26"/>
                    </a:cubicBezTo>
                    <a:cubicBezTo>
                      <a:pt x="6" y="26"/>
                      <a:pt x="0" y="20"/>
                      <a:pt x="0" y="13"/>
                    </a:cubicBezTo>
                    <a:close/>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9"/>
              <p:cNvSpPr>
                <a:spLocks noChangeArrowheads="1"/>
              </p:cNvSpPr>
              <p:nvPr/>
            </p:nvSpPr>
            <p:spPr bwMode="auto">
              <a:xfrm>
                <a:off x="10834688" y="2408238"/>
                <a:ext cx="60325" cy="58738"/>
              </a:xfrm>
              <a:prstGeom prst="ellipse">
                <a:avLst/>
              </a:prstGeom>
              <a:solidFill>
                <a:srgbClr val="B8D4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0"/>
              <p:cNvSpPr>
                <a:spLocks/>
              </p:cNvSpPr>
              <p:nvPr/>
            </p:nvSpPr>
            <p:spPr bwMode="auto">
              <a:xfrm>
                <a:off x="10812463" y="2249488"/>
                <a:ext cx="315913" cy="93663"/>
              </a:xfrm>
              <a:custGeom>
                <a:avLst/>
                <a:gdLst>
                  <a:gd name="T0" fmla="*/ 0 w 84"/>
                  <a:gd name="T1" fmla="*/ 12 h 25"/>
                  <a:gd name="T2" fmla="*/ 13 w 84"/>
                  <a:gd name="T3" fmla="*/ 0 h 25"/>
                  <a:gd name="T4" fmla="*/ 72 w 84"/>
                  <a:gd name="T5" fmla="*/ 0 h 25"/>
                  <a:gd name="T6" fmla="*/ 84 w 84"/>
                  <a:gd name="T7" fmla="*/ 12 h 25"/>
                  <a:gd name="T8" fmla="*/ 72 w 84"/>
                  <a:gd name="T9" fmla="*/ 25 h 25"/>
                  <a:gd name="T10" fmla="*/ 13 w 84"/>
                  <a:gd name="T11" fmla="*/ 25 h 25"/>
                  <a:gd name="T12" fmla="*/ 0 w 8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84" h="25">
                    <a:moveTo>
                      <a:pt x="0" y="12"/>
                    </a:moveTo>
                    <a:cubicBezTo>
                      <a:pt x="0" y="5"/>
                      <a:pt x="6" y="0"/>
                      <a:pt x="13" y="0"/>
                    </a:cubicBezTo>
                    <a:cubicBezTo>
                      <a:pt x="72" y="0"/>
                      <a:pt x="72" y="0"/>
                      <a:pt x="72" y="0"/>
                    </a:cubicBezTo>
                    <a:cubicBezTo>
                      <a:pt x="79" y="0"/>
                      <a:pt x="84" y="5"/>
                      <a:pt x="84" y="12"/>
                    </a:cubicBezTo>
                    <a:cubicBezTo>
                      <a:pt x="84" y="20"/>
                      <a:pt x="79" y="25"/>
                      <a:pt x="72" y="25"/>
                    </a:cubicBezTo>
                    <a:cubicBezTo>
                      <a:pt x="13" y="25"/>
                      <a:pt x="13" y="25"/>
                      <a:pt x="13" y="25"/>
                    </a:cubicBezTo>
                    <a:cubicBezTo>
                      <a:pt x="6" y="25"/>
                      <a:pt x="0" y="19"/>
                      <a:pt x="0" y="12"/>
                    </a:cubicBezTo>
                    <a:close/>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11"/>
              <p:cNvSpPr>
                <a:spLocks noChangeArrowheads="1"/>
              </p:cNvSpPr>
              <p:nvPr/>
            </p:nvSpPr>
            <p:spPr bwMode="auto">
              <a:xfrm>
                <a:off x="10834688" y="2263775"/>
                <a:ext cx="60325" cy="65088"/>
              </a:xfrm>
              <a:prstGeom prst="ellipse">
                <a:avLst/>
              </a:prstGeom>
              <a:solidFill>
                <a:srgbClr val="B8D4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27"/>
            <p:cNvGrpSpPr/>
            <p:nvPr/>
          </p:nvGrpSpPr>
          <p:grpSpPr>
            <a:xfrm>
              <a:off x="3962460" y="1299699"/>
              <a:ext cx="791642" cy="493464"/>
              <a:chOff x="10674350" y="5022850"/>
              <a:chExt cx="598488" cy="373063"/>
            </a:xfrm>
          </p:grpSpPr>
          <p:sp>
            <p:nvSpPr>
              <p:cNvPr id="59" name="Freeform 12"/>
              <p:cNvSpPr>
                <a:spLocks/>
              </p:cNvSpPr>
              <p:nvPr/>
            </p:nvSpPr>
            <p:spPr bwMode="auto">
              <a:xfrm>
                <a:off x="10674350" y="5022850"/>
                <a:ext cx="598488" cy="373063"/>
              </a:xfrm>
              <a:custGeom>
                <a:avLst/>
                <a:gdLst>
                  <a:gd name="T0" fmla="*/ 159 w 159"/>
                  <a:gd name="T1" fmla="*/ 81 h 99"/>
                  <a:gd name="T2" fmla="*/ 140 w 159"/>
                  <a:gd name="T3" fmla="*/ 62 h 99"/>
                  <a:gd name="T4" fmla="*/ 138 w 159"/>
                  <a:gd name="T5" fmla="*/ 63 h 99"/>
                  <a:gd name="T6" fmla="*/ 140 w 159"/>
                  <a:gd name="T7" fmla="*/ 50 h 99"/>
                  <a:gd name="T8" fmla="*/ 91 w 159"/>
                  <a:gd name="T9" fmla="*/ 0 h 99"/>
                  <a:gd name="T10" fmla="*/ 45 w 159"/>
                  <a:gd name="T11" fmla="*/ 34 h 99"/>
                  <a:gd name="T12" fmla="*/ 34 w 159"/>
                  <a:gd name="T13" fmla="*/ 32 h 99"/>
                  <a:gd name="T14" fmla="*/ 0 w 159"/>
                  <a:gd name="T15" fmla="*/ 66 h 99"/>
                  <a:gd name="T16" fmla="*/ 34 w 159"/>
                  <a:gd name="T17" fmla="*/ 99 h 99"/>
                  <a:gd name="T18" fmla="*/ 34 w 159"/>
                  <a:gd name="T19" fmla="*/ 99 h 99"/>
                  <a:gd name="T20" fmla="*/ 34 w 159"/>
                  <a:gd name="T21" fmla="*/ 99 h 99"/>
                  <a:gd name="T22" fmla="*/ 142 w 159"/>
                  <a:gd name="T23" fmla="*/ 99 h 99"/>
                  <a:gd name="T24" fmla="*/ 142 w 159"/>
                  <a:gd name="T25" fmla="*/ 99 h 99"/>
                  <a:gd name="T26" fmla="*/ 159 w 159"/>
                  <a:gd name="T27" fmla="*/ 8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9" h="99">
                    <a:moveTo>
                      <a:pt x="159" y="81"/>
                    </a:moveTo>
                    <a:cubicBezTo>
                      <a:pt x="159" y="71"/>
                      <a:pt x="151" y="62"/>
                      <a:pt x="140" y="62"/>
                    </a:cubicBezTo>
                    <a:cubicBezTo>
                      <a:pt x="140" y="62"/>
                      <a:pt x="139" y="62"/>
                      <a:pt x="138" y="63"/>
                    </a:cubicBezTo>
                    <a:cubicBezTo>
                      <a:pt x="139" y="58"/>
                      <a:pt x="140" y="54"/>
                      <a:pt x="140" y="50"/>
                    </a:cubicBezTo>
                    <a:cubicBezTo>
                      <a:pt x="140" y="22"/>
                      <a:pt x="118" y="0"/>
                      <a:pt x="91" y="0"/>
                    </a:cubicBezTo>
                    <a:cubicBezTo>
                      <a:pt x="69" y="0"/>
                      <a:pt x="51" y="14"/>
                      <a:pt x="45" y="34"/>
                    </a:cubicBezTo>
                    <a:cubicBezTo>
                      <a:pt x="41" y="33"/>
                      <a:pt x="38" y="32"/>
                      <a:pt x="34" y="32"/>
                    </a:cubicBezTo>
                    <a:cubicBezTo>
                      <a:pt x="15" y="32"/>
                      <a:pt x="0" y="47"/>
                      <a:pt x="0" y="66"/>
                    </a:cubicBezTo>
                    <a:cubicBezTo>
                      <a:pt x="0" y="84"/>
                      <a:pt x="15" y="99"/>
                      <a:pt x="34" y="99"/>
                    </a:cubicBezTo>
                    <a:cubicBezTo>
                      <a:pt x="34" y="99"/>
                      <a:pt x="34" y="99"/>
                      <a:pt x="34" y="99"/>
                    </a:cubicBezTo>
                    <a:cubicBezTo>
                      <a:pt x="34" y="99"/>
                      <a:pt x="34" y="99"/>
                      <a:pt x="34" y="99"/>
                    </a:cubicBezTo>
                    <a:cubicBezTo>
                      <a:pt x="142" y="99"/>
                      <a:pt x="142" y="99"/>
                      <a:pt x="142" y="99"/>
                    </a:cubicBezTo>
                    <a:cubicBezTo>
                      <a:pt x="142" y="99"/>
                      <a:pt x="142" y="99"/>
                      <a:pt x="142" y="99"/>
                    </a:cubicBezTo>
                    <a:cubicBezTo>
                      <a:pt x="151" y="99"/>
                      <a:pt x="159" y="91"/>
                      <a:pt x="159" y="81"/>
                    </a:cubicBezTo>
                  </a:path>
                </a:pathLst>
              </a:custGeom>
              <a:solidFill>
                <a:srgbClr val="5BB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3"/>
              <p:cNvSpPr>
                <a:spLocks noEditPoints="1"/>
              </p:cNvSpPr>
              <p:nvPr/>
            </p:nvSpPr>
            <p:spPr bwMode="auto">
              <a:xfrm>
                <a:off x="10674350" y="5022850"/>
                <a:ext cx="357188" cy="373063"/>
              </a:xfrm>
              <a:custGeom>
                <a:avLst/>
                <a:gdLst>
                  <a:gd name="T0" fmla="*/ 34 w 95"/>
                  <a:gd name="T1" fmla="*/ 99 h 99"/>
                  <a:gd name="T2" fmla="*/ 34 w 95"/>
                  <a:gd name="T3" fmla="*/ 99 h 99"/>
                  <a:gd name="T4" fmla="*/ 34 w 95"/>
                  <a:gd name="T5" fmla="*/ 99 h 99"/>
                  <a:gd name="T6" fmla="*/ 34 w 95"/>
                  <a:gd name="T7" fmla="*/ 99 h 99"/>
                  <a:gd name="T8" fmla="*/ 34 w 95"/>
                  <a:gd name="T9" fmla="*/ 99 h 99"/>
                  <a:gd name="T10" fmla="*/ 91 w 95"/>
                  <a:gd name="T11" fmla="*/ 0 h 99"/>
                  <a:gd name="T12" fmla="*/ 45 w 95"/>
                  <a:gd name="T13" fmla="*/ 34 h 99"/>
                  <a:gd name="T14" fmla="*/ 34 w 95"/>
                  <a:gd name="T15" fmla="*/ 32 h 99"/>
                  <a:gd name="T16" fmla="*/ 0 w 95"/>
                  <a:gd name="T17" fmla="*/ 66 h 99"/>
                  <a:gd name="T18" fmla="*/ 9 w 95"/>
                  <a:gd name="T19" fmla="*/ 89 h 99"/>
                  <a:gd name="T20" fmla="*/ 0 w 95"/>
                  <a:gd name="T21" fmla="*/ 66 h 99"/>
                  <a:gd name="T22" fmla="*/ 34 w 95"/>
                  <a:gd name="T23" fmla="*/ 32 h 99"/>
                  <a:gd name="T24" fmla="*/ 45 w 95"/>
                  <a:gd name="T25" fmla="*/ 34 h 99"/>
                  <a:gd name="T26" fmla="*/ 91 w 95"/>
                  <a:gd name="T27" fmla="*/ 0 h 99"/>
                  <a:gd name="T28" fmla="*/ 95 w 95"/>
                  <a:gd name="T29" fmla="*/ 0 h 99"/>
                  <a:gd name="T30" fmla="*/ 91 w 95"/>
                  <a:gd name="T31"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99">
                    <a:moveTo>
                      <a:pt x="34" y="99"/>
                    </a:moveTo>
                    <a:cubicBezTo>
                      <a:pt x="34" y="99"/>
                      <a:pt x="34" y="99"/>
                      <a:pt x="34" y="99"/>
                    </a:cubicBezTo>
                    <a:cubicBezTo>
                      <a:pt x="34" y="99"/>
                      <a:pt x="34" y="99"/>
                      <a:pt x="34" y="99"/>
                    </a:cubicBezTo>
                    <a:cubicBezTo>
                      <a:pt x="34" y="99"/>
                      <a:pt x="34" y="99"/>
                      <a:pt x="34" y="99"/>
                    </a:cubicBezTo>
                    <a:cubicBezTo>
                      <a:pt x="34" y="99"/>
                      <a:pt x="34" y="99"/>
                      <a:pt x="34" y="99"/>
                    </a:cubicBezTo>
                    <a:moveTo>
                      <a:pt x="91" y="0"/>
                    </a:moveTo>
                    <a:cubicBezTo>
                      <a:pt x="69" y="0"/>
                      <a:pt x="51" y="14"/>
                      <a:pt x="45" y="34"/>
                    </a:cubicBezTo>
                    <a:cubicBezTo>
                      <a:pt x="41" y="33"/>
                      <a:pt x="38" y="32"/>
                      <a:pt x="34" y="32"/>
                    </a:cubicBezTo>
                    <a:cubicBezTo>
                      <a:pt x="15" y="32"/>
                      <a:pt x="0" y="47"/>
                      <a:pt x="0" y="66"/>
                    </a:cubicBezTo>
                    <a:cubicBezTo>
                      <a:pt x="0" y="75"/>
                      <a:pt x="4" y="83"/>
                      <a:pt x="9" y="89"/>
                    </a:cubicBezTo>
                    <a:cubicBezTo>
                      <a:pt x="4" y="83"/>
                      <a:pt x="0" y="75"/>
                      <a:pt x="0" y="66"/>
                    </a:cubicBezTo>
                    <a:cubicBezTo>
                      <a:pt x="0" y="47"/>
                      <a:pt x="15" y="32"/>
                      <a:pt x="34" y="32"/>
                    </a:cubicBezTo>
                    <a:cubicBezTo>
                      <a:pt x="38" y="32"/>
                      <a:pt x="41" y="33"/>
                      <a:pt x="45" y="34"/>
                    </a:cubicBezTo>
                    <a:cubicBezTo>
                      <a:pt x="51" y="14"/>
                      <a:pt x="69" y="0"/>
                      <a:pt x="91" y="0"/>
                    </a:cubicBezTo>
                    <a:cubicBezTo>
                      <a:pt x="93" y="0"/>
                      <a:pt x="94" y="0"/>
                      <a:pt x="95" y="0"/>
                    </a:cubicBezTo>
                    <a:cubicBezTo>
                      <a:pt x="94" y="0"/>
                      <a:pt x="93" y="0"/>
                      <a:pt x="9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4"/>
              <p:cNvSpPr>
                <a:spLocks/>
              </p:cNvSpPr>
              <p:nvPr/>
            </p:nvSpPr>
            <p:spPr bwMode="auto">
              <a:xfrm>
                <a:off x="10674350" y="5022850"/>
                <a:ext cx="398463" cy="373063"/>
              </a:xfrm>
              <a:custGeom>
                <a:avLst/>
                <a:gdLst>
                  <a:gd name="T0" fmla="*/ 91 w 106"/>
                  <a:gd name="T1" fmla="*/ 0 h 99"/>
                  <a:gd name="T2" fmla="*/ 45 w 106"/>
                  <a:gd name="T3" fmla="*/ 34 h 99"/>
                  <a:gd name="T4" fmla="*/ 34 w 106"/>
                  <a:gd name="T5" fmla="*/ 32 h 99"/>
                  <a:gd name="T6" fmla="*/ 0 w 106"/>
                  <a:gd name="T7" fmla="*/ 66 h 99"/>
                  <a:gd name="T8" fmla="*/ 9 w 106"/>
                  <a:gd name="T9" fmla="*/ 89 h 99"/>
                  <a:gd name="T10" fmla="*/ 34 w 106"/>
                  <a:gd name="T11" fmla="*/ 99 h 99"/>
                  <a:gd name="T12" fmla="*/ 34 w 106"/>
                  <a:gd name="T13" fmla="*/ 99 h 99"/>
                  <a:gd name="T14" fmla="*/ 34 w 106"/>
                  <a:gd name="T15" fmla="*/ 99 h 99"/>
                  <a:gd name="T16" fmla="*/ 34 w 106"/>
                  <a:gd name="T17" fmla="*/ 99 h 99"/>
                  <a:gd name="T18" fmla="*/ 34 w 106"/>
                  <a:gd name="T19" fmla="*/ 99 h 99"/>
                  <a:gd name="T20" fmla="*/ 52 w 106"/>
                  <a:gd name="T21" fmla="*/ 99 h 99"/>
                  <a:gd name="T22" fmla="*/ 42 w 106"/>
                  <a:gd name="T23" fmla="*/ 83 h 99"/>
                  <a:gd name="T24" fmla="*/ 67 w 106"/>
                  <a:gd name="T25" fmla="*/ 43 h 99"/>
                  <a:gd name="T26" fmla="*/ 75 w 106"/>
                  <a:gd name="T27" fmla="*/ 42 h 99"/>
                  <a:gd name="T28" fmla="*/ 78 w 106"/>
                  <a:gd name="T29" fmla="*/ 42 h 99"/>
                  <a:gd name="T30" fmla="*/ 106 w 106"/>
                  <a:gd name="T31" fmla="*/ 3 h 99"/>
                  <a:gd name="T32" fmla="*/ 95 w 106"/>
                  <a:gd name="T33" fmla="*/ 0 h 99"/>
                  <a:gd name="T34" fmla="*/ 91 w 106"/>
                  <a:gd name="T3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99">
                    <a:moveTo>
                      <a:pt x="91" y="0"/>
                    </a:moveTo>
                    <a:cubicBezTo>
                      <a:pt x="69" y="0"/>
                      <a:pt x="51" y="14"/>
                      <a:pt x="45" y="34"/>
                    </a:cubicBezTo>
                    <a:cubicBezTo>
                      <a:pt x="41" y="33"/>
                      <a:pt x="38" y="32"/>
                      <a:pt x="34" y="32"/>
                    </a:cubicBezTo>
                    <a:cubicBezTo>
                      <a:pt x="15" y="32"/>
                      <a:pt x="0" y="47"/>
                      <a:pt x="0" y="66"/>
                    </a:cubicBezTo>
                    <a:cubicBezTo>
                      <a:pt x="0" y="75"/>
                      <a:pt x="4" y="83"/>
                      <a:pt x="9" y="89"/>
                    </a:cubicBezTo>
                    <a:cubicBezTo>
                      <a:pt x="15" y="95"/>
                      <a:pt x="24" y="99"/>
                      <a:pt x="34" y="99"/>
                    </a:cubicBezTo>
                    <a:cubicBezTo>
                      <a:pt x="34" y="99"/>
                      <a:pt x="34" y="99"/>
                      <a:pt x="34" y="99"/>
                    </a:cubicBezTo>
                    <a:cubicBezTo>
                      <a:pt x="34" y="99"/>
                      <a:pt x="34" y="99"/>
                      <a:pt x="34" y="99"/>
                    </a:cubicBezTo>
                    <a:cubicBezTo>
                      <a:pt x="34" y="99"/>
                      <a:pt x="34" y="99"/>
                      <a:pt x="34" y="99"/>
                    </a:cubicBezTo>
                    <a:cubicBezTo>
                      <a:pt x="34" y="99"/>
                      <a:pt x="34" y="99"/>
                      <a:pt x="34" y="99"/>
                    </a:cubicBezTo>
                    <a:cubicBezTo>
                      <a:pt x="52" y="99"/>
                      <a:pt x="52" y="99"/>
                      <a:pt x="52" y="99"/>
                    </a:cubicBezTo>
                    <a:cubicBezTo>
                      <a:pt x="47" y="95"/>
                      <a:pt x="44" y="89"/>
                      <a:pt x="42" y="83"/>
                    </a:cubicBezTo>
                    <a:cubicBezTo>
                      <a:pt x="38" y="65"/>
                      <a:pt x="49" y="47"/>
                      <a:pt x="67" y="43"/>
                    </a:cubicBezTo>
                    <a:cubicBezTo>
                      <a:pt x="70" y="42"/>
                      <a:pt x="72" y="42"/>
                      <a:pt x="75" y="42"/>
                    </a:cubicBezTo>
                    <a:cubicBezTo>
                      <a:pt x="76" y="42"/>
                      <a:pt x="77" y="42"/>
                      <a:pt x="78" y="42"/>
                    </a:cubicBezTo>
                    <a:cubicBezTo>
                      <a:pt x="80" y="25"/>
                      <a:pt x="90" y="10"/>
                      <a:pt x="106" y="3"/>
                    </a:cubicBezTo>
                    <a:cubicBezTo>
                      <a:pt x="103" y="1"/>
                      <a:pt x="99" y="1"/>
                      <a:pt x="95" y="0"/>
                    </a:cubicBezTo>
                    <a:cubicBezTo>
                      <a:pt x="94" y="0"/>
                      <a:pt x="93" y="0"/>
                      <a:pt x="91" y="0"/>
                    </a:cubicBezTo>
                  </a:path>
                </a:pathLst>
              </a:custGeom>
              <a:solidFill>
                <a:srgbClr val="7E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28"/>
            <p:cNvGrpSpPr/>
            <p:nvPr/>
          </p:nvGrpSpPr>
          <p:grpSpPr>
            <a:xfrm>
              <a:off x="6922474" y="1445250"/>
              <a:ext cx="345072" cy="385764"/>
              <a:chOff x="12827000" y="4646613"/>
              <a:chExt cx="673100" cy="752475"/>
            </a:xfrm>
          </p:grpSpPr>
          <p:sp>
            <p:nvSpPr>
              <p:cNvPr id="55" name="Freeform 26"/>
              <p:cNvSpPr>
                <a:spLocks/>
              </p:cNvSpPr>
              <p:nvPr/>
            </p:nvSpPr>
            <p:spPr bwMode="auto">
              <a:xfrm>
                <a:off x="12906375" y="4646613"/>
                <a:ext cx="514350" cy="293688"/>
              </a:xfrm>
              <a:custGeom>
                <a:avLst/>
                <a:gdLst>
                  <a:gd name="T0" fmla="*/ 137 w 137"/>
                  <a:gd name="T1" fmla="*/ 74 h 78"/>
                  <a:gd name="T2" fmla="*/ 137 w 137"/>
                  <a:gd name="T3" fmla="*/ 65 h 78"/>
                  <a:gd name="T4" fmla="*/ 120 w 137"/>
                  <a:gd name="T5" fmla="*/ 20 h 78"/>
                  <a:gd name="T6" fmla="*/ 69 w 137"/>
                  <a:gd name="T7" fmla="*/ 0 h 78"/>
                  <a:gd name="T8" fmla="*/ 18 w 137"/>
                  <a:gd name="T9" fmla="*/ 20 h 78"/>
                  <a:gd name="T10" fmla="*/ 0 w 137"/>
                  <a:gd name="T11" fmla="*/ 65 h 78"/>
                  <a:gd name="T12" fmla="*/ 0 w 137"/>
                  <a:gd name="T13" fmla="*/ 74 h 78"/>
                  <a:gd name="T14" fmla="*/ 32 w 137"/>
                  <a:gd name="T15" fmla="*/ 78 h 78"/>
                  <a:gd name="T16" fmla="*/ 32 w 137"/>
                  <a:gd name="T17" fmla="*/ 70 h 78"/>
                  <a:gd name="T18" fmla="*/ 42 w 137"/>
                  <a:gd name="T19" fmla="*/ 39 h 78"/>
                  <a:gd name="T20" fmla="*/ 69 w 137"/>
                  <a:gd name="T21" fmla="*/ 29 h 78"/>
                  <a:gd name="T22" fmla="*/ 96 w 137"/>
                  <a:gd name="T23" fmla="*/ 39 h 78"/>
                  <a:gd name="T24" fmla="*/ 106 w 137"/>
                  <a:gd name="T25" fmla="*/ 65 h 78"/>
                  <a:gd name="T26" fmla="*/ 106 w 137"/>
                  <a:gd name="T27" fmla="*/ 78 h 78"/>
                  <a:gd name="T28" fmla="*/ 137 w 137"/>
                  <a:gd name="T29"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7" h="78">
                    <a:moveTo>
                      <a:pt x="137" y="74"/>
                    </a:moveTo>
                    <a:cubicBezTo>
                      <a:pt x="137" y="65"/>
                      <a:pt x="137" y="65"/>
                      <a:pt x="137" y="65"/>
                    </a:cubicBezTo>
                    <a:cubicBezTo>
                      <a:pt x="137" y="48"/>
                      <a:pt x="131" y="31"/>
                      <a:pt x="120" y="20"/>
                    </a:cubicBezTo>
                    <a:cubicBezTo>
                      <a:pt x="109" y="8"/>
                      <a:pt x="86" y="0"/>
                      <a:pt x="69" y="0"/>
                    </a:cubicBezTo>
                    <a:cubicBezTo>
                      <a:pt x="52" y="0"/>
                      <a:pt x="28" y="8"/>
                      <a:pt x="18" y="20"/>
                    </a:cubicBezTo>
                    <a:cubicBezTo>
                      <a:pt x="7" y="31"/>
                      <a:pt x="0" y="48"/>
                      <a:pt x="0" y="65"/>
                    </a:cubicBezTo>
                    <a:cubicBezTo>
                      <a:pt x="0" y="74"/>
                      <a:pt x="0" y="74"/>
                      <a:pt x="0" y="74"/>
                    </a:cubicBezTo>
                    <a:cubicBezTo>
                      <a:pt x="32" y="78"/>
                      <a:pt x="32" y="78"/>
                      <a:pt x="32" y="78"/>
                    </a:cubicBezTo>
                    <a:cubicBezTo>
                      <a:pt x="32" y="70"/>
                      <a:pt x="32" y="70"/>
                      <a:pt x="32" y="70"/>
                    </a:cubicBezTo>
                    <a:cubicBezTo>
                      <a:pt x="32" y="59"/>
                      <a:pt x="36" y="46"/>
                      <a:pt x="42" y="39"/>
                    </a:cubicBezTo>
                    <a:cubicBezTo>
                      <a:pt x="48" y="33"/>
                      <a:pt x="60" y="29"/>
                      <a:pt x="69" y="29"/>
                    </a:cubicBezTo>
                    <a:cubicBezTo>
                      <a:pt x="77" y="29"/>
                      <a:pt x="90" y="33"/>
                      <a:pt x="96" y="39"/>
                    </a:cubicBezTo>
                    <a:cubicBezTo>
                      <a:pt x="102" y="46"/>
                      <a:pt x="106" y="55"/>
                      <a:pt x="106" y="65"/>
                    </a:cubicBezTo>
                    <a:cubicBezTo>
                      <a:pt x="106" y="78"/>
                      <a:pt x="106" y="78"/>
                      <a:pt x="106" y="78"/>
                    </a:cubicBezTo>
                    <a:cubicBezTo>
                      <a:pt x="137" y="74"/>
                      <a:pt x="137" y="74"/>
                      <a:pt x="137" y="74"/>
                    </a:cubicBezTo>
                  </a:path>
                </a:pathLst>
              </a:custGeom>
              <a:solidFill>
                <a:srgbClr val="9FA0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7"/>
              <p:cNvSpPr>
                <a:spLocks/>
              </p:cNvSpPr>
              <p:nvPr/>
            </p:nvSpPr>
            <p:spPr bwMode="auto">
              <a:xfrm>
                <a:off x="12827000" y="4926013"/>
                <a:ext cx="673100" cy="473075"/>
              </a:xfrm>
              <a:custGeom>
                <a:avLst/>
                <a:gdLst>
                  <a:gd name="T0" fmla="*/ 21 w 179"/>
                  <a:gd name="T1" fmla="*/ 0 h 126"/>
                  <a:gd name="T2" fmla="*/ 0 w 179"/>
                  <a:gd name="T3" fmla="*/ 21 h 126"/>
                  <a:gd name="T4" fmla="*/ 0 w 179"/>
                  <a:gd name="T5" fmla="*/ 105 h 126"/>
                  <a:gd name="T6" fmla="*/ 19 w 179"/>
                  <a:gd name="T7" fmla="*/ 126 h 126"/>
                  <a:gd name="T8" fmla="*/ 161 w 179"/>
                  <a:gd name="T9" fmla="*/ 126 h 126"/>
                  <a:gd name="T10" fmla="*/ 179 w 179"/>
                  <a:gd name="T11" fmla="*/ 105 h 126"/>
                  <a:gd name="T12" fmla="*/ 179 w 179"/>
                  <a:gd name="T13" fmla="*/ 21 h 126"/>
                  <a:gd name="T14" fmla="*/ 158 w 179"/>
                  <a:gd name="T15" fmla="*/ 0 h 126"/>
                  <a:gd name="T16" fmla="*/ 21 w 179"/>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26">
                    <a:moveTo>
                      <a:pt x="21" y="0"/>
                    </a:moveTo>
                    <a:cubicBezTo>
                      <a:pt x="6" y="0"/>
                      <a:pt x="0" y="9"/>
                      <a:pt x="0" y="21"/>
                    </a:cubicBezTo>
                    <a:cubicBezTo>
                      <a:pt x="0" y="105"/>
                      <a:pt x="0" y="105"/>
                      <a:pt x="0" y="105"/>
                    </a:cubicBezTo>
                    <a:cubicBezTo>
                      <a:pt x="0" y="115"/>
                      <a:pt x="7" y="126"/>
                      <a:pt x="19" y="126"/>
                    </a:cubicBezTo>
                    <a:cubicBezTo>
                      <a:pt x="161" y="126"/>
                      <a:pt x="161" y="126"/>
                      <a:pt x="161" y="126"/>
                    </a:cubicBezTo>
                    <a:cubicBezTo>
                      <a:pt x="175" y="126"/>
                      <a:pt x="179" y="115"/>
                      <a:pt x="179" y="105"/>
                    </a:cubicBezTo>
                    <a:cubicBezTo>
                      <a:pt x="179" y="21"/>
                      <a:pt x="179" y="21"/>
                      <a:pt x="179" y="21"/>
                    </a:cubicBezTo>
                    <a:cubicBezTo>
                      <a:pt x="179" y="11"/>
                      <a:pt x="175" y="0"/>
                      <a:pt x="158" y="0"/>
                    </a:cubicBezTo>
                    <a:cubicBezTo>
                      <a:pt x="21" y="0"/>
                      <a:pt x="21" y="0"/>
                      <a:pt x="21" y="0"/>
                    </a:cubicBezTo>
                  </a:path>
                </a:pathLst>
              </a:custGeom>
              <a:solidFill>
                <a:srgbClr val="5BB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8"/>
              <p:cNvSpPr>
                <a:spLocks/>
              </p:cNvSpPr>
              <p:nvPr/>
            </p:nvSpPr>
            <p:spPr bwMode="auto">
              <a:xfrm>
                <a:off x="12827000" y="4926013"/>
                <a:ext cx="474663" cy="473075"/>
              </a:xfrm>
              <a:custGeom>
                <a:avLst/>
                <a:gdLst>
                  <a:gd name="T0" fmla="*/ 126 w 126"/>
                  <a:gd name="T1" fmla="*/ 0 h 126"/>
                  <a:gd name="T2" fmla="*/ 53 w 126"/>
                  <a:gd name="T3" fmla="*/ 0 h 126"/>
                  <a:gd name="T4" fmla="*/ 21 w 126"/>
                  <a:gd name="T5" fmla="*/ 0 h 126"/>
                  <a:gd name="T6" fmla="*/ 21 w 126"/>
                  <a:gd name="T7" fmla="*/ 0 h 126"/>
                  <a:gd name="T8" fmla="*/ 0 w 126"/>
                  <a:gd name="T9" fmla="*/ 21 h 126"/>
                  <a:gd name="T10" fmla="*/ 0 w 126"/>
                  <a:gd name="T11" fmla="*/ 105 h 126"/>
                  <a:gd name="T12" fmla="*/ 19 w 126"/>
                  <a:gd name="T13" fmla="*/ 126 h 126"/>
                  <a:gd name="T14" fmla="*/ 45 w 126"/>
                  <a:gd name="T15" fmla="*/ 126 h 126"/>
                  <a:gd name="T16" fmla="*/ 126 w 126"/>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26">
                    <a:moveTo>
                      <a:pt x="126" y="0"/>
                    </a:moveTo>
                    <a:cubicBezTo>
                      <a:pt x="53" y="0"/>
                      <a:pt x="53" y="0"/>
                      <a:pt x="53" y="0"/>
                    </a:cubicBezTo>
                    <a:cubicBezTo>
                      <a:pt x="21" y="0"/>
                      <a:pt x="21" y="0"/>
                      <a:pt x="21" y="0"/>
                    </a:cubicBezTo>
                    <a:cubicBezTo>
                      <a:pt x="21" y="0"/>
                      <a:pt x="21" y="0"/>
                      <a:pt x="21" y="0"/>
                    </a:cubicBezTo>
                    <a:cubicBezTo>
                      <a:pt x="6" y="0"/>
                      <a:pt x="0" y="9"/>
                      <a:pt x="0" y="21"/>
                    </a:cubicBezTo>
                    <a:cubicBezTo>
                      <a:pt x="0" y="105"/>
                      <a:pt x="0" y="105"/>
                      <a:pt x="0" y="105"/>
                    </a:cubicBezTo>
                    <a:cubicBezTo>
                      <a:pt x="0" y="115"/>
                      <a:pt x="7" y="126"/>
                      <a:pt x="19" y="126"/>
                    </a:cubicBezTo>
                    <a:cubicBezTo>
                      <a:pt x="45" y="126"/>
                      <a:pt x="45" y="126"/>
                      <a:pt x="45" y="126"/>
                    </a:cubicBezTo>
                    <a:cubicBezTo>
                      <a:pt x="126" y="0"/>
                      <a:pt x="126" y="0"/>
                      <a:pt x="126" y="0"/>
                    </a:cubicBezTo>
                  </a:path>
                </a:pathLst>
              </a:custGeom>
              <a:solidFill>
                <a:srgbClr val="77B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9"/>
              <p:cNvSpPr>
                <a:spLocks noEditPoints="1"/>
              </p:cNvSpPr>
              <p:nvPr/>
            </p:nvSpPr>
            <p:spPr bwMode="auto">
              <a:xfrm>
                <a:off x="12912725" y="4967288"/>
                <a:ext cx="496888" cy="390525"/>
              </a:xfrm>
              <a:custGeom>
                <a:avLst/>
                <a:gdLst>
                  <a:gd name="T0" fmla="*/ 102 w 313"/>
                  <a:gd name="T1" fmla="*/ 57 h 246"/>
                  <a:gd name="T2" fmla="*/ 157 w 313"/>
                  <a:gd name="T3" fmla="*/ 0 h 246"/>
                  <a:gd name="T4" fmla="*/ 211 w 313"/>
                  <a:gd name="T5" fmla="*/ 57 h 246"/>
                  <a:gd name="T6" fmla="*/ 173 w 313"/>
                  <a:gd name="T7" fmla="*/ 57 h 246"/>
                  <a:gd name="T8" fmla="*/ 173 w 313"/>
                  <a:gd name="T9" fmla="*/ 95 h 246"/>
                  <a:gd name="T10" fmla="*/ 140 w 313"/>
                  <a:gd name="T11" fmla="*/ 95 h 246"/>
                  <a:gd name="T12" fmla="*/ 140 w 313"/>
                  <a:gd name="T13" fmla="*/ 57 h 246"/>
                  <a:gd name="T14" fmla="*/ 102 w 313"/>
                  <a:gd name="T15" fmla="*/ 57 h 246"/>
                  <a:gd name="T16" fmla="*/ 0 w 313"/>
                  <a:gd name="T17" fmla="*/ 140 h 246"/>
                  <a:gd name="T18" fmla="*/ 0 w 313"/>
                  <a:gd name="T19" fmla="*/ 106 h 246"/>
                  <a:gd name="T20" fmla="*/ 57 w 313"/>
                  <a:gd name="T21" fmla="*/ 106 h 246"/>
                  <a:gd name="T22" fmla="*/ 57 w 313"/>
                  <a:gd name="T23" fmla="*/ 68 h 246"/>
                  <a:gd name="T24" fmla="*/ 109 w 313"/>
                  <a:gd name="T25" fmla="*/ 123 h 246"/>
                  <a:gd name="T26" fmla="*/ 57 w 313"/>
                  <a:gd name="T27" fmla="*/ 175 h 246"/>
                  <a:gd name="T28" fmla="*/ 57 w 313"/>
                  <a:gd name="T29" fmla="*/ 137 h 246"/>
                  <a:gd name="T30" fmla="*/ 0 w 313"/>
                  <a:gd name="T31" fmla="*/ 137 h 246"/>
                  <a:gd name="T32" fmla="*/ 0 w 313"/>
                  <a:gd name="T33" fmla="*/ 140 h 246"/>
                  <a:gd name="T34" fmla="*/ 157 w 313"/>
                  <a:gd name="T35" fmla="*/ 246 h 246"/>
                  <a:gd name="T36" fmla="*/ 100 w 313"/>
                  <a:gd name="T37" fmla="*/ 189 h 246"/>
                  <a:gd name="T38" fmla="*/ 140 w 313"/>
                  <a:gd name="T39" fmla="*/ 189 h 246"/>
                  <a:gd name="T40" fmla="*/ 140 w 313"/>
                  <a:gd name="T41" fmla="*/ 151 h 246"/>
                  <a:gd name="T42" fmla="*/ 173 w 313"/>
                  <a:gd name="T43" fmla="*/ 151 h 246"/>
                  <a:gd name="T44" fmla="*/ 173 w 313"/>
                  <a:gd name="T45" fmla="*/ 189 h 246"/>
                  <a:gd name="T46" fmla="*/ 214 w 313"/>
                  <a:gd name="T47" fmla="*/ 189 h 246"/>
                  <a:gd name="T48" fmla="*/ 157 w 313"/>
                  <a:gd name="T49" fmla="*/ 246 h 246"/>
                  <a:gd name="T50" fmla="*/ 313 w 313"/>
                  <a:gd name="T51" fmla="*/ 140 h 246"/>
                  <a:gd name="T52" fmla="*/ 256 w 313"/>
                  <a:gd name="T53" fmla="*/ 140 h 246"/>
                  <a:gd name="T54" fmla="*/ 256 w 313"/>
                  <a:gd name="T55" fmla="*/ 178 h 246"/>
                  <a:gd name="T56" fmla="*/ 202 w 313"/>
                  <a:gd name="T57" fmla="*/ 123 h 246"/>
                  <a:gd name="T58" fmla="*/ 256 w 313"/>
                  <a:gd name="T59" fmla="*/ 68 h 246"/>
                  <a:gd name="T60" fmla="*/ 256 w 313"/>
                  <a:gd name="T61" fmla="*/ 106 h 246"/>
                  <a:gd name="T62" fmla="*/ 313 w 313"/>
                  <a:gd name="T63" fmla="*/ 106 h 246"/>
                  <a:gd name="T64" fmla="*/ 313 w 313"/>
                  <a:gd name="T65"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3" h="246">
                    <a:moveTo>
                      <a:pt x="102" y="57"/>
                    </a:moveTo>
                    <a:lnTo>
                      <a:pt x="157" y="0"/>
                    </a:lnTo>
                    <a:lnTo>
                      <a:pt x="211" y="57"/>
                    </a:lnTo>
                    <a:lnTo>
                      <a:pt x="173" y="57"/>
                    </a:lnTo>
                    <a:lnTo>
                      <a:pt x="173" y="95"/>
                    </a:lnTo>
                    <a:lnTo>
                      <a:pt x="140" y="95"/>
                    </a:lnTo>
                    <a:lnTo>
                      <a:pt x="140" y="57"/>
                    </a:lnTo>
                    <a:lnTo>
                      <a:pt x="102" y="57"/>
                    </a:lnTo>
                    <a:close/>
                    <a:moveTo>
                      <a:pt x="0" y="140"/>
                    </a:moveTo>
                    <a:lnTo>
                      <a:pt x="0" y="106"/>
                    </a:lnTo>
                    <a:lnTo>
                      <a:pt x="57" y="106"/>
                    </a:lnTo>
                    <a:lnTo>
                      <a:pt x="57" y="68"/>
                    </a:lnTo>
                    <a:lnTo>
                      <a:pt x="109" y="123"/>
                    </a:lnTo>
                    <a:lnTo>
                      <a:pt x="57" y="175"/>
                    </a:lnTo>
                    <a:lnTo>
                      <a:pt x="57" y="137"/>
                    </a:lnTo>
                    <a:lnTo>
                      <a:pt x="0" y="137"/>
                    </a:lnTo>
                    <a:lnTo>
                      <a:pt x="0" y="140"/>
                    </a:lnTo>
                    <a:close/>
                    <a:moveTo>
                      <a:pt x="157" y="246"/>
                    </a:moveTo>
                    <a:lnTo>
                      <a:pt x="100" y="189"/>
                    </a:lnTo>
                    <a:lnTo>
                      <a:pt x="140" y="189"/>
                    </a:lnTo>
                    <a:lnTo>
                      <a:pt x="140" y="151"/>
                    </a:lnTo>
                    <a:lnTo>
                      <a:pt x="173" y="151"/>
                    </a:lnTo>
                    <a:lnTo>
                      <a:pt x="173" y="189"/>
                    </a:lnTo>
                    <a:lnTo>
                      <a:pt x="214" y="189"/>
                    </a:lnTo>
                    <a:lnTo>
                      <a:pt x="157" y="246"/>
                    </a:lnTo>
                    <a:close/>
                    <a:moveTo>
                      <a:pt x="313" y="140"/>
                    </a:moveTo>
                    <a:lnTo>
                      <a:pt x="256" y="140"/>
                    </a:lnTo>
                    <a:lnTo>
                      <a:pt x="256" y="178"/>
                    </a:lnTo>
                    <a:lnTo>
                      <a:pt x="202" y="123"/>
                    </a:lnTo>
                    <a:lnTo>
                      <a:pt x="256" y="68"/>
                    </a:lnTo>
                    <a:lnTo>
                      <a:pt x="256" y="106"/>
                    </a:lnTo>
                    <a:lnTo>
                      <a:pt x="313" y="106"/>
                    </a:lnTo>
                    <a:lnTo>
                      <a:pt x="313"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p:cNvGrpSpPr/>
            <p:nvPr/>
          </p:nvGrpSpPr>
          <p:grpSpPr>
            <a:xfrm>
              <a:off x="9024154" y="1476506"/>
              <a:ext cx="370294" cy="342544"/>
              <a:chOff x="8398638" y="3056398"/>
              <a:chExt cx="370294" cy="342544"/>
            </a:xfrm>
          </p:grpSpPr>
          <p:grpSp>
            <p:nvGrpSpPr>
              <p:cNvPr id="31" name="Group 30"/>
              <p:cNvGrpSpPr/>
              <p:nvPr/>
            </p:nvGrpSpPr>
            <p:grpSpPr>
              <a:xfrm>
                <a:off x="8398638" y="3056398"/>
                <a:ext cx="301516" cy="277980"/>
                <a:chOff x="12815888" y="2263775"/>
                <a:chExt cx="752475" cy="693738"/>
              </a:xfrm>
            </p:grpSpPr>
            <p:sp>
              <p:nvSpPr>
                <p:cNvPr id="44" name="Freeform 15"/>
                <p:cNvSpPr>
                  <a:spLocks/>
                </p:cNvSpPr>
                <p:nvPr/>
              </p:nvSpPr>
              <p:spPr bwMode="auto">
                <a:xfrm>
                  <a:off x="12947650" y="2814638"/>
                  <a:ext cx="488950" cy="142875"/>
                </a:xfrm>
                <a:custGeom>
                  <a:avLst/>
                  <a:gdLst>
                    <a:gd name="T0" fmla="*/ 95 w 130"/>
                    <a:gd name="T1" fmla="*/ 0 h 38"/>
                    <a:gd name="T2" fmla="*/ 90 w 130"/>
                    <a:gd name="T3" fmla="*/ 0 h 38"/>
                    <a:gd name="T4" fmla="*/ 43 w 130"/>
                    <a:gd name="T5" fmla="*/ 0 h 38"/>
                    <a:gd name="T6" fmla="*/ 40 w 130"/>
                    <a:gd name="T7" fmla="*/ 0 h 38"/>
                    <a:gd name="T8" fmla="*/ 0 w 130"/>
                    <a:gd name="T9" fmla="*/ 26 h 38"/>
                    <a:gd name="T10" fmla="*/ 0 w 130"/>
                    <a:gd name="T11" fmla="*/ 38 h 38"/>
                    <a:gd name="T12" fmla="*/ 48 w 130"/>
                    <a:gd name="T13" fmla="*/ 38 h 38"/>
                    <a:gd name="T14" fmla="*/ 84 w 130"/>
                    <a:gd name="T15" fmla="*/ 38 h 38"/>
                    <a:gd name="T16" fmla="*/ 130 w 130"/>
                    <a:gd name="T17" fmla="*/ 38 h 38"/>
                    <a:gd name="T18" fmla="*/ 130 w 130"/>
                    <a:gd name="T19" fmla="*/ 26 h 38"/>
                    <a:gd name="T20" fmla="*/ 95 w 130"/>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38">
                      <a:moveTo>
                        <a:pt x="95" y="0"/>
                      </a:moveTo>
                      <a:cubicBezTo>
                        <a:pt x="90" y="0"/>
                        <a:pt x="90" y="0"/>
                        <a:pt x="90" y="0"/>
                      </a:cubicBezTo>
                      <a:cubicBezTo>
                        <a:pt x="43" y="0"/>
                        <a:pt x="43" y="0"/>
                        <a:pt x="43" y="0"/>
                      </a:cubicBezTo>
                      <a:cubicBezTo>
                        <a:pt x="40" y="0"/>
                        <a:pt x="40" y="0"/>
                        <a:pt x="40" y="0"/>
                      </a:cubicBezTo>
                      <a:cubicBezTo>
                        <a:pt x="47" y="23"/>
                        <a:pt x="38" y="26"/>
                        <a:pt x="0" y="26"/>
                      </a:cubicBezTo>
                      <a:cubicBezTo>
                        <a:pt x="0" y="38"/>
                        <a:pt x="0" y="38"/>
                        <a:pt x="0" y="38"/>
                      </a:cubicBezTo>
                      <a:cubicBezTo>
                        <a:pt x="48" y="38"/>
                        <a:pt x="48" y="38"/>
                        <a:pt x="48" y="38"/>
                      </a:cubicBezTo>
                      <a:cubicBezTo>
                        <a:pt x="84" y="38"/>
                        <a:pt x="84" y="38"/>
                        <a:pt x="84" y="38"/>
                      </a:cubicBezTo>
                      <a:cubicBezTo>
                        <a:pt x="130" y="38"/>
                        <a:pt x="130" y="38"/>
                        <a:pt x="130" y="38"/>
                      </a:cubicBezTo>
                      <a:cubicBezTo>
                        <a:pt x="130" y="26"/>
                        <a:pt x="130" y="26"/>
                        <a:pt x="130" y="26"/>
                      </a:cubicBezTo>
                      <a:cubicBezTo>
                        <a:pt x="92" y="26"/>
                        <a:pt x="88" y="23"/>
                        <a:pt x="95" y="0"/>
                      </a:cubicBezTo>
                      <a:close/>
                    </a:path>
                  </a:pathLst>
                </a:custGeom>
                <a:solidFill>
                  <a:srgbClr val="7C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6"/>
                <p:cNvSpPr>
                  <a:spLocks noEditPoints="1"/>
                </p:cNvSpPr>
                <p:nvPr/>
              </p:nvSpPr>
              <p:spPr bwMode="auto">
                <a:xfrm>
                  <a:off x="12815888" y="2263775"/>
                  <a:ext cx="752475" cy="550863"/>
                </a:xfrm>
                <a:custGeom>
                  <a:avLst/>
                  <a:gdLst>
                    <a:gd name="T0" fmla="*/ 188 w 200"/>
                    <a:gd name="T1" fmla="*/ 0 h 146"/>
                    <a:gd name="T2" fmla="*/ 11 w 200"/>
                    <a:gd name="T3" fmla="*/ 0 h 146"/>
                    <a:gd name="T4" fmla="*/ 0 w 200"/>
                    <a:gd name="T5" fmla="*/ 12 h 146"/>
                    <a:gd name="T6" fmla="*/ 0 w 200"/>
                    <a:gd name="T7" fmla="*/ 135 h 146"/>
                    <a:gd name="T8" fmla="*/ 11 w 200"/>
                    <a:gd name="T9" fmla="*/ 146 h 146"/>
                    <a:gd name="T10" fmla="*/ 188 w 200"/>
                    <a:gd name="T11" fmla="*/ 146 h 146"/>
                    <a:gd name="T12" fmla="*/ 200 w 200"/>
                    <a:gd name="T13" fmla="*/ 135 h 146"/>
                    <a:gd name="T14" fmla="*/ 200 w 200"/>
                    <a:gd name="T15" fmla="*/ 12 h 146"/>
                    <a:gd name="T16" fmla="*/ 188 w 200"/>
                    <a:gd name="T17" fmla="*/ 0 h 146"/>
                    <a:gd name="T18" fmla="*/ 185 w 200"/>
                    <a:gd name="T19" fmla="*/ 16 h 146"/>
                    <a:gd name="T20" fmla="*/ 185 w 200"/>
                    <a:gd name="T21" fmla="*/ 130 h 146"/>
                    <a:gd name="T22" fmla="*/ 15 w 200"/>
                    <a:gd name="T23" fmla="*/ 130 h 146"/>
                    <a:gd name="T24" fmla="*/ 15 w 200"/>
                    <a:gd name="T25" fmla="*/ 16 h 146"/>
                    <a:gd name="T26" fmla="*/ 185 w 200"/>
                    <a:gd name="T27" fmla="*/ 15 h 146"/>
                    <a:gd name="T28" fmla="*/ 185 w 200"/>
                    <a:gd name="T29" fmla="*/ 1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146">
                      <a:moveTo>
                        <a:pt x="188" y="0"/>
                      </a:moveTo>
                      <a:cubicBezTo>
                        <a:pt x="11" y="0"/>
                        <a:pt x="11" y="0"/>
                        <a:pt x="11" y="0"/>
                      </a:cubicBezTo>
                      <a:cubicBezTo>
                        <a:pt x="5" y="0"/>
                        <a:pt x="0" y="6"/>
                        <a:pt x="0" y="12"/>
                      </a:cubicBezTo>
                      <a:cubicBezTo>
                        <a:pt x="0" y="135"/>
                        <a:pt x="0" y="135"/>
                        <a:pt x="0" y="135"/>
                      </a:cubicBezTo>
                      <a:cubicBezTo>
                        <a:pt x="0" y="141"/>
                        <a:pt x="5" y="146"/>
                        <a:pt x="11" y="146"/>
                      </a:cubicBezTo>
                      <a:cubicBezTo>
                        <a:pt x="188" y="146"/>
                        <a:pt x="188" y="146"/>
                        <a:pt x="188" y="146"/>
                      </a:cubicBezTo>
                      <a:cubicBezTo>
                        <a:pt x="194" y="146"/>
                        <a:pt x="200" y="141"/>
                        <a:pt x="200" y="135"/>
                      </a:cubicBezTo>
                      <a:cubicBezTo>
                        <a:pt x="200" y="12"/>
                        <a:pt x="200" y="12"/>
                        <a:pt x="200" y="12"/>
                      </a:cubicBezTo>
                      <a:cubicBezTo>
                        <a:pt x="200" y="6"/>
                        <a:pt x="194" y="0"/>
                        <a:pt x="188" y="0"/>
                      </a:cubicBezTo>
                      <a:close/>
                      <a:moveTo>
                        <a:pt x="185" y="16"/>
                      </a:moveTo>
                      <a:cubicBezTo>
                        <a:pt x="185" y="130"/>
                        <a:pt x="185" y="130"/>
                        <a:pt x="185" y="130"/>
                      </a:cubicBezTo>
                      <a:cubicBezTo>
                        <a:pt x="15" y="130"/>
                        <a:pt x="15" y="130"/>
                        <a:pt x="15" y="130"/>
                      </a:cubicBezTo>
                      <a:cubicBezTo>
                        <a:pt x="15" y="16"/>
                        <a:pt x="15" y="16"/>
                        <a:pt x="15" y="16"/>
                      </a:cubicBezTo>
                      <a:cubicBezTo>
                        <a:pt x="185" y="15"/>
                        <a:pt x="185" y="15"/>
                        <a:pt x="185" y="15"/>
                      </a:cubicBezTo>
                      <a:lnTo>
                        <a:pt x="185" y="16"/>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7"/>
                <p:cNvSpPr>
                  <a:spLocks/>
                </p:cNvSpPr>
                <p:nvPr/>
              </p:nvSpPr>
              <p:spPr bwMode="auto">
                <a:xfrm>
                  <a:off x="12871450" y="2324100"/>
                  <a:ext cx="639763" cy="433388"/>
                </a:xfrm>
                <a:custGeom>
                  <a:avLst/>
                  <a:gdLst>
                    <a:gd name="T0" fmla="*/ 403 w 403"/>
                    <a:gd name="T1" fmla="*/ 0 h 273"/>
                    <a:gd name="T2" fmla="*/ 403 w 403"/>
                    <a:gd name="T3" fmla="*/ 273 h 273"/>
                    <a:gd name="T4" fmla="*/ 0 w 403"/>
                    <a:gd name="T5" fmla="*/ 273 h 273"/>
                    <a:gd name="T6" fmla="*/ 0 w 403"/>
                    <a:gd name="T7" fmla="*/ 0 h 273"/>
                    <a:gd name="T8" fmla="*/ 403 w 403"/>
                    <a:gd name="T9" fmla="*/ 0 h 273"/>
                    <a:gd name="T10" fmla="*/ 403 w 403"/>
                    <a:gd name="T11" fmla="*/ 0 h 273"/>
                  </a:gdLst>
                  <a:ahLst/>
                  <a:cxnLst>
                    <a:cxn ang="0">
                      <a:pos x="T0" y="T1"/>
                    </a:cxn>
                    <a:cxn ang="0">
                      <a:pos x="T2" y="T3"/>
                    </a:cxn>
                    <a:cxn ang="0">
                      <a:pos x="T4" y="T5"/>
                    </a:cxn>
                    <a:cxn ang="0">
                      <a:pos x="T6" y="T7"/>
                    </a:cxn>
                    <a:cxn ang="0">
                      <a:pos x="T8" y="T9"/>
                    </a:cxn>
                    <a:cxn ang="0">
                      <a:pos x="T10" y="T11"/>
                    </a:cxn>
                  </a:cxnLst>
                  <a:rect l="0" t="0" r="r" b="b"/>
                  <a:pathLst>
                    <a:path w="403" h="273">
                      <a:moveTo>
                        <a:pt x="403" y="0"/>
                      </a:moveTo>
                      <a:lnTo>
                        <a:pt x="403" y="273"/>
                      </a:lnTo>
                      <a:lnTo>
                        <a:pt x="0" y="273"/>
                      </a:lnTo>
                      <a:lnTo>
                        <a:pt x="0" y="0"/>
                      </a:lnTo>
                      <a:lnTo>
                        <a:pt x="403" y="0"/>
                      </a:lnTo>
                      <a:lnTo>
                        <a:pt x="403" y="0"/>
                      </a:ln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8"/>
                <p:cNvSpPr>
                  <a:spLocks/>
                </p:cNvSpPr>
                <p:nvPr/>
              </p:nvSpPr>
              <p:spPr bwMode="auto">
                <a:xfrm>
                  <a:off x="12871450" y="2324100"/>
                  <a:ext cx="639763" cy="433388"/>
                </a:xfrm>
                <a:custGeom>
                  <a:avLst/>
                  <a:gdLst>
                    <a:gd name="T0" fmla="*/ 403 w 403"/>
                    <a:gd name="T1" fmla="*/ 0 h 273"/>
                    <a:gd name="T2" fmla="*/ 403 w 403"/>
                    <a:gd name="T3" fmla="*/ 273 h 273"/>
                    <a:gd name="T4" fmla="*/ 0 w 403"/>
                    <a:gd name="T5" fmla="*/ 273 h 273"/>
                    <a:gd name="T6" fmla="*/ 0 w 403"/>
                    <a:gd name="T7" fmla="*/ 0 h 273"/>
                    <a:gd name="T8" fmla="*/ 403 w 403"/>
                    <a:gd name="T9" fmla="*/ 0 h 273"/>
                    <a:gd name="T10" fmla="*/ 403 w 403"/>
                    <a:gd name="T11" fmla="*/ 0 h 273"/>
                  </a:gdLst>
                  <a:ahLst/>
                  <a:cxnLst>
                    <a:cxn ang="0">
                      <a:pos x="T0" y="T1"/>
                    </a:cxn>
                    <a:cxn ang="0">
                      <a:pos x="T2" y="T3"/>
                    </a:cxn>
                    <a:cxn ang="0">
                      <a:pos x="T4" y="T5"/>
                    </a:cxn>
                    <a:cxn ang="0">
                      <a:pos x="T6" y="T7"/>
                    </a:cxn>
                    <a:cxn ang="0">
                      <a:pos x="T8" y="T9"/>
                    </a:cxn>
                    <a:cxn ang="0">
                      <a:pos x="T10" y="T11"/>
                    </a:cxn>
                  </a:cxnLst>
                  <a:rect l="0" t="0" r="r" b="b"/>
                  <a:pathLst>
                    <a:path w="403" h="273">
                      <a:moveTo>
                        <a:pt x="403" y="0"/>
                      </a:moveTo>
                      <a:lnTo>
                        <a:pt x="403" y="273"/>
                      </a:lnTo>
                      <a:lnTo>
                        <a:pt x="0" y="273"/>
                      </a:lnTo>
                      <a:lnTo>
                        <a:pt x="0" y="0"/>
                      </a:lnTo>
                      <a:lnTo>
                        <a:pt x="403" y="0"/>
                      </a:lnTo>
                      <a:lnTo>
                        <a:pt x="4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9"/>
                <p:cNvSpPr>
                  <a:spLocks/>
                </p:cNvSpPr>
                <p:nvPr/>
              </p:nvSpPr>
              <p:spPr bwMode="auto">
                <a:xfrm>
                  <a:off x="12815888" y="2263775"/>
                  <a:ext cx="706438" cy="550863"/>
                </a:xfrm>
                <a:custGeom>
                  <a:avLst/>
                  <a:gdLst>
                    <a:gd name="T0" fmla="*/ 15 w 188"/>
                    <a:gd name="T1" fmla="*/ 131 h 146"/>
                    <a:gd name="T2" fmla="*/ 15 w 188"/>
                    <a:gd name="T3" fmla="*/ 131 h 146"/>
                    <a:gd name="T4" fmla="*/ 15 w 188"/>
                    <a:gd name="T5" fmla="*/ 16 h 146"/>
                    <a:gd name="T6" fmla="*/ 170 w 188"/>
                    <a:gd name="T7" fmla="*/ 16 h 146"/>
                    <a:gd name="T8" fmla="*/ 188 w 188"/>
                    <a:gd name="T9" fmla="*/ 0 h 146"/>
                    <a:gd name="T10" fmla="*/ 11 w 188"/>
                    <a:gd name="T11" fmla="*/ 0 h 146"/>
                    <a:gd name="T12" fmla="*/ 0 w 188"/>
                    <a:gd name="T13" fmla="*/ 12 h 146"/>
                    <a:gd name="T14" fmla="*/ 0 w 188"/>
                    <a:gd name="T15" fmla="*/ 135 h 146"/>
                    <a:gd name="T16" fmla="*/ 11 w 188"/>
                    <a:gd name="T17" fmla="*/ 146 h 146"/>
                    <a:gd name="T18" fmla="*/ 15 w 188"/>
                    <a:gd name="T19" fmla="*/ 146 h 146"/>
                    <a:gd name="T20" fmla="*/ 34 w 188"/>
                    <a:gd name="T21" fmla="*/ 131 h 146"/>
                    <a:gd name="T22" fmla="*/ 15 w 188"/>
                    <a:gd name="T23" fmla="*/ 1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46">
                      <a:moveTo>
                        <a:pt x="15" y="131"/>
                      </a:moveTo>
                      <a:cubicBezTo>
                        <a:pt x="15" y="131"/>
                        <a:pt x="15" y="131"/>
                        <a:pt x="15" y="131"/>
                      </a:cubicBezTo>
                      <a:cubicBezTo>
                        <a:pt x="15" y="16"/>
                        <a:pt x="15" y="16"/>
                        <a:pt x="15" y="16"/>
                      </a:cubicBezTo>
                      <a:cubicBezTo>
                        <a:pt x="170" y="16"/>
                        <a:pt x="170" y="16"/>
                        <a:pt x="170" y="16"/>
                      </a:cubicBezTo>
                      <a:cubicBezTo>
                        <a:pt x="188" y="0"/>
                        <a:pt x="188" y="0"/>
                        <a:pt x="188" y="0"/>
                      </a:cubicBezTo>
                      <a:cubicBezTo>
                        <a:pt x="11" y="0"/>
                        <a:pt x="11" y="0"/>
                        <a:pt x="11" y="0"/>
                      </a:cubicBezTo>
                      <a:cubicBezTo>
                        <a:pt x="5" y="0"/>
                        <a:pt x="0" y="6"/>
                        <a:pt x="0" y="12"/>
                      </a:cubicBezTo>
                      <a:cubicBezTo>
                        <a:pt x="0" y="135"/>
                        <a:pt x="0" y="135"/>
                        <a:pt x="0" y="135"/>
                      </a:cubicBezTo>
                      <a:cubicBezTo>
                        <a:pt x="0" y="141"/>
                        <a:pt x="5" y="146"/>
                        <a:pt x="11" y="146"/>
                      </a:cubicBezTo>
                      <a:cubicBezTo>
                        <a:pt x="15" y="146"/>
                        <a:pt x="15" y="146"/>
                        <a:pt x="15" y="146"/>
                      </a:cubicBezTo>
                      <a:cubicBezTo>
                        <a:pt x="34" y="131"/>
                        <a:pt x="34" y="131"/>
                        <a:pt x="34" y="131"/>
                      </a:cubicBezTo>
                      <a:lnTo>
                        <a:pt x="15" y="131"/>
                      </a:lnTo>
                      <a:close/>
                    </a:path>
                  </a:pathLst>
                </a:custGeom>
                <a:solidFill>
                  <a:srgbClr val="7C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0"/>
                <p:cNvSpPr>
                  <a:spLocks/>
                </p:cNvSpPr>
                <p:nvPr/>
              </p:nvSpPr>
              <p:spPr bwMode="auto">
                <a:xfrm>
                  <a:off x="12871450" y="2324100"/>
                  <a:ext cx="584200" cy="433388"/>
                </a:xfrm>
                <a:custGeom>
                  <a:avLst/>
                  <a:gdLst>
                    <a:gd name="T0" fmla="*/ 0 w 368"/>
                    <a:gd name="T1" fmla="*/ 273 h 273"/>
                    <a:gd name="T2" fmla="*/ 0 w 368"/>
                    <a:gd name="T3" fmla="*/ 273 h 273"/>
                    <a:gd name="T4" fmla="*/ 0 w 368"/>
                    <a:gd name="T5" fmla="*/ 0 h 273"/>
                    <a:gd name="T6" fmla="*/ 368 w 368"/>
                    <a:gd name="T7" fmla="*/ 0 h 273"/>
                    <a:gd name="T8" fmla="*/ 0 w 368"/>
                    <a:gd name="T9" fmla="*/ 0 h 273"/>
                    <a:gd name="T10" fmla="*/ 0 w 368"/>
                    <a:gd name="T11" fmla="*/ 273 h 273"/>
                  </a:gdLst>
                  <a:ahLst/>
                  <a:cxnLst>
                    <a:cxn ang="0">
                      <a:pos x="T0" y="T1"/>
                    </a:cxn>
                    <a:cxn ang="0">
                      <a:pos x="T2" y="T3"/>
                    </a:cxn>
                    <a:cxn ang="0">
                      <a:pos x="T4" y="T5"/>
                    </a:cxn>
                    <a:cxn ang="0">
                      <a:pos x="T6" y="T7"/>
                    </a:cxn>
                    <a:cxn ang="0">
                      <a:pos x="T8" y="T9"/>
                    </a:cxn>
                    <a:cxn ang="0">
                      <a:pos x="T10" y="T11"/>
                    </a:cxn>
                  </a:cxnLst>
                  <a:rect l="0" t="0" r="r" b="b"/>
                  <a:pathLst>
                    <a:path w="368" h="273">
                      <a:moveTo>
                        <a:pt x="0" y="273"/>
                      </a:moveTo>
                      <a:lnTo>
                        <a:pt x="0" y="273"/>
                      </a:lnTo>
                      <a:lnTo>
                        <a:pt x="0" y="0"/>
                      </a:lnTo>
                      <a:lnTo>
                        <a:pt x="368" y="0"/>
                      </a:lnTo>
                      <a:lnTo>
                        <a:pt x="0" y="0"/>
                      </a:lnTo>
                      <a:lnTo>
                        <a:pt x="0" y="273"/>
                      </a:lnTo>
                      <a:close/>
                    </a:path>
                  </a:pathLst>
                </a:custGeom>
                <a:solidFill>
                  <a:srgbClr val="5BB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21"/>
                <p:cNvSpPr>
                  <a:spLocks noChangeArrowheads="1"/>
                </p:cNvSpPr>
                <p:nvPr/>
              </p:nvSpPr>
              <p:spPr bwMode="auto">
                <a:xfrm>
                  <a:off x="12947650" y="2911475"/>
                  <a:ext cx="492125" cy="46038"/>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22"/>
                <p:cNvSpPr>
                  <a:spLocks noChangeArrowheads="1"/>
                </p:cNvSpPr>
                <p:nvPr/>
              </p:nvSpPr>
              <p:spPr bwMode="auto">
                <a:xfrm>
                  <a:off x="13181013" y="2287588"/>
                  <a:ext cx="19050" cy="22225"/>
                </a:xfrm>
                <a:prstGeom prst="ellipse">
                  <a:avLst/>
                </a:prstGeom>
                <a:solidFill>
                  <a:srgbClr val="BAC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3"/>
                <p:cNvSpPr>
                  <a:spLocks/>
                </p:cNvSpPr>
                <p:nvPr/>
              </p:nvSpPr>
              <p:spPr bwMode="auto">
                <a:xfrm>
                  <a:off x="13055600" y="2373313"/>
                  <a:ext cx="271463" cy="158750"/>
                </a:xfrm>
                <a:custGeom>
                  <a:avLst/>
                  <a:gdLst>
                    <a:gd name="T0" fmla="*/ 37 w 72"/>
                    <a:gd name="T1" fmla="*/ 0 h 42"/>
                    <a:gd name="T2" fmla="*/ 35 w 72"/>
                    <a:gd name="T3" fmla="*/ 0 h 42"/>
                    <a:gd name="T4" fmla="*/ 1 w 72"/>
                    <a:gd name="T5" fmla="*/ 20 h 42"/>
                    <a:gd name="T6" fmla="*/ 0 w 72"/>
                    <a:gd name="T7" fmla="*/ 21 h 42"/>
                    <a:gd name="T8" fmla="*/ 1 w 72"/>
                    <a:gd name="T9" fmla="*/ 22 h 42"/>
                    <a:gd name="T10" fmla="*/ 36 w 72"/>
                    <a:gd name="T11" fmla="*/ 42 h 42"/>
                    <a:gd name="T12" fmla="*/ 36 w 72"/>
                    <a:gd name="T13" fmla="*/ 42 h 42"/>
                    <a:gd name="T14" fmla="*/ 37 w 72"/>
                    <a:gd name="T15" fmla="*/ 42 h 42"/>
                    <a:gd name="T16" fmla="*/ 72 w 72"/>
                    <a:gd name="T17" fmla="*/ 22 h 42"/>
                    <a:gd name="T18" fmla="*/ 72 w 72"/>
                    <a:gd name="T19" fmla="*/ 21 h 42"/>
                    <a:gd name="T20" fmla="*/ 72 w 72"/>
                    <a:gd name="T21" fmla="*/ 21 h 42"/>
                    <a:gd name="T22" fmla="*/ 37 w 72"/>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42">
                      <a:moveTo>
                        <a:pt x="37" y="0"/>
                      </a:moveTo>
                      <a:cubicBezTo>
                        <a:pt x="36" y="0"/>
                        <a:pt x="36" y="0"/>
                        <a:pt x="35" y="0"/>
                      </a:cubicBezTo>
                      <a:cubicBezTo>
                        <a:pt x="1" y="20"/>
                        <a:pt x="1" y="20"/>
                        <a:pt x="1" y="20"/>
                      </a:cubicBezTo>
                      <a:cubicBezTo>
                        <a:pt x="1" y="20"/>
                        <a:pt x="0" y="21"/>
                        <a:pt x="0" y="21"/>
                      </a:cubicBezTo>
                      <a:cubicBezTo>
                        <a:pt x="0" y="21"/>
                        <a:pt x="0" y="22"/>
                        <a:pt x="1" y="22"/>
                      </a:cubicBezTo>
                      <a:cubicBezTo>
                        <a:pt x="36" y="42"/>
                        <a:pt x="36" y="42"/>
                        <a:pt x="36" y="42"/>
                      </a:cubicBezTo>
                      <a:cubicBezTo>
                        <a:pt x="36" y="42"/>
                        <a:pt x="36" y="42"/>
                        <a:pt x="36" y="42"/>
                      </a:cubicBezTo>
                      <a:cubicBezTo>
                        <a:pt x="36" y="42"/>
                        <a:pt x="37" y="42"/>
                        <a:pt x="37" y="42"/>
                      </a:cubicBezTo>
                      <a:cubicBezTo>
                        <a:pt x="72" y="22"/>
                        <a:pt x="72" y="22"/>
                        <a:pt x="72" y="22"/>
                      </a:cubicBezTo>
                      <a:cubicBezTo>
                        <a:pt x="72" y="22"/>
                        <a:pt x="72" y="22"/>
                        <a:pt x="72" y="21"/>
                      </a:cubicBezTo>
                      <a:cubicBezTo>
                        <a:pt x="72" y="21"/>
                        <a:pt x="72" y="21"/>
                        <a:pt x="72" y="21"/>
                      </a:cubicBezTo>
                      <a:cubicBezTo>
                        <a:pt x="37" y="0"/>
                        <a:pt x="37" y="0"/>
                        <a:pt x="37" y="0"/>
                      </a:cubicBezTo>
                    </a:path>
                  </a:pathLst>
                </a:custGeom>
                <a:solidFill>
                  <a:srgbClr val="EAF6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4"/>
                <p:cNvSpPr>
                  <a:spLocks/>
                </p:cNvSpPr>
                <p:nvPr/>
              </p:nvSpPr>
              <p:spPr bwMode="auto">
                <a:xfrm>
                  <a:off x="13038138" y="2482850"/>
                  <a:ext cx="138113" cy="233363"/>
                </a:xfrm>
                <a:custGeom>
                  <a:avLst/>
                  <a:gdLst>
                    <a:gd name="T0" fmla="*/ 2 w 37"/>
                    <a:gd name="T1" fmla="*/ 0 h 62"/>
                    <a:gd name="T2" fmla="*/ 0 w 37"/>
                    <a:gd name="T3" fmla="*/ 0 h 62"/>
                    <a:gd name="T4" fmla="*/ 0 w 37"/>
                    <a:gd name="T5" fmla="*/ 1 h 62"/>
                    <a:gd name="T6" fmla="*/ 0 w 37"/>
                    <a:gd name="T7" fmla="*/ 42 h 62"/>
                    <a:gd name="T8" fmla="*/ 0 w 37"/>
                    <a:gd name="T9" fmla="*/ 42 h 62"/>
                    <a:gd name="T10" fmla="*/ 36 w 37"/>
                    <a:gd name="T11" fmla="*/ 62 h 62"/>
                    <a:gd name="T12" fmla="*/ 36 w 37"/>
                    <a:gd name="T13" fmla="*/ 62 h 62"/>
                    <a:gd name="T14" fmla="*/ 37 w 37"/>
                    <a:gd name="T15" fmla="*/ 62 h 62"/>
                    <a:gd name="T16" fmla="*/ 37 w 37"/>
                    <a:gd name="T17" fmla="*/ 61 h 62"/>
                    <a:gd name="T18" fmla="*/ 37 w 37"/>
                    <a:gd name="T19" fmla="*/ 21 h 62"/>
                    <a:gd name="T20" fmla="*/ 37 w 37"/>
                    <a:gd name="T21" fmla="*/ 20 h 62"/>
                    <a:gd name="T22" fmla="*/ 2 w 37"/>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2">
                      <a:moveTo>
                        <a:pt x="2" y="0"/>
                      </a:moveTo>
                      <a:cubicBezTo>
                        <a:pt x="1" y="0"/>
                        <a:pt x="1" y="0"/>
                        <a:pt x="0" y="0"/>
                      </a:cubicBezTo>
                      <a:cubicBezTo>
                        <a:pt x="0" y="0"/>
                        <a:pt x="0" y="0"/>
                        <a:pt x="0" y="1"/>
                      </a:cubicBezTo>
                      <a:cubicBezTo>
                        <a:pt x="0" y="42"/>
                        <a:pt x="0" y="42"/>
                        <a:pt x="0" y="42"/>
                      </a:cubicBezTo>
                      <a:cubicBezTo>
                        <a:pt x="0" y="42"/>
                        <a:pt x="0" y="42"/>
                        <a:pt x="0" y="42"/>
                      </a:cubicBezTo>
                      <a:cubicBezTo>
                        <a:pt x="36" y="62"/>
                        <a:pt x="36" y="62"/>
                        <a:pt x="36" y="62"/>
                      </a:cubicBezTo>
                      <a:cubicBezTo>
                        <a:pt x="36" y="62"/>
                        <a:pt x="36" y="62"/>
                        <a:pt x="36" y="62"/>
                      </a:cubicBezTo>
                      <a:cubicBezTo>
                        <a:pt x="36" y="62"/>
                        <a:pt x="36" y="62"/>
                        <a:pt x="37" y="62"/>
                      </a:cubicBezTo>
                      <a:cubicBezTo>
                        <a:pt x="37" y="62"/>
                        <a:pt x="37" y="62"/>
                        <a:pt x="37" y="61"/>
                      </a:cubicBezTo>
                      <a:cubicBezTo>
                        <a:pt x="37" y="21"/>
                        <a:pt x="37" y="21"/>
                        <a:pt x="37" y="21"/>
                      </a:cubicBezTo>
                      <a:cubicBezTo>
                        <a:pt x="37" y="20"/>
                        <a:pt x="37" y="20"/>
                        <a:pt x="37" y="20"/>
                      </a:cubicBezTo>
                      <a:cubicBezTo>
                        <a:pt x="2" y="0"/>
                        <a:pt x="2" y="0"/>
                        <a:pt x="2" y="0"/>
                      </a:cubicBezTo>
                    </a:path>
                  </a:pathLst>
                </a:custGeom>
                <a:solidFill>
                  <a:srgbClr val="D8EE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5"/>
                <p:cNvSpPr>
                  <a:spLocks/>
                </p:cNvSpPr>
                <p:nvPr/>
              </p:nvSpPr>
              <p:spPr bwMode="auto">
                <a:xfrm>
                  <a:off x="13206413" y="2482850"/>
                  <a:ext cx="139700" cy="233363"/>
                </a:xfrm>
                <a:custGeom>
                  <a:avLst/>
                  <a:gdLst>
                    <a:gd name="T0" fmla="*/ 37 w 37"/>
                    <a:gd name="T1" fmla="*/ 0 h 62"/>
                    <a:gd name="T2" fmla="*/ 36 w 37"/>
                    <a:gd name="T3" fmla="*/ 0 h 62"/>
                    <a:gd name="T4" fmla="*/ 1 w 37"/>
                    <a:gd name="T5" fmla="*/ 20 h 62"/>
                    <a:gd name="T6" fmla="*/ 0 w 37"/>
                    <a:gd name="T7" fmla="*/ 21 h 62"/>
                    <a:gd name="T8" fmla="*/ 0 w 37"/>
                    <a:gd name="T9" fmla="*/ 62 h 62"/>
                    <a:gd name="T10" fmla="*/ 1 w 37"/>
                    <a:gd name="T11" fmla="*/ 62 h 62"/>
                    <a:gd name="T12" fmla="*/ 1 w 37"/>
                    <a:gd name="T13" fmla="*/ 62 h 62"/>
                    <a:gd name="T14" fmla="*/ 2 w 37"/>
                    <a:gd name="T15" fmla="*/ 62 h 62"/>
                    <a:gd name="T16" fmla="*/ 37 w 37"/>
                    <a:gd name="T17" fmla="*/ 42 h 62"/>
                    <a:gd name="T18" fmla="*/ 37 w 37"/>
                    <a:gd name="T19" fmla="*/ 42 h 62"/>
                    <a:gd name="T20" fmla="*/ 37 w 37"/>
                    <a:gd name="T21" fmla="*/ 1 h 62"/>
                    <a:gd name="T22" fmla="*/ 37 w 37"/>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2">
                      <a:moveTo>
                        <a:pt x="37" y="0"/>
                      </a:moveTo>
                      <a:cubicBezTo>
                        <a:pt x="37" y="0"/>
                        <a:pt x="36" y="0"/>
                        <a:pt x="36" y="0"/>
                      </a:cubicBezTo>
                      <a:cubicBezTo>
                        <a:pt x="1" y="20"/>
                        <a:pt x="1" y="20"/>
                        <a:pt x="1" y="20"/>
                      </a:cubicBezTo>
                      <a:cubicBezTo>
                        <a:pt x="1" y="20"/>
                        <a:pt x="0" y="21"/>
                        <a:pt x="0" y="21"/>
                      </a:cubicBezTo>
                      <a:cubicBezTo>
                        <a:pt x="0" y="62"/>
                        <a:pt x="0" y="62"/>
                        <a:pt x="0" y="62"/>
                      </a:cubicBezTo>
                      <a:cubicBezTo>
                        <a:pt x="0" y="62"/>
                        <a:pt x="0" y="62"/>
                        <a:pt x="1" y="62"/>
                      </a:cubicBezTo>
                      <a:cubicBezTo>
                        <a:pt x="1" y="62"/>
                        <a:pt x="1" y="62"/>
                        <a:pt x="1" y="62"/>
                      </a:cubicBezTo>
                      <a:cubicBezTo>
                        <a:pt x="1" y="62"/>
                        <a:pt x="1" y="62"/>
                        <a:pt x="2" y="62"/>
                      </a:cubicBezTo>
                      <a:cubicBezTo>
                        <a:pt x="37" y="42"/>
                        <a:pt x="37" y="42"/>
                        <a:pt x="37" y="42"/>
                      </a:cubicBezTo>
                      <a:cubicBezTo>
                        <a:pt x="37" y="42"/>
                        <a:pt x="37" y="42"/>
                        <a:pt x="37" y="42"/>
                      </a:cubicBezTo>
                      <a:cubicBezTo>
                        <a:pt x="37" y="1"/>
                        <a:pt x="37" y="1"/>
                        <a:pt x="37" y="1"/>
                      </a:cubicBezTo>
                      <a:cubicBezTo>
                        <a:pt x="37" y="1"/>
                        <a:pt x="37" y="0"/>
                        <a:pt x="37" y="0"/>
                      </a:cubicBezTo>
                    </a:path>
                  </a:pathLst>
                </a:custGeom>
                <a:solidFill>
                  <a:srgbClr val="A2D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p:nvPr/>
            </p:nvGrpSpPr>
            <p:grpSpPr>
              <a:xfrm>
                <a:off x="8467416" y="3120962"/>
                <a:ext cx="301516" cy="277980"/>
                <a:chOff x="12815888" y="2263775"/>
                <a:chExt cx="752475" cy="693738"/>
              </a:xfrm>
            </p:grpSpPr>
            <p:sp>
              <p:nvSpPr>
                <p:cNvPr id="33" name="Freeform 15"/>
                <p:cNvSpPr>
                  <a:spLocks/>
                </p:cNvSpPr>
                <p:nvPr/>
              </p:nvSpPr>
              <p:spPr bwMode="auto">
                <a:xfrm>
                  <a:off x="12947650" y="2814638"/>
                  <a:ext cx="488950" cy="142875"/>
                </a:xfrm>
                <a:custGeom>
                  <a:avLst/>
                  <a:gdLst>
                    <a:gd name="T0" fmla="*/ 95 w 130"/>
                    <a:gd name="T1" fmla="*/ 0 h 38"/>
                    <a:gd name="T2" fmla="*/ 90 w 130"/>
                    <a:gd name="T3" fmla="*/ 0 h 38"/>
                    <a:gd name="T4" fmla="*/ 43 w 130"/>
                    <a:gd name="T5" fmla="*/ 0 h 38"/>
                    <a:gd name="T6" fmla="*/ 40 w 130"/>
                    <a:gd name="T7" fmla="*/ 0 h 38"/>
                    <a:gd name="T8" fmla="*/ 0 w 130"/>
                    <a:gd name="T9" fmla="*/ 26 h 38"/>
                    <a:gd name="T10" fmla="*/ 0 w 130"/>
                    <a:gd name="T11" fmla="*/ 38 h 38"/>
                    <a:gd name="T12" fmla="*/ 48 w 130"/>
                    <a:gd name="T13" fmla="*/ 38 h 38"/>
                    <a:gd name="T14" fmla="*/ 84 w 130"/>
                    <a:gd name="T15" fmla="*/ 38 h 38"/>
                    <a:gd name="T16" fmla="*/ 130 w 130"/>
                    <a:gd name="T17" fmla="*/ 38 h 38"/>
                    <a:gd name="T18" fmla="*/ 130 w 130"/>
                    <a:gd name="T19" fmla="*/ 26 h 38"/>
                    <a:gd name="T20" fmla="*/ 95 w 130"/>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38">
                      <a:moveTo>
                        <a:pt x="95" y="0"/>
                      </a:moveTo>
                      <a:cubicBezTo>
                        <a:pt x="90" y="0"/>
                        <a:pt x="90" y="0"/>
                        <a:pt x="90" y="0"/>
                      </a:cubicBezTo>
                      <a:cubicBezTo>
                        <a:pt x="43" y="0"/>
                        <a:pt x="43" y="0"/>
                        <a:pt x="43" y="0"/>
                      </a:cubicBezTo>
                      <a:cubicBezTo>
                        <a:pt x="40" y="0"/>
                        <a:pt x="40" y="0"/>
                        <a:pt x="40" y="0"/>
                      </a:cubicBezTo>
                      <a:cubicBezTo>
                        <a:pt x="47" y="23"/>
                        <a:pt x="38" y="26"/>
                        <a:pt x="0" y="26"/>
                      </a:cubicBezTo>
                      <a:cubicBezTo>
                        <a:pt x="0" y="38"/>
                        <a:pt x="0" y="38"/>
                        <a:pt x="0" y="38"/>
                      </a:cubicBezTo>
                      <a:cubicBezTo>
                        <a:pt x="48" y="38"/>
                        <a:pt x="48" y="38"/>
                        <a:pt x="48" y="38"/>
                      </a:cubicBezTo>
                      <a:cubicBezTo>
                        <a:pt x="84" y="38"/>
                        <a:pt x="84" y="38"/>
                        <a:pt x="84" y="38"/>
                      </a:cubicBezTo>
                      <a:cubicBezTo>
                        <a:pt x="130" y="38"/>
                        <a:pt x="130" y="38"/>
                        <a:pt x="130" y="38"/>
                      </a:cubicBezTo>
                      <a:cubicBezTo>
                        <a:pt x="130" y="26"/>
                        <a:pt x="130" y="26"/>
                        <a:pt x="130" y="26"/>
                      </a:cubicBezTo>
                      <a:cubicBezTo>
                        <a:pt x="92" y="26"/>
                        <a:pt x="88" y="23"/>
                        <a:pt x="95" y="0"/>
                      </a:cubicBezTo>
                      <a:close/>
                    </a:path>
                  </a:pathLst>
                </a:custGeom>
                <a:solidFill>
                  <a:srgbClr val="7C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
                <p:cNvSpPr>
                  <a:spLocks noEditPoints="1"/>
                </p:cNvSpPr>
                <p:nvPr/>
              </p:nvSpPr>
              <p:spPr bwMode="auto">
                <a:xfrm>
                  <a:off x="12815888" y="2263775"/>
                  <a:ext cx="752475" cy="550863"/>
                </a:xfrm>
                <a:custGeom>
                  <a:avLst/>
                  <a:gdLst>
                    <a:gd name="T0" fmla="*/ 188 w 200"/>
                    <a:gd name="T1" fmla="*/ 0 h 146"/>
                    <a:gd name="T2" fmla="*/ 11 w 200"/>
                    <a:gd name="T3" fmla="*/ 0 h 146"/>
                    <a:gd name="T4" fmla="*/ 0 w 200"/>
                    <a:gd name="T5" fmla="*/ 12 h 146"/>
                    <a:gd name="T6" fmla="*/ 0 w 200"/>
                    <a:gd name="T7" fmla="*/ 135 h 146"/>
                    <a:gd name="T8" fmla="*/ 11 w 200"/>
                    <a:gd name="T9" fmla="*/ 146 h 146"/>
                    <a:gd name="T10" fmla="*/ 188 w 200"/>
                    <a:gd name="T11" fmla="*/ 146 h 146"/>
                    <a:gd name="T12" fmla="*/ 200 w 200"/>
                    <a:gd name="T13" fmla="*/ 135 h 146"/>
                    <a:gd name="T14" fmla="*/ 200 w 200"/>
                    <a:gd name="T15" fmla="*/ 12 h 146"/>
                    <a:gd name="T16" fmla="*/ 188 w 200"/>
                    <a:gd name="T17" fmla="*/ 0 h 146"/>
                    <a:gd name="T18" fmla="*/ 185 w 200"/>
                    <a:gd name="T19" fmla="*/ 16 h 146"/>
                    <a:gd name="T20" fmla="*/ 185 w 200"/>
                    <a:gd name="T21" fmla="*/ 130 h 146"/>
                    <a:gd name="T22" fmla="*/ 15 w 200"/>
                    <a:gd name="T23" fmla="*/ 130 h 146"/>
                    <a:gd name="T24" fmla="*/ 15 w 200"/>
                    <a:gd name="T25" fmla="*/ 16 h 146"/>
                    <a:gd name="T26" fmla="*/ 185 w 200"/>
                    <a:gd name="T27" fmla="*/ 15 h 146"/>
                    <a:gd name="T28" fmla="*/ 185 w 200"/>
                    <a:gd name="T29" fmla="*/ 1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146">
                      <a:moveTo>
                        <a:pt x="188" y="0"/>
                      </a:moveTo>
                      <a:cubicBezTo>
                        <a:pt x="11" y="0"/>
                        <a:pt x="11" y="0"/>
                        <a:pt x="11" y="0"/>
                      </a:cubicBezTo>
                      <a:cubicBezTo>
                        <a:pt x="5" y="0"/>
                        <a:pt x="0" y="6"/>
                        <a:pt x="0" y="12"/>
                      </a:cubicBezTo>
                      <a:cubicBezTo>
                        <a:pt x="0" y="135"/>
                        <a:pt x="0" y="135"/>
                        <a:pt x="0" y="135"/>
                      </a:cubicBezTo>
                      <a:cubicBezTo>
                        <a:pt x="0" y="141"/>
                        <a:pt x="5" y="146"/>
                        <a:pt x="11" y="146"/>
                      </a:cubicBezTo>
                      <a:cubicBezTo>
                        <a:pt x="188" y="146"/>
                        <a:pt x="188" y="146"/>
                        <a:pt x="188" y="146"/>
                      </a:cubicBezTo>
                      <a:cubicBezTo>
                        <a:pt x="194" y="146"/>
                        <a:pt x="200" y="141"/>
                        <a:pt x="200" y="135"/>
                      </a:cubicBezTo>
                      <a:cubicBezTo>
                        <a:pt x="200" y="12"/>
                        <a:pt x="200" y="12"/>
                        <a:pt x="200" y="12"/>
                      </a:cubicBezTo>
                      <a:cubicBezTo>
                        <a:pt x="200" y="6"/>
                        <a:pt x="194" y="0"/>
                        <a:pt x="188" y="0"/>
                      </a:cubicBezTo>
                      <a:close/>
                      <a:moveTo>
                        <a:pt x="185" y="16"/>
                      </a:moveTo>
                      <a:cubicBezTo>
                        <a:pt x="185" y="130"/>
                        <a:pt x="185" y="130"/>
                        <a:pt x="185" y="130"/>
                      </a:cubicBezTo>
                      <a:cubicBezTo>
                        <a:pt x="15" y="130"/>
                        <a:pt x="15" y="130"/>
                        <a:pt x="15" y="130"/>
                      </a:cubicBezTo>
                      <a:cubicBezTo>
                        <a:pt x="15" y="16"/>
                        <a:pt x="15" y="16"/>
                        <a:pt x="15" y="16"/>
                      </a:cubicBezTo>
                      <a:cubicBezTo>
                        <a:pt x="185" y="15"/>
                        <a:pt x="185" y="15"/>
                        <a:pt x="185" y="15"/>
                      </a:cubicBezTo>
                      <a:lnTo>
                        <a:pt x="185" y="16"/>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7"/>
                <p:cNvSpPr>
                  <a:spLocks/>
                </p:cNvSpPr>
                <p:nvPr/>
              </p:nvSpPr>
              <p:spPr bwMode="auto">
                <a:xfrm>
                  <a:off x="12871450" y="2324100"/>
                  <a:ext cx="639763" cy="433388"/>
                </a:xfrm>
                <a:custGeom>
                  <a:avLst/>
                  <a:gdLst>
                    <a:gd name="T0" fmla="*/ 403 w 403"/>
                    <a:gd name="T1" fmla="*/ 0 h 273"/>
                    <a:gd name="T2" fmla="*/ 403 w 403"/>
                    <a:gd name="T3" fmla="*/ 273 h 273"/>
                    <a:gd name="T4" fmla="*/ 0 w 403"/>
                    <a:gd name="T5" fmla="*/ 273 h 273"/>
                    <a:gd name="T6" fmla="*/ 0 w 403"/>
                    <a:gd name="T7" fmla="*/ 0 h 273"/>
                    <a:gd name="T8" fmla="*/ 403 w 403"/>
                    <a:gd name="T9" fmla="*/ 0 h 273"/>
                    <a:gd name="T10" fmla="*/ 403 w 403"/>
                    <a:gd name="T11" fmla="*/ 0 h 273"/>
                  </a:gdLst>
                  <a:ahLst/>
                  <a:cxnLst>
                    <a:cxn ang="0">
                      <a:pos x="T0" y="T1"/>
                    </a:cxn>
                    <a:cxn ang="0">
                      <a:pos x="T2" y="T3"/>
                    </a:cxn>
                    <a:cxn ang="0">
                      <a:pos x="T4" y="T5"/>
                    </a:cxn>
                    <a:cxn ang="0">
                      <a:pos x="T6" y="T7"/>
                    </a:cxn>
                    <a:cxn ang="0">
                      <a:pos x="T8" y="T9"/>
                    </a:cxn>
                    <a:cxn ang="0">
                      <a:pos x="T10" y="T11"/>
                    </a:cxn>
                  </a:cxnLst>
                  <a:rect l="0" t="0" r="r" b="b"/>
                  <a:pathLst>
                    <a:path w="403" h="273">
                      <a:moveTo>
                        <a:pt x="403" y="0"/>
                      </a:moveTo>
                      <a:lnTo>
                        <a:pt x="403" y="273"/>
                      </a:lnTo>
                      <a:lnTo>
                        <a:pt x="0" y="273"/>
                      </a:lnTo>
                      <a:lnTo>
                        <a:pt x="0" y="0"/>
                      </a:lnTo>
                      <a:lnTo>
                        <a:pt x="403" y="0"/>
                      </a:lnTo>
                      <a:lnTo>
                        <a:pt x="403" y="0"/>
                      </a:ln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8"/>
                <p:cNvSpPr>
                  <a:spLocks/>
                </p:cNvSpPr>
                <p:nvPr/>
              </p:nvSpPr>
              <p:spPr bwMode="auto">
                <a:xfrm>
                  <a:off x="12871450" y="2324100"/>
                  <a:ext cx="639763" cy="433388"/>
                </a:xfrm>
                <a:custGeom>
                  <a:avLst/>
                  <a:gdLst>
                    <a:gd name="T0" fmla="*/ 403 w 403"/>
                    <a:gd name="T1" fmla="*/ 0 h 273"/>
                    <a:gd name="T2" fmla="*/ 403 w 403"/>
                    <a:gd name="T3" fmla="*/ 273 h 273"/>
                    <a:gd name="T4" fmla="*/ 0 w 403"/>
                    <a:gd name="T5" fmla="*/ 273 h 273"/>
                    <a:gd name="T6" fmla="*/ 0 w 403"/>
                    <a:gd name="T7" fmla="*/ 0 h 273"/>
                    <a:gd name="T8" fmla="*/ 403 w 403"/>
                    <a:gd name="T9" fmla="*/ 0 h 273"/>
                    <a:gd name="T10" fmla="*/ 403 w 403"/>
                    <a:gd name="T11" fmla="*/ 0 h 273"/>
                  </a:gdLst>
                  <a:ahLst/>
                  <a:cxnLst>
                    <a:cxn ang="0">
                      <a:pos x="T0" y="T1"/>
                    </a:cxn>
                    <a:cxn ang="0">
                      <a:pos x="T2" y="T3"/>
                    </a:cxn>
                    <a:cxn ang="0">
                      <a:pos x="T4" y="T5"/>
                    </a:cxn>
                    <a:cxn ang="0">
                      <a:pos x="T6" y="T7"/>
                    </a:cxn>
                    <a:cxn ang="0">
                      <a:pos x="T8" y="T9"/>
                    </a:cxn>
                    <a:cxn ang="0">
                      <a:pos x="T10" y="T11"/>
                    </a:cxn>
                  </a:cxnLst>
                  <a:rect l="0" t="0" r="r" b="b"/>
                  <a:pathLst>
                    <a:path w="403" h="273">
                      <a:moveTo>
                        <a:pt x="403" y="0"/>
                      </a:moveTo>
                      <a:lnTo>
                        <a:pt x="403" y="273"/>
                      </a:lnTo>
                      <a:lnTo>
                        <a:pt x="0" y="273"/>
                      </a:lnTo>
                      <a:lnTo>
                        <a:pt x="0" y="0"/>
                      </a:lnTo>
                      <a:lnTo>
                        <a:pt x="403" y="0"/>
                      </a:lnTo>
                      <a:lnTo>
                        <a:pt x="4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9"/>
                <p:cNvSpPr>
                  <a:spLocks/>
                </p:cNvSpPr>
                <p:nvPr/>
              </p:nvSpPr>
              <p:spPr bwMode="auto">
                <a:xfrm>
                  <a:off x="12815888" y="2263775"/>
                  <a:ext cx="706438" cy="550863"/>
                </a:xfrm>
                <a:custGeom>
                  <a:avLst/>
                  <a:gdLst>
                    <a:gd name="T0" fmla="*/ 15 w 188"/>
                    <a:gd name="T1" fmla="*/ 131 h 146"/>
                    <a:gd name="T2" fmla="*/ 15 w 188"/>
                    <a:gd name="T3" fmla="*/ 131 h 146"/>
                    <a:gd name="T4" fmla="*/ 15 w 188"/>
                    <a:gd name="T5" fmla="*/ 16 h 146"/>
                    <a:gd name="T6" fmla="*/ 170 w 188"/>
                    <a:gd name="T7" fmla="*/ 16 h 146"/>
                    <a:gd name="T8" fmla="*/ 188 w 188"/>
                    <a:gd name="T9" fmla="*/ 0 h 146"/>
                    <a:gd name="T10" fmla="*/ 11 w 188"/>
                    <a:gd name="T11" fmla="*/ 0 h 146"/>
                    <a:gd name="T12" fmla="*/ 0 w 188"/>
                    <a:gd name="T13" fmla="*/ 12 h 146"/>
                    <a:gd name="T14" fmla="*/ 0 w 188"/>
                    <a:gd name="T15" fmla="*/ 135 h 146"/>
                    <a:gd name="T16" fmla="*/ 11 w 188"/>
                    <a:gd name="T17" fmla="*/ 146 h 146"/>
                    <a:gd name="T18" fmla="*/ 15 w 188"/>
                    <a:gd name="T19" fmla="*/ 146 h 146"/>
                    <a:gd name="T20" fmla="*/ 34 w 188"/>
                    <a:gd name="T21" fmla="*/ 131 h 146"/>
                    <a:gd name="T22" fmla="*/ 15 w 188"/>
                    <a:gd name="T23" fmla="*/ 1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46">
                      <a:moveTo>
                        <a:pt x="15" y="131"/>
                      </a:moveTo>
                      <a:cubicBezTo>
                        <a:pt x="15" y="131"/>
                        <a:pt x="15" y="131"/>
                        <a:pt x="15" y="131"/>
                      </a:cubicBezTo>
                      <a:cubicBezTo>
                        <a:pt x="15" y="16"/>
                        <a:pt x="15" y="16"/>
                        <a:pt x="15" y="16"/>
                      </a:cubicBezTo>
                      <a:cubicBezTo>
                        <a:pt x="170" y="16"/>
                        <a:pt x="170" y="16"/>
                        <a:pt x="170" y="16"/>
                      </a:cubicBezTo>
                      <a:cubicBezTo>
                        <a:pt x="188" y="0"/>
                        <a:pt x="188" y="0"/>
                        <a:pt x="188" y="0"/>
                      </a:cubicBezTo>
                      <a:cubicBezTo>
                        <a:pt x="11" y="0"/>
                        <a:pt x="11" y="0"/>
                        <a:pt x="11" y="0"/>
                      </a:cubicBezTo>
                      <a:cubicBezTo>
                        <a:pt x="5" y="0"/>
                        <a:pt x="0" y="6"/>
                        <a:pt x="0" y="12"/>
                      </a:cubicBezTo>
                      <a:cubicBezTo>
                        <a:pt x="0" y="135"/>
                        <a:pt x="0" y="135"/>
                        <a:pt x="0" y="135"/>
                      </a:cubicBezTo>
                      <a:cubicBezTo>
                        <a:pt x="0" y="141"/>
                        <a:pt x="5" y="146"/>
                        <a:pt x="11" y="146"/>
                      </a:cubicBezTo>
                      <a:cubicBezTo>
                        <a:pt x="15" y="146"/>
                        <a:pt x="15" y="146"/>
                        <a:pt x="15" y="146"/>
                      </a:cubicBezTo>
                      <a:cubicBezTo>
                        <a:pt x="34" y="131"/>
                        <a:pt x="34" y="131"/>
                        <a:pt x="34" y="131"/>
                      </a:cubicBezTo>
                      <a:lnTo>
                        <a:pt x="15" y="131"/>
                      </a:lnTo>
                      <a:close/>
                    </a:path>
                  </a:pathLst>
                </a:custGeom>
                <a:solidFill>
                  <a:srgbClr val="7C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0"/>
                <p:cNvSpPr>
                  <a:spLocks/>
                </p:cNvSpPr>
                <p:nvPr/>
              </p:nvSpPr>
              <p:spPr bwMode="auto">
                <a:xfrm>
                  <a:off x="12871450" y="2324100"/>
                  <a:ext cx="584200" cy="433388"/>
                </a:xfrm>
                <a:custGeom>
                  <a:avLst/>
                  <a:gdLst>
                    <a:gd name="T0" fmla="*/ 0 w 368"/>
                    <a:gd name="T1" fmla="*/ 273 h 273"/>
                    <a:gd name="T2" fmla="*/ 0 w 368"/>
                    <a:gd name="T3" fmla="*/ 273 h 273"/>
                    <a:gd name="T4" fmla="*/ 0 w 368"/>
                    <a:gd name="T5" fmla="*/ 0 h 273"/>
                    <a:gd name="T6" fmla="*/ 368 w 368"/>
                    <a:gd name="T7" fmla="*/ 0 h 273"/>
                    <a:gd name="T8" fmla="*/ 0 w 368"/>
                    <a:gd name="T9" fmla="*/ 0 h 273"/>
                    <a:gd name="T10" fmla="*/ 0 w 368"/>
                    <a:gd name="T11" fmla="*/ 273 h 273"/>
                  </a:gdLst>
                  <a:ahLst/>
                  <a:cxnLst>
                    <a:cxn ang="0">
                      <a:pos x="T0" y="T1"/>
                    </a:cxn>
                    <a:cxn ang="0">
                      <a:pos x="T2" y="T3"/>
                    </a:cxn>
                    <a:cxn ang="0">
                      <a:pos x="T4" y="T5"/>
                    </a:cxn>
                    <a:cxn ang="0">
                      <a:pos x="T6" y="T7"/>
                    </a:cxn>
                    <a:cxn ang="0">
                      <a:pos x="T8" y="T9"/>
                    </a:cxn>
                    <a:cxn ang="0">
                      <a:pos x="T10" y="T11"/>
                    </a:cxn>
                  </a:cxnLst>
                  <a:rect l="0" t="0" r="r" b="b"/>
                  <a:pathLst>
                    <a:path w="368" h="273">
                      <a:moveTo>
                        <a:pt x="0" y="273"/>
                      </a:moveTo>
                      <a:lnTo>
                        <a:pt x="0" y="273"/>
                      </a:lnTo>
                      <a:lnTo>
                        <a:pt x="0" y="0"/>
                      </a:lnTo>
                      <a:lnTo>
                        <a:pt x="368" y="0"/>
                      </a:lnTo>
                      <a:lnTo>
                        <a:pt x="0" y="0"/>
                      </a:lnTo>
                      <a:lnTo>
                        <a:pt x="0" y="273"/>
                      </a:lnTo>
                      <a:close/>
                    </a:path>
                  </a:pathLst>
                </a:custGeom>
                <a:solidFill>
                  <a:srgbClr val="5BB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21"/>
                <p:cNvSpPr>
                  <a:spLocks noChangeArrowheads="1"/>
                </p:cNvSpPr>
                <p:nvPr/>
              </p:nvSpPr>
              <p:spPr bwMode="auto">
                <a:xfrm>
                  <a:off x="12947650" y="2911475"/>
                  <a:ext cx="492125" cy="46038"/>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22"/>
                <p:cNvSpPr>
                  <a:spLocks noChangeArrowheads="1"/>
                </p:cNvSpPr>
                <p:nvPr/>
              </p:nvSpPr>
              <p:spPr bwMode="auto">
                <a:xfrm>
                  <a:off x="13181013" y="2287588"/>
                  <a:ext cx="19050" cy="22225"/>
                </a:xfrm>
                <a:prstGeom prst="ellipse">
                  <a:avLst/>
                </a:prstGeom>
                <a:solidFill>
                  <a:srgbClr val="BAC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3"/>
                <p:cNvSpPr>
                  <a:spLocks/>
                </p:cNvSpPr>
                <p:nvPr/>
              </p:nvSpPr>
              <p:spPr bwMode="auto">
                <a:xfrm>
                  <a:off x="13055600" y="2373313"/>
                  <a:ext cx="271463" cy="158750"/>
                </a:xfrm>
                <a:custGeom>
                  <a:avLst/>
                  <a:gdLst>
                    <a:gd name="T0" fmla="*/ 37 w 72"/>
                    <a:gd name="T1" fmla="*/ 0 h 42"/>
                    <a:gd name="T2" fmla="*/ 35 w 72"/>
                    <a:gd name="T3" fmla="*/ 0 h 42"/>
                    <a:gd name="T4" fmla="*/ 1 w 72"/>
                    <a:gd name="T5" fmla="*/ 20 h 42"/>
                    <a:gd name="T6" fmla="*/ 0 w 72"/>
                    <a:gd name="T7" fmla="*/ 21 h 42"/>
                    <a:gd name="T8" fmla="*/ 1 w 72"/>
                    <a:gd name="T9" fmla="*/ 22 h 42"/>
                    <a:gd name="T10" fmla="*/ 36 w 72"/>
                    <a:gd name="T11" fmla="*/ 42 h 42"/>
                    <a:gd name="T12" fmla="*/ 36 w 72"/>
                    <a:gd name="T13" fmla="*/ 42 h 42"/>
                    <a:gd name="T14" fmla="*/ 37 w 72"/>
                    <a:gd name="T15" fmla="*/ 42 h 42"/>
                    <a:gd name="T16" fmla="*/ 72 w 72"/>
                    <a:gd name="T17" fmla="*/ 22 h 42"/>
                    <a:gd name="T18" fmla="*/ 72 w 72"/>
                    <a:gd name="T19" fmla="*/ 21 h 42"/>
                    <a:gd name="T20" fmla="*/ 72 w 72"/>
                    <a:gd name="T21" fmla="*/ 21 h 42"/>
                    <a:gd name="T22" fmla="*/ 37 w 72"/>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42">
                      <a:moveTo>
                        <a:pt x="37" y="0"/>
                      </a:moveTo>
                      <a:cubicBezTo>
                        <a:pt x="36" y="0"/>
                        <a:pt x="36" y="0"/>
                        <a:pt x="35" y="0"/>
                      </a:cubicBezTo>
                      <a:cubicBezTo>
                        <a:pt x="1" y="20"/>
                        <a:pt x="1" y="20"/>
                        <a:pt x="1" y="20"/>
                      </a:cubicBezTo>
                      <a:cubicBezTo>
                        <a:pt x="1" y="20"/>
                        <a:pt x="0" y="21"/>
                        <a:pt x="0" y="21"/>
                      </a:cubicBezTo>
                      <a:cubicBezTo>
                        <a:pt x="0" y="21"/>
                        <a:pt x="0" y="22"/>
                        <a:pt x="1" y="22"/>
                      </a:cubicBezTo>
                      <a:cubicBezTo>
                        <a:pt x="36" y="42"/>
                        <a:pt x="36" y="42"/>
                        <a:pt x="36" y="42"/>
                      </a:cubicBezTo>
                      <a:cubicBezTo>
                        <a:pt x="36" y="42"/>
                        <a:pt x="36" y="42"/>
                        <a:pt x="36" y="42"/>
                      </a:cubicBezTo>
                      <a:cubicBezTo>
                        <a:pt x="36" y="42"/>
                        <a:pt x="37" y="42"/>
                        <a:pt x="37" y="42"/>
                      </a:cubicBezTo>
                      <a:cubicBezTo>
                        <a:pt x="72" y="22"/>
                        <a:pt x="72" y="22"/>
                        <a:pt x="72" y="22"/>
                      </a:cubicBezTo>
                      <a:cubicBezTo>
                        <a:pt x="72" y="22"/>
                        <a:pt x="72" y="22"/>
                        <a:pt x="72" y="21"/>
                      </a:cubicBezTo>
                      <a:cubicBezTo>
                        <a:pt x="72" y="21"/>
                        <a:pt x="72" y="21"/>
                        <a:pt x="72" y="21"/>
                      </a:cubicBezTo>
                      <a:cubicBezTo>
                        <a:pt x="37" y="0"/>
                        <a:pt x="37" y="0"/>
                        <a:pt x="37" y="0"/>
                      </a:cubicBezTo>
                    </a:path>
                  </a:pathLst>
                </a:custGeom>
                <a:solidFill>
                  <a:srgbClr val="EAF6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4"/>
                <p:cNvSpPr>
                  <a:spLocks/>
                </p:cNvSpPr>
                <p:nvPr/>
              </p:nvSpPr>
              <p:spPr bwMode="auto">
                <a:xfrm>
                  <a:off x="13038138" y="2482850"/>
                  <a:ext cx="138113" cy="233363"/>
                </a:xfrm>
                <a:custGeom>
                  <a:avLst/>
                  <a:gdLst>
                    <a:gd name="T0" fmla="*/ 2 w 37"/>
                    <a:gd name="T1" fmla="*/ 0 h 62"/>
                    <a:gd name="T2" fmla="*/ 0 w 37"/>
                    <a:gd name="T3" fmla="*/ 0 h 62"/>
                    <a:gd name="T4" fmla="*/ 0 w 37"/>
                    <a:gd name="T5" fmla="*/ 1 h 62"/>
                    <a:gd name="T6" fmla="*/ 0 w 37"/>
                    <a:gd name="T7" fmla="*/ 42 h 62"/>
                    <a:gd name="T8" fmla="*/ 0 w 37"/>
                    <a:gd name="T9" fmla="*/ 42 h 62"/>
                    <a:gd name="T10" fmla="*/ 36 w 37"/>
                    <a:gd name="T11" fmla="*/ 62 h 62"/>
                    <a:gd name="T12" fmla="*/ 36 w 37"/>
                    <a:gd name="T13" fmla="*/ 62 h 62"/>
                    <a:gd name="T14" fmla="*/ 37 w 37"/>
                    <a:gd name="T15" fmla="*/ 62 h 62"/>
                    <a:gd name="T16" fmla="*/ 37 w 37"/>
                    <a:gd name="T17" fmla="*/ 61 h 62"/>
                    <a:gd name="T18" fmla="*/ 37 w 37"/>
                    <a:gd name="T19" fmla="*/ 21 h 62"/>
                    <a:gd name="T20" fmla="*/ 37 w 37"/>
                    <a:gd name="T21" fmla="*/ 20 h 62"/>
                    <a:gd name="T22" fmla="*/ 2 w 37"/>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2">
                      <a:moveTo>
                        <a:pt x="2" y="0"/>
                      </a:moveTo>
                      <a:cubicBezTo>
                        <a:pt x="1" y="0"/>
                        <a:pt x="1" y="0"/>
                        <a:pt x="0" y="0"/>
                      </a:cubicBezTo>
                      <a:cubicBezTo>
                        <a:pt x="0" y="0"/>
                        <a:pt x="0" y="0"/>
                        <a:pt x="0" y="1"/>
                      </a:cubicBezTo>
                      <a:cubicBezTo>
                        <a:pt x="0" y="42"/>
                        <a:pt x="0" y="42"/>
                        <a:pt x="0" y="42"/>
                      </a:cubicBezTo>
                      <a:cubicBezTo>
                        <a:pt x="0" y="42"/>
                        <a:pt x="0" y="42"/>
                        <a:pt x="0" y="42"/>
                      </a:cubicBezTo>
                      <a:cubicBezTo>
                        <a:pt x="36" y="62"/>
                        <a:pt x="36" y="62"/>
                        <a:pt x="36" y="62"/>
                      </a:cubicBezTo>
                      <a:cubicBezTo>
                        <a:pt x="36" y="62"/>
                        <a:pt x="36" y="62"/>
                        <a:pt x="36" y="62"/>
                      </a:cubicBezTo>
                      <a:cubicBezTo>
                        <a:pt x="36" y="62"/>
                        <a:pt x="36" y="62"/>
                        <a:pt x="37" y="62"/>
                      </a:cubicBezTo>
                      <a:cubicBezTo>
                        <a:pt x="37" y="62"/>
                        <a:pt x="37" y="62"/>
                        <a:pt x="37" y="61"/>
                      </a:cubicBezTo>
                      <a:cubicBezTo>
                        <a:pt x="37" y="21"/>
                        <a:pt x="37" y="21"/>
                        <a:pt x="37" y="21"/>
                      </a:cubicBezTo>
                      <a:cubicBezTo>
                        <a:pt x="37" y="20"/>
                        <a:pt x="37" y="20"/>
                        <a:pt x="37" y="20"/>
                      </a:cubicBezTo>
                      <a:cubicBezTo>
                        <a:pt x="2" y="0"/>
                        <a:pt x="2" y="0"/>
                        <a:pt x="2" y="0"/>
                      </a:cubicBezTo>
                    </a:path>
                  </a:pathLst>
                </a:custGeom>
                <a:solidFill>
                  <a:srgbClr val="D8EE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5"/>
                <p:cNvSpPr>
                  <a:spLocks/>
                </p:cNvSpPr>
                <p:nvPr/>
              </p:nvSpPr>
              <p:spPr bwMode="auto">
                <a:xfrm>
                  <a:off x="13206413" y="2482850"/>
                  <a:ext cx="139700" cy="233363"/>
                </a:xfrm>
                <a:custGeom>
                  <a:avLst/>
                  <a:gdLst>
                    <a:gd name="T0" fmla="*/ 37 w 37"/>
                    <a:gd name="T1" fmla="*/ 0 h 62"/>
                    <a:gd name="T2" fmla="*/ 36 w 37"/>
                    <a:gd name="T3" fmla="*/ 0 h 62"/>
                    <a:gd name="T4" fmla="*/ 1 w 37"/>
                    <a:gd name="T5" fmla="*/ 20 h 62"/>
                    <a:gd name="T6" fmla="*/ 0 w 37"/>
                    <a:gd name="T7" fmla="*/ 21 h 62"/>
                    <a:gd name="T8" fmla="*/ 0 w 37"/>
                    <a:gd name="T9" fmla="*/ 62 h 62"/>
                    <a:gd name="T10" fmla="*/ 1 w 37"/>
                    <a:gd name="T11" fmla="*/ 62 h 62"/>
                    <a:gd name="T12" fmla="*/ 1 w 37"/>
                    <a:gd name="T13" fmla="*/ 62 h 62"/>
                    <a:gd name="T14" fmla="*/ 2 w 37"/>
                    <a:gd name="T15" fmla="*/ 62 h 62"/>
                    <a:gd name="T16" fmla="*/ 37 w 37"/>
                    <a:gd name="T17" fmla="*/ 42 h 62"/>
                    <a:gd name="T18" fmla="*/ 37 w 37"/>
                    <a:gd name="T19" fmla="*/ 42 h 62"/>
                    <a:gd name="T20" fmla="*/ 37 w 37"/>
                    <a:gd name="T21" fmla="*/ 1 h 62"/>
                    <a:gd name="T22" fmla="*/ 37 w 37"/>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2">
                      <a:moveTo>
                        <a:pt x="37" y="0"/>
                      </a:moveTo>
                      <a:cubicBezTo>
                        <a:pt x="37" y="0"/>
                        <a:pt x="36" y="0"/>
                        <a:pt x="36" y="0"/>
                      </a:cubicBezTo>
                      <a:cubicBezTo>
                        <a:pt x="1" y="20"/>
                        <a:pt x="1" y="20"/>
                        <a:pt x="1" y="20"/>
                      </a:cubicBezTo>
                      <a:cubicBezTo>
                        <a:pt x="1" y="20"/>
                        <a:pt x="0" y="21"/>
                        <a:pt x="0" y="21"/>
                      </a:cubicBezTo>
                      <a:cubicBezTo>
                        <a:pt x="0" y="62"/>
                        <a:pt x="0" y="62"/>
                        <a:pt x="0" y="62"/>
                      </a:cubicBezTo>
                      <a:cubicBezTo>
                        <a:pt x="0" y="62"/>
                        <a:pt x="0" y="62"/>
                        <a:pt x="1" y="62"/>
                      </a:cubicBezTo>
                      <a:cubicBezTo>
                        <a:pt x="1" y="62"/>
                        <a:pt x="1" y="62"/>
                        <a:pt x="1" y="62"/>
                      </a:cubicBezTo>
                      <a:cubicBezTo>
                        <a:pt x="1" y="62"/>
                        <a:pt x="1" y="62"/>
                        <a:pt x="2" y="62"/>
                      </a:cubicBezTo>
                      <a:cubicBezTo>
                        <a:pt x="37" y="42"/>
                        <a:pt x="37" y="42"/>
                        <a:pt x="37" y="42"/>
                      </a:cubicBezTo>
                      <a:cubicBezTo>
                        <a:pt x="37" y="42"/>
                        <a:pt x="37" y="42"/>
                        <a:pt x="37" y="42"/>
                      </a:cubicBezTo>
                      <a:cubicBezTo>
                        <a:pt x="37" y="1"/>
                        <a:pt x="37" y="1"/>
                        <a:pt x="37" y="1"/>
                      </a:cubicBezTo>
                      <a:cubicBezTo>
                        <a:pt x="37" y="1"/>
                        <a:pt x="37" y="0"/>
                        <a:pt x="37" y="0"/>
                      </a:cubicBezTo>
                    </a:path>
                  </a:pathLst>
                </a:custGeom>
                <a:solidFill>
                  <a:srgbClr val="A2D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1772729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F2EBA-C3BC-4A88-B2B8-DAB4EF5D6C0A}"/>
              </a:ext>
            </a:extLst>
          </p:cNvPr>
          <p:cNvSpPr>
            <a:spLocks noGrp="1"/>
          </p:cNvSpPr>
          <p:nvPr>
            <p:ph type="title"/>
          </p:nvPr>
        </p:nvSpPr>
        <p:spPr>
          <a:xfrm>
            <a:off x="435795" y="227014"/>
            <a:ext cx="8017325" cy="773112"/>
          </a:xfrm>
        </p:spPr>
        <p:txBody>
          <a:bodyPr/>
          <a:lstStyle/>
          <a:p>
            <a:r>
              <a:rPr lang="en-US" dirty="0"/>
              <a:t>Only enterprise-grade SAP HANA environment in public cloud</a:t>
            </a:r>
          </a:p>
        </p:txBody>
      </p:sp>
      <p:sp>
        <p:nvSpPr>
          <p:cNvPr id="37" name="Rectangle 36">
            <a:extLst>
              <a:ext uri="{FF2B5EF4-FFF2-40B4-BE49-F238E27FC236}">
                <a16:creationId xmlns:a16="http://schemas.microsoft.com/office/drawing/2014/main" id="{03A9D45F-4E4D-4BE5-94E7-537C151EE1F1}"/>
              </a:ext>
            </a:extLst>
          </p:cNvPr>
          <p:cNvSpPr/>
          <p:nvPr/>
        </p:nvSpPr>
        <p:spPr>
          <a:xfrm>
            <a:off x="609665" y="4099027"/>
            <a:ext cx="3121631" cy="1469592"/>
          </a:xfrm>
          <a:prstGeom prst="rect">
            <a:avLst/>
          </a:prstGeom>
          <a:noFill/>
          <a:ln w="19050">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186521" bIns="0" numCol="1" spcCol="1270" anchor="t" anchorCtr="0">
            <a:spAutoFit/>
          </a:bodyPr>
          <a:lstStyle/>
          <a:p>
            <a:pPr marL="0" lvl="1" defTabSz="951248" fontAlgn="base">
              <a:spcBef>
                <a:spcPts val="612"/>
              </a:spcBef>
              <a:spcAft>
                <a:spcPct val="0"/>
              </a:spcAft>
              <a:defRPr/>
            </a:pPr>
            <a:r>
              <a:rPr lang="en-GB" dirty="0">
                <a:solidFill>
                  <a:schemeClr val="tx2"/>
                </a:solidFill>
                <a:latin typeface="+mj-lt"/>
                <a:cs typeface="Segoe UI Semilight" panose="020B0402040204020203" pitchFamily="34" charset="0"/>
              </a:rPr>
              <a:t>OLTP – Scale up to 24 TB Up to 20 TB certified with 99.99% SLA</a:t>
            </a:r>
          </a:p>
          <a:p>
            <a:pPr marL="0" lvl="1" defTabSz="951248">
              <a:spcBef>
                <a:spcPts val="612"/>
              </a:spcBef>
              <a:defRPr/>
            </a:pPr>
            <a:r>
              <a:rPr lang="en-GB" sz="1428" dirty="0">
                <a:solidFill>
                  <a:srgbClr val="000000"/>
                </a:solidFill>
              </a:rPr>
              <a:t>HA with automatic failover</a:t>
            </a:r>
          </a:p>
          <a:p>
            <a:pPr marL="0" lvl="1" defTabSz="951248">
              <a:spcBef>
                <a:spcPts val="612"/>
              </a:spcBef>
              <a:defRPr/>
            </a:pPr>
            <a:r>
              <a:rPr lang="en-GB" sz="1428" dirty="0">
                <a:solidFill>
                  <a:srgbClr val="000000"/>
                </a:solidFill>
              </a:rPr>
              <a:t> </a:t>
            </a:r>
          </a:p>
        </p:txBody>
      </p:sp>
      <p:sp>
        <p:nvSpPr>
          <p:cNvPr id="38" name="Rectangle 37">
            <a:extLst>
              <a:ext uri="{FF2B5EF4-FFF2-40B4-BE49-F238E27FC236}">
                <a16:creationId xmlns:a16="http://schemas.microsoft.com/office/drawing/2014/main" id="{CC584E5B-13DA-4C10-BC1A-82468E9D2E68}"/>
              </a:ext>
            </a:extLst>
          </p:cNvPr>
          <p:cNvSpPr/>
          <p:nvPr/>
        </p:nvSpPr>
        <p:spPr>
          <a:xfrm>
            <a:off x="4345897" y="4099027"/>
            <a:ext cx="3734385" cy="1484045"/>
          </a:xfrm>
          <a:prstGeom prst="rect">
            <a:avLst/>
          </a:prstGeom>
          <a:noFill/>
          <a:ln w="19050">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186521" bIns="0" numCol="1" spcCol="1270" anchor="t" anchorCtr="0">
            <a:spAutoFit/>
          </a:bodyPr>
          <a:lstStyle/>
          <a:p>
            <a:pPr marL="0" lvl="1" defTabSz="951248" fontAlgn="base">
              <a:spcBef>
                <a:spcPts val="612"/>
              </a:spcBef>
              <a:spcAft>
                <a:spcPct val="0"/>
              </a:spcAft>
              <a:defRPr/>
            </a:pPr>
            <a:r>
              <a:rPr lang="en-GB" dirty="0">
                <a:solidFill>
                  <a:schemeClr val="tx2"/>
                </a:solidFill>
                <a:latin typeface="+mj-lt"/>
                <a:cs typeface="Segoe UI Semilight" panose="020B0402040204020203" pitchFamily="34" charset="0"/>
              </a:rPr>
              <a:t>OLAP - Up to 60 TB</a:t>
            </a:r>
            <a:br>
              <a:rPr lang="en-GB" dirty="0">
                <a:solidFill>
                  <a:schemeClr val="tx2"/>
                </a:solidFill>
                <a:latin typeface="+mj-lt"/>
                <a:cs typeface="Segoe UI Semilight" panose="020B0402040204020203" pitchFamily="34" charset="0"/>
              </a:rPr>
            </a:br>
            <a:r>
              <a:rPr lang="en-GB" dirty="0">
                <a:solidFill>
                  <a:schemeClr val="tx2"/>
                </a:solidFill>
                <a:latin typeface="+mj-lt"/>
                <a:cs typeface="Segoe UI Semilight" panose="020B0402040204020203" pitchFamily="34" charset="0"/>
              </a:rPr>
              <a:t>certified with 99.99% SLAs</a:t>
            </a:r>
          </a:p>
          <a:p>
            <a:pPr marL="0" lvl="1" defTabSz="951248" fontAlgn="base">
              <a:spcBef>
                <a:spcPts val="612"/>
              </a:spcBef>
              <a:spcAft>
                <a:spcPct val="0"/>
              </a:spcAft>
              <a:defRPr/>
            </a:pPr>
            <a:r>
              <a:rPr lang="en-GB" sz="1428" dirty="0">
                <a:solidFill>
                  <a:srgbClr val="000000"/>
                </a:solidFill>
              </a:rPr>
              <a:t>N+M scale out for cost effectiveness</a:t>
            </a:r>
          </a:p>
          <a:p>
            <a:pPr marL="0" lvl="1" defTabSz="951248" fontAlgn="base">
              <a:spcBef>
                <a:spcPts val="612"/>
              </a:spcBef>
              <a:spcAft>
                <a:spcPct val="0"/>
              </a:spcAft>
              <a:defRPr/>
            </a:pPr>
            <a:r>
              <a:rPr lang="en-GB" sz="1428" dirty="0">
                <a:solidFill>
                  <a:srgbClr val="000000"/>
                </a:solidFill>
              </a:rPr>
              <a:t>Automatic host failover</a:t>
            </a:r>
          </a:p>
          <a:p>
            <a:pPr marL="0" lvl="1" defTabSz="951248" fontAlgn="base">
              <a:spcBef>
                <a:spcPts val="612"/>
              </a:spcBef>
              <a:spcAft>
                <a:spcPct val="0"/>
              </a:spcAft>
              <a:defRPr/>
            </a:pPr>
            <a:r>
              <a:rPr lang="en-GB" sz="1428" dirty="0">
                <a:solidFill>
                  <a:srgbClr val="000000"/>
                </a:solidFill>
              </a:rPr>
              <a:t>Single node SLAs</a:t>
            </a:r>
          </a:p>
        </p:txBody>
      </p:sp>
      <p:sp>
        <p:nvSpPr>
          <p:cNvPr id="39" name="Rectangle 38">
            <a:extLst>
              <a:ext uri="{FF2B5EF4-FFF2-40B4-BE49-F238E27FC236}">
                <a16:creationId xmlns:a16="http://schemas.microsoft.com/office/drawing/2014/main" id="{5ABBA456-76B6-4447-B4F1-931919EC2EB1}"/>
              </a:ext>
            </a:extLst>
          </p:cNvPr>
          <p:cNvSpPr/>
          <p:nvPr/>
        </p:nvSpPr>
        <p:spPr>
          <a:xfrm>
            <a:off x="8308147" y="4099027"/>
            <a:ext cx="3734385" cy="2313339"/>
          </a:xfrm>
          <a:prstGeom prst="rect">
            <a:avLst/>
          </a:prstGeom>
          <a:noFill/>
          <a:ln w="19050">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186521" bIns="0" numCol="1" spcCol="1270" anchor="t" anchorCtr="0">
            <a:spAutoFit/>
          </a:bodyPr>
          <a:lstStyle/>
          <a:p>
            <a:pPr marL="0" lvl="1" defTabSz="951248">
              <a:spcBef>
                <a:spcPts val="612"/>
              </a:spcBef>
              <a:defRPr/>
            </a:pPr>
            <a:r>
              <a:rPr lang="en-GB" dirty="0">
                <a:solidFill>
                  <a:schemeClr val="tx2"/>
                </a:solidFill>
                <a:latin typeface="+mj-lt"/>
                <a:cs typeface="Segoe UI Semilight" panose="020B0402040204020203" pitchFamily="34" charset="0"/>
              </a:rPr>
              <a:t>Integrated backup</a:t>
            </a:r>
            <a:br>
              <a:rPr lang="en-GB" dirty="0">
                <a:solidFill>
                  <a:schemeClr val="tx2"/>
                </a:solidFill>
                <a:latin typeface="+mj-lt"/>
                <a:cs typeface="Segoe UI Semilight" panose="020B0402040204020203" pitchFamily="34" charset="0"/>
              </a:rPr>
            </a:br>
            <a:r>
              <a:rPr lang="en-GB" dirty="0">
                <a:solidFill>
                  <a:schemeClr val="tx2"/>
                </a:solidFill>
                <a:latin typeface="+mj-lt"/>
                <a:cs typeface="Segoe UI Semilight" panose="020B0402040204020203" pitchFamily="34" charset="0"/>
              </a:rPr>
              <a:t>and disaster recovery</a:t>
            </a:r>
          </a:p>
          <a:p>
            <a:pPr marL="0" lvl="1" defTabSz="951248">
              <a:spcBef>
                <a:spcPts val="612"/>
              </a:spcBef>
              <a:defRPr/>
            </a:pPr>
            <a:r>
              <a:rPr lang="en-GB" sz="1428" dirty="0">
                <a:solidFill>
                  <a:srgbClr val="000000"/>
                </a:solidFill>
              </a:rPr>
              <a:t>Live, consistent, full snapshots in seconds</a:t>
            </a:r>
          </a:p>
          <a:p>
            <a:pPr marL="0" lvl="1" defTabSz="951248">
              <a:spcBef>
                <a:spcPts val="612"/>
              </a:spcBef>
              <a:defRPr/>
            </a:pPr>
            <a:r>
              <a:rPr lang="en-GB" sz="1428" dirty="0">
                <a:solidFill>
                  <a:srgbClr val="000000"/>
                </a:solidFill>
              </a:rPr>
              <a:t>Scheduled - Every 8 hours, daily, weekly</a:t>
            </a:r>
          </a:p>
          <a:p>
            <a:pPr marL="0" lvl="1" defTabSz="951248">
              <a:spcBef>
                <a:spcPts val="612"/>
              </a:spcBef>
              <a:defRPr/>
            </a:pPr>
            <a:r>
              <a:rPr lang="en-GB" sz="1428" dirty="0">
                <a:solidFill>
                  <a:srgbClr val="000000"/>
                </a:solidFill>
              </a:rPr>
              <a:t>Point in time recovery</a:t>
            </a:r>
          </a:p>
          <a:p>
            <a:pPr marL="0" lvl="1" defTabSz="951248">
              <a:spcBef>
                <a:spcPts val="612"/>
              </a:spcBef>
              <a:defRPr/>
            </a:pPr>
            <a:r>
              <a:rPr lang="en-GB" sz="1428" dirty="0">
                <a:solidFill>
                  <a:srgbClr val="000000"/>
                </a:solidFill>
              </a:rPr>
              <a:t>Mirrored snapshots at a paired</a:t>
            </a:r>
            <a:br>
              <a:rPr lang="en-GB" sz="1428" dirty="0">
                <a:solidFill>
                  <a:srgbClr val="000000"/>
                </a:solidFill>
              </a:rPr>
            </a:br>
            <a:r>
              <a:rPr lang="en-GB" sz="1428" dirty="0">
                <a:solidFill>
                  <a:srgbClr val="000000"/>
                </a:solidFill>
              </a:rPr>
              <a:t>datacenter located &gt;500 Kms away</a:t>
            </a:r>
          </a:p>
          <a:p>
            <a:pPr marL="0" lvl="1" defTabSz="951248">
              <a:spcBef>
                <a:spcPts val="612"/>
              </a:spcBef>
              <a:defRPr/>
            </a:pPr>
            <a:endParaRPr lang="en-GB" sz="1428" dirty="0">
              <a:solidFill>
                <a:srgbClr val="000000"/>
              </a:solidFill>
            </a:endParaRPr>
          </a:p>
        </p:txBody>
      </p:sp>
      <p:grpSp>
        <p:nvGrpSpPr>
          <p:cNvPr id="25" name="Group 24">
            <a:extLst>
              <a:ext uri="{FF2B5EF4-FFF2-40B4-BE49-F238E27FC236}">
                <a16:creationId xmlns:a16="http://schemas.microsoft.com/office/drawing/2014/main" id="{F62B4AF0-D2D2-9B4A-8A46-0C5CE2AF97D0}"/>
              </a:ext>
            </a:extLst>
          </p:cNvPr>
          <p:cNvGrpSpPr/>
          <p:nvPr/>
        </p:nvGrpSpPr>
        <p:grpSpPr>
          <a:xfrm>
            <a:off x="379457" y="1945675"/>
            <a:ext cx="3272410" cy="1923508"/>
            <a:chOff x="371186" y="2070536"/>
            <a:chExt cx="3208536" cy="1885963"/>
          </a:xfrm>
        </p:grpSpPr>
        <p:cxnSp>
          <p:nvCxnSpPr>
            <p:cNvPr id="5" name="Straight Arrow Connector 4">
              <a:extLst>
                <a:ext uri="{FF2B5EF4-FFF2-40B4-BE49-F238E27FC236}">
                  <a16:creationId xmlns:a16="http://schemas.microsoft.com/office/drawing/2014/main" id="{6EF4DD28-10BC-A24D-8BD8-B2F2D66F475E}"/>
                </a:ext>
              </a:extLst>
            </p:cNvPr>
            <p:cNvCxnSpPr/>
            <p:nvPr/>
          </p:nvCxnSpPr>
          <p:spPr>
            <a:xfrm>
              <a:off x="1181867" y="2489908"/>
              <a:ext cx="1371600" cy="0"/>
            </a:xfrm>
            <a:prstGeom prst="straightConnector1">
              <a:avLst/>
            </a:prstGeom>
            <a:ln w="19050">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054C064D-B23B-5340-94BD-94D7F266103F}"/>
                </a:ext>
              </a:extLst>
            </p:cNvPr>
            <p:cNvCxnSpPr>
              <a:cxnSpLocks/>
            </p:cNvCxnSpPr>
            <p:nvPr/>
          </p:nvCxnSpPr>
          <p:spPr>
            <a:xfrm rot="16200000" flipH="1">
              <a:off x="1892010" y="1726153"/>
              <a:ext cx="12700" cy="2151806"/>
            </a:xfrm>
            <a:prstGeom prst="bentConnector3">
              <a:avLst>
                <a:gd name="adj1" fmla="val 1800000"/>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E3CEA94-E27D-854E-BDEC-C95FDA40B958}"/>
                </a:ext>
              </a:extLst>
            </p:cNvPr>
            <p:cNvCxnSpPr/>
            <p:nvPr/>
          </p:nvCxnSpPr>
          <p:spPr>
            <a:xfrm>
              <a:off x="605093" y="2879300"/>
              <a:ext cx="0" cy="22860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8BF4607-6E44-CB44-8578-4AA3C39D55B1}"/>
                </a:ext>
              </a:extLst>
            </p:cNvPr>
            <p:cNvSpPr>
              <a:spLocks noChangeAspect="1"/>
            </p:cNvSpPr>
            <p:nvPr/>
          </p:nvSpPr>
          <p:spPr bwMode="auto">
            <a:xfrm>
              <a:off x="450347" y="2070536"/>
              <a:ext cx="822960" cy="8229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C3CD955E-4526-4747-A96E-2E65F6FD9010}"/>
                </a:ext>
              </a:extLst>
            </p:cNvPr>
            <p:cNvCxnSpPr/>
            <p:nvPr/>
          </p:nvCxnSpPr>
          <p:spPr>
            <a:xfrm>
              <a:off x="3133257" y="2889738"/>
              <a:ext cx="0" cy="22860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Database_EFC7" title="Icon of a cylinder">
              <a:extLst>
                <a:ext uri="{FF2B5EF4-FFF2-40B4-BE49-F238E27FC236}">
                  <a16:creationId xmlns:a16="http://schemas.microsoft.com/office/drawing/2014/main" id="{C9FF484C-B3AB-5E46-9D26-C3149849D2BA}"/>
                </a:ext>
              </a:extLst>
            </p:cNvPr>
            <p:cNvSpPr>
              <a:spLocks noChangeAspect="1" noEditPoints="1"/>
            </p:cNvSpPr>
            <p:nvPr/>
          </p:nvSpPr>
          <p:spPr bwMode="auto">
            <a:xfrm>
              <a:off x="450347" y="3109100"/>
              <a:ext cx="400833" cy="24903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dirty="0"/>
            </a:p>
          </p:txBody>
        </p:sp>
        <p:sp>
          <p:nvSpPr>
            <p:cNvPr id="20" name="Database_EFC7" title="Icon of a cylinder">
              <a:extLst>
                <a:ext uri="{FF2B5EF4-FFF2-40B4-BE49-F238E27FC236}">
                  <a16:creationId xmlns:a16="http://schemas.microsoft.com/office/drawing/2014/main" id="{A51DBF0C-2FDF-1D40-B415-333C87A4D7E5}"/>
                </a:ext>
              </a:extLst>
            </p:cNvPr>
            <p:cNvSpPr>
              <a:spLocks noChangeAspect="1" noEditPoints="1"/>
            </p:cNvSpPr>
            <p:nvPr/>
          </p:nvSpPr>
          <p:spPr bwMode="auto">
            <a:xfrm>
              <a:off x="1764380" y="3243219"/>
              <a:ext cx="268452" cy="34894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dirty="0"/>
            </a:p>
          </p:txBody>
        </p:sp>
        <p:sp>
          <p:nvSpPr>
            <p:cNvPr id="21" name="Database_EFC7" title="Icon of a cylinder">
              <a:extLst>
                <a:ext uri="{FF2B5EF4-FFF2-40B4-BE49-F238E27FC236}">
                  <a16:creationId xmlns:a16="http://schemas.microsoft.com/office/drawing/2014/main" id="{C25D244D-EB56-A440-8AFA-1309BFF34BAD}"/>
                </a:ext>
              </a:extLst>
            </p:cNvPr>
            <p:cNvSpPr>
              <a:spLocks noChangeAspect="1" noEditPoints="1"/>
            </p:cNvSpPr>
            <p:nvPr/>
          </p:nvSpPr>
          <p:spPr bwMode="auto">
            <a:xfrm>
              <a:off x="2932840" y="3103653"/>
              <a:ext cx="400833" cy="24903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dirty="0"/>
            </a:p>
          </p:txBody>
        </p:sp>
        <p:sp>
          <p:nvSpPr>
            <p:cNvPr id="22" name="Rectangle 21">
              <a:extLst>
                <a:ext uri="{FF2B5EF4-FFF2-40B4-BE49-F238E27FC236}">
                  <a16:creationId xmlns:a16="http://schemas.microsoft.com/office/drawing/2014/main" id="{63F30BBF-0430-9341-965B-99251ECE0EA9}"/>
                </a:ext>
              </a:extLst>
            </p:cNvPr>
            <p:cNvSpPr>
              <a:spLocks noChangeAspect="1"/>
            </p:cNvSpPr>
            <p:nvPr/>
          </p:nvSpPr>
          <p:spPr bwMode="auto">
            <a:xfrm>
              <a:off x="2602153" y="2070536"/>
              <a:ext cx="822960" cy="8229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5DD58B08-914C-1E43-A910-9FF6F8F55349}"/>
                </a:ext>
              </a:extLst>
            </p:cNvPr>
            <p:cNvCxnSpPr/>
            <p:nvPr/>
          </p:nvCxnSpPr>
          <p:spPr>
            <a:xfrm>
              <a:off x="1897359" y="3006648"/>
              <a:ext cx="0" cy="22860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A61DDCA-10D2-324D-A9D1-E86A38487EC4}"/>
                </a:ext>
              </a:extLst>
            </p:cNvPr>
            <p:cNvSpPr txBox="1"/>
            <p:nvPr/>
          </p:nvSpPr>
          <p:spPr>
            <a:xfrm>
              <a:off x="371186" y="2244496"/>
              <a:ext cx="949725" cy="464999"/>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latin typeface="Segoe UI Semibold" panose="020B0502040204020203" pitchFamily="34" charset="0"/>
                  <a:ea typeface="Segoe UI Semibold" panose="020B0502040204020203" pitchFamily="34" charset="0"/>
                  <a:cs typeface="Segoe UI Semibold" panose="020B0502040204020203" pitchFamily="34" charset="0"/>
                </a:rPr>
                <a:t>Primary</a:t>
              </a:r>
            </a:p>
          </p:txBody>
        </p:sp>
        <p:sp>
          <p:nvSpPr>
            <p:cNvPr id="28" name="TextBox 27">
              <a:extLst>
                <a:ext uri="{FF2B5EF4-FFF2-40B4-BE49-F238E27FC236}">
                  <a16:creationId xmlns:a16="http://schemas.microsoft.com/office/drawing/2014/main" id="{D238DB69-5B16-C04A-AD18-B634E0135E0A}"/>
                </a:ext>
              </a:extLst>
            </p:cNvPr>
            <p:cNvSpPr txBox="1"/>
            <p:nvPr/>
          </p:nvSpPr>
          <p:spPr>
            <a:xfrm>
              <a:off x="2463519" y="2246195"/>
              <a:ext cx="1116203" cy="464999"/>
            </a:xfrm>
            <a:prstGeom prst="rect">
              <a:avLst/>
            </a:prstGeom>
            <a:noFill/>
          </p:spPr>
          <p:txBody>
            <a:bodyPr wrap="none" lIns="186521" tIns="149217" rIns="186521" bIns="149217" rtlCol="0">
              <a:spAutoFit/>
            </a:bodyPr>
            <a:lstStyle/>
            <a:p>
              <a:pPr>
                <a:lnSpc>
                  <a:spcPct val="90000"/>
                </a:lnSpc>
                <a:spcAft>
                  <a:spcPts val="612"/>
                </a:spcAft>
              </a:pPr>
              <a:r>
                <a:rPr lang="en-US" sz="1224" b="1" dirty="0">
                  <a:latin typeface="Segoe UI Semibold" panose="020B0502040204020203" pitchFamily="34" charset="0"/>
                  <a:ea typeface="Segoe UI Semibold" panose="020B0502040204020203" pitchFamily="34" charset="0"/>
                  <a:cs typeface="Segoe UI Semibold" panose="020B0502040204020203" pitchFamily="34" charset="0"/>
                </a:rPr>
                <a:t>Secondary</a:t>
              </a:r>
            </a:p>
          </p:txBody>
        </p:sp>
        <p:sp>
          <p:nvSpPr>
            <p:cNvPr id="29" name="TextBox 28">
              <a:extLst>
                <a:ext uri="{FF2B5EF4-FFF2-40B4-BE49-F238E27FC236}">
                  <a16:creationId xmlns:a16="http://schemas.microsoft.com/office/drawing/2014/main" id="{2D89DE63-875E-AD4F-AB0C-BEDCD7D69451}"/>
                </a:ext>
              </a:extLst>
            </p:cNvPr>
            <p:cNvSpPr txBox="1"/>
            <p:nvPr/>
          </p:nvSpPr>
          <p:spPr>
            <a:xfrm>
              <a:off x="1613149" y="2512664"/>
              <a:ext cx="606576" cy="433965"/>
            </a:xfrm>
            <a:prstGeom prst="rect">
              <a:avLst/>
            </a:prstGeom>
            <a:noFill/>
          </p:spPr>
          <p:txBody>
            <a:bodyPr wrap="none" lIns="186521" tIns="149217" rIns="186521" bIns="149217" rtlCol="0">
              <a:spAutoFit/>
            </a:bodyPr>
            <a:lstStyle/>
            <a:p>
              <a:pPr>
                <a:lnSpc>
                  <a:spcPct val="90000"/>
                </a:lnSpc>
                <a:spcAft>
                  <a:spcPts val="612"/>
                </a:spcAft>
              </a:pPr>
              <a:r>
                <a:rPr lang="en-US" sz="1020" dirty="0">
                  <a:latin typeface="Segoe UI" panose="020B0502040204020203" pitchFamily="34" charset="0"/>
                  <a:ea typeface="Segoe UI" panose="020B0502040204020203" pitchFamily="34" charset="0"/>
                  <a:cs typeface="Segoe UI" panose="020B0502040204020203" pitchFamily="34" charset="0"/>
                </a:rPr>
                <a:t>HSR</a:t>
              </a:r>
            </a:p>
          </p:txBody>
        </p:sp>
        <p:sp>
          <p:nvSpPr>
            <p:cNvPr id="30" name="TextBox 29">
              <a:extLst>
                <a:ext uri="{FF2B5EF4-FFF2-40B4-BE49-F238E27FC236}">
                  <a16:creationId xmlns:a16="http://schemas.microsoft.com/office/drawing/2014/main" id="{C52DC70D-E689-0742-972E-28EAAAC4A5D7}"/>
                </a:ext>
              </a:extLst>
            </p:cNvPr>
            <p:cNvSpPr txBox="1"/>
            <p:nvPr/>
          </p:nvSpPr>
          <p:spPr>
            <a:xfrm>
              <a:off x="1454255" y="3519776"/>
              <a:ext cx="901529" cy="436723"/>
            </a:xfrm>
            <a:prstGeom prst="rect">
              <a:avLst/>
            </a:prstGeom>
            <a:noFill/>
          </p:spPr>
          <p:txBody>
            <a:bodyPr wrap="none" lIns="186521" tIns="149217" rIns="186521" bIns="149217" rtlCol="0">
              <a:spAutoFit/>
            </a:bodyPr>
            <a:lstStyle/>
            <a:p>
              <a:pPr>
                <a:lnSpc>
                  <a:spcPct val="90000"/>
                </a:lnSpc>
                <a:spcAft>
                  <a:spcPts val="612"/>
                </a:spcAft>
              </a:pPr>
              <a:r>
                <a:rPr lang="en-US" sz="1020" dirty="0">
                  <a:latin typeface="Segoe UI" panose="020B0502040204020203" pitchFamily="34" charset="0"/>
                  <a:ea typeface="Segoe UI" panose="020B0502040204020203" pitchFamily="34" charset="0"/>
                  <a:cs typeface="Segoe UI" panose="020B0502040204020203" pitchFamily="34" charset="0"/>
                </a:rPr>
                <a:t>STONITH</a:t>
              </a:r>
            </a:p>
          </p:txBody>
        </p:sp>
      </p:grpSp>
      <p:grpSp>
        <p:nvGrpSpPr>
          <p:cNvPr id="47" name="Group 46">
            <a:extLst>
              <a:ext uri="{FF2B5EF4-FFF2-40B4-BE49-F238E27FC236}">
                <a16:creationId xmlns:a16="http://schemas.microsoft.com/office/drawing/2014/main" id="{CAE7E0FC-5AE9-9243-972C-C8934C87FB65}"/>
              </a:ext>
            </a:extLst>
          </p:cNvPr>
          <p:cNvGrpSpPr/>
          <p:nvPr/>
        </p:nvGrpSpPr>
        <p:grpSpPr>
          <a:xfrm>
            <a:off x="4362893" y="1574772"/>
            <a:ext cx="2614809" cy="1914160"/>
            <a:chOff x="4557757" y="1544035"/>
            <a:chExt cx="2563771" cy="1876798"/>
          </a:xfrm>
        </p:grpSpPr>
        <p:sp>
          <p:nvSpPr>
            <p:cNvPr id="48" name="arrow_18" title="Icon of a tightly curved arrow pointing to the left">
              <a:extLst>
                <a:ext uri="{FF2B5EF4-FFF2-40B4-BE49-F238E27FC236}">
                  <a16:creationId xmlns:a16="http://schemas.microsoft.com/office/drawing/2014/main" id="{0D82746C-0CBC-CF4F-A1DF-5E4F793FE259}"/>
                </a:ext>
              </a:extLst>
            </p:cNvPr>
            <p:cNvSpPr>
              <a:spLocks noChangeAspect="1" noEditPoints="1"/>
            </p:cNvSpPr>
            <p:nvPr/>
          </p:nvSpPr>
          <p:spPr bwMode="auto">
            <a:xfrm rot="18900000">
              <a:off x="5868840" y="1544035"/>
              <a:ext cx="565785" cy="822960"/>
            </a:xfrm>
            <a:custGeom>
              <a:avLst/>
              <a:gdLst>
                <a:gd name="T0" fmla="*/ 102 w 242"/>
                <a:gd name="T1" fmla="*/ 102 h 355"/>
                <a:gd name="T2" fmla="*/ 0 w 242"/>
                <a:gd name="T3" fmla="*/ 102 h 355"/>
                <a:gd name="T4" fmla="*/ 0 w 242"/>
                <a:gd name="T5" fmla="*/ 0 h 355"/>
                <a:gd name="T6" fmla="*/ 64 w 242"/>
                <a:gd name="T7" fmla="*/ 355 h 355"/>
                <a:gd name="T8" fmla="*/ 225 w 242"/>
                <a:gd name="T9" fmla="*/ 190 h 355"/>
                <a:gd name="T10" fmla="*/ 242 w 242"/>
                <a:gd name="T11" fmla="*/ 129 h 355"/>
                <a:gd name="T12" fmla="*/ 128 w 242"/>
                <a:gd name="T13" fmla="*/ 14 h 355"/>
                <a:gd name="T14" fmla="*/ 0 w 242"/>
                <a:gd name="T15" fmla="*/ 102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55">
                  <a:moveTo>
                    <a:pt x="102" y="102"/>
                  </a:moveTo>
                  <a:cubicBezTo>
                    <a:pt x="0" y="102"/>
                    <a:pt x="0" y="102"/>
                    <a:pt x="0" y="102"/>
                  </a:cubicBezTo>
                  <a:cubicBezTo>
                    <a:pt x="0" y="0"/>
                    <a:pt x="0" y="0"/>
                    <a:pt x="0" y="0"/>
                  </a:cubicBezTo>
                  <a:moveTo>
                    <a:pt x="64" y="355"/>
                  </a:moveTo>
                  <a:cubicBezTo>
                    <a:pt x="64" y="355"/>
                    <a:pt x="194" y="227"/>
                    <a:pt x="225" y="190"/>
                  </a:cubicBezTo>
                  <a:cubicBezTo>
                    <a:pt x="242" y="169"/>
                    <a:pt x="242" y="151"/>
                    <a:pt x="242" y="129"/>
                  </a:cubicBezTo>
                  <a:cubicBezTo>
                    <a:pt x="242" y="66"/>
                    <a:pt x="191" y="14"/>
                    <a:pt x="128" y="14"/>
                  </a:cubicBezTo>
                  <a:cubicBezTo>
                    <a:pt x="64" y="14"/>
                    <a:pt x="38" y="57"/>
                    <a:pt x="0" y="102"/>
                  </a:cubicBezTo>
                </a:path>
              </a:pathLst>
            </a:custGeom>
            <a:noFill/>
            <a:ln w="19050" cap="sq">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918" dirty="0">
                <a:gradFill>
                  <a:gsLst>
                    <a:gs pos="0">
                      <a:srgbClr val="505050"/>
                    </a:gs>
                    <a:gs pos="100000">
                      <a:srgbClr val="505050"/>
                    </a:gs>
                  </a:gsLst>
                  <a:lin ang="5400000" scaled="1"/>
                </a:gradFill>
              </a:endParaRPr>
            </a:p>
          </p:txBody>
        </p:sp>
        <p:cxnSp>
          <p:nvCxnSpPr>
            <p:cNvPr id="49" name="Straight Connector 48">
              <a:extLst>
                <a:ext uri="{FF2B5EF4-FFF2-40B4-BE49-F238E27FC236}">
                  <a16:creationId xmlns:a16="http://schemas.microsoft.com/office/drawing/2014/main" id="{99200587-D77C-D446-8BBE-38E806884CDF}"/>
                </a:ext>
              </a:extLst>
            </p:cNvPr>
            <p:cNvCxnSpPr/>
            <p:nvPr/>
          </p:nvCxnSpPr>
          <p:spPr>
            <a:xfrm>
              <a:off x="6343312" y="2596747"/>
              <a:ext cx="0" cy="256383"/>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A010EF9-32A8-974D-8601-8D717CCE058F}"/>
                </a:ext>
              </a:extLst>
            </p:cNvPr>
            <p:cNvCxnSpPr/>
            <p:nvPr/>
          </p:nvCxnSpPr>
          <p:spPr>
            <a:xfrm>
              <a:off x="5291512" y="2579257"/>
              <a:ext cx="0" cy="256383"/>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14F114F-EC1A-7047-811D-E069F4A25032}"/>
                </a:ext>
              </a:extLst>
            </p:cNvPr>
            <p:cNvCxnSpPr/>
            <p:nvPr/>
          </p:nvCxnSpPr>
          <p:spPr>
            <a:xfrm>
              <a:off x="5797620" y="2432182"/>
              <a:ext cx="0" cy="622891"/>
            </a:xfrm>
            <a:prstGeom prst="line">
              <a:avLst/>
            </a:prstGeom>
            <a:ln w="190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Database_EFC7" title="Icon of a cylinder">
              <a:extLst>
                <a:ext uri="{FF2B5EF4-FFF2-40B4-BE49-F238E27FC236}">
                  <a16:creationId xmlns:a16="http://schemas.microsoft.com/office/drawing/2014/main" id="{F25422E1-425F-3B4E-9506-D655057A64D7}"/>
                </a:ext>
              </a:extLst>
            </p:cNvPr>
            <p:cNvSpPr>
              <a:spLocks noChangeAspect="1" noEditPoints="1"/>
            </p:cNvSpPr>
            <p:nvPr/>
          </p:nvSpPr>
          <p:spPr bwMode="auto">
            <a:xfrm>
              <a:off x="5656926" y="3055073"/>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dirty="0"/>
            </a:p>
          </p:txBody>
        </p:sp>
        <p:cxnSp>
          <p:nvCxnSpPr>
            <p:cNvPr id="53" name="Elbow Connector 52">
              <a:extLst>
                <a:ext uri="{FF2B5EF4-FFF2-40B4-BE49-F238E27FC236}">
                  <a16:creationId xmlns:a16="http://schemas.microsoft.com/office/drawing/2014/main" id="{EBF1373A-BD01-8341-A7B1-69392E062304}"/>
                </a:ext>
              </a:extLst>
            </p:cNvPr>
            <p:cNvCxnSpPr>
              <a:cxnSpLocks/>
            </p:cNvCxnSpPr>
            <p:nvPr/>
          </p:nvCxnSpPr>
          <p:spPr>
            <a:xfrm rot="16200000" flipH="1">
              <a:off x="5846783" y="1550614"/>
              <a:ext cx="12700" cy="2151806"/>
            </a:xfrm>
            <a:prstGeom prst="bentConnector3">
              <a:avLst>
                <a:gd name="adj1" fmla="val 1800000"/>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F46DBF6D-6CC6-F94B-B280-073A724ABD2A}"/>
                </a:ext>
              </a:extLst>
            </p:cNvPr>
            <p:cNvSpPr/>
            <p:nvPr/>
          </p:nvSpPr>
          <p:spPr bwMode="auto">
            <a:xfrm>
              <a:off x="4557757" y="2189950"/>
              <a:ext cx="442807" cy="442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3130F3CC-69ED-D740-A7CD-CFB86A892C7D}"/>
                </a:ext>
              </a:extLst>
            </p:cNvPr>
            <p:cNvSpPr/>
            <p:nvPr/>
          </p:nvSpPr>
          <p:spPr bwMode="auto">
            <a:xfrm>
              <a:off x="5085668" y="2191874"/>
              <a:ext cx="442807" cy="442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BB39833F-A616-AE42-A7DB-78B9544167CD}"/>
                </a:ext>
              </a:extLst>
            </p:cNvPr>
            <p:cNvSpPr/>
            <p:nvPr/>
          </p:nvSpPr>
          <p:spPr bwMode="auto">
            <a:xfrm>
              <a:off x="5614563" y="2196410"/>
              <a:ext cx="442807" cy="442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FDEFF1A3-9EE5-B140-A8B3-9950EB168BE0}"/>
                </a:ext>
              </a:extLst>
            </p:cNvPr>
            <p:cNvSpPr/>
            <p:nvPr/>
          </p:nvSpPr>
          <p:spPr bwMode="auto">
            <a:xfrm>
              <a:off x="6146642" y="2196410"/>
              <a:ext cx="442807" cy="442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CAF18C3C-CEDC-BB40-A521-37EF260D30D7}"/>
                </a:ext>
              </a:extLst>
            </p:cNvPr>
            <p:cNvSpPr/>
            <p:nvPr/>
          </p:nvSpPr>
          <p:spPr bwMode="auto">
            <a:xfrm>
              <a:off x="6678721" y="2196409"/>
              <a:ext cx="442807" cy="442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0C7A58C7-B658-144C-BC6E-08BDB9D327BA}"/>
                </a:ext>
              </a:extLst>
            </p:cNvPr>
            <p:cNvSpPr txBox="1"/>
            <p:nvPr/>
          </p:nvSpPr>
          <p:spPr>
            <a:xfrm>
              <a:off x="4580715" y="2189950"/>
              <a:ext cx="375389" cy="433965"/>
            </a:xfrm>
            <a:prstGeom prst="rect">
              <a:avLst/>
            </a:prstGeom>
            <a:noFill/>
          </p:spPr>
          <p:txBody>
            <a:bodyPr wrap="square" lIns="0" tIns="149217" rIns="0" bIns="149217" rtlCol="0">
              <a:spAutoFit/>
            </a:bodyPr>
            <a:lstStyle/>
            <a:p>
              <a:pPr algn="ctr">
                <a:lnSpc>
                  <a:spcPct val="90000"/>
                </a:lnSpc>
                <a:spcAft>
                  <a:spcPts val="612"/>
                </a:spcAft>
              </a:pPr>
              <a:r>
                <a:rPr lang="en-US" sz="1020" dirty="0">
                  <a:latin typeface="Segoe UI" panose="020B0502040204020203" pitchFamily="34" charset="0"/>
                  <a:ea typeface="Segoe UI" panose="020B0502040204020203" pitchFamily="34" charset="0"/>
                  <a:cs typeface="Segoe UI" panose="020B0502040204020203" pitchFamily="34" charset="0"/>
                </a:rPr>
                <a:t>M</a:t>
              </a:r>
            </a:p>
          </p:txBody>
        </p:sp>
        <p:sp>
          <p:nvSpPr>
            <p:cNvPr id="60" name="TextBox 59">
              <a:extLst>
                <a:ext uri="{FF2B5EF4-FFF2-40B4-BE49-F238E27FC236}">
                  <a16:creationId xmlns:a16="http://schemas.microsoft.com/office/drawing/2014/main" id="{6C51679C-A752-544A-A268-792FEC8E4E1F}"/>
                </a:ext>
              </a:extLst>
            </p:cNvPr>
            <p:cNvSpPr txBox="1"/>
            <p:nvPr/>
          </p:nvSpPr>
          <p:spPr>
            <a:xfrm>
              <a:off x="5081754" y="2192551"/>
              <a:ext cx="437325" cy="433965"/>
            </a:xfrm>
            <a:prstGeom prst="rect">
              <a:avLst/>
            </a:prstGeom>
            <a:noFill/>
          </p:spPr>
          <p:txBody>
            <a:bodyPr wrap="square" lIns="0" tIns="149217" rIns="0" bIns="149217" rtlCol="0">
              <a:spAutoFit/>
            </a:bodyPr>
            <a:lstStyle/>
            <a:p>
              <a:pPr algn="ctr">
                <a:lnSpc>
                  <a:spcPct val="90000"/>
                </a:lnSpc>
                <a:spcAft>
                  <a:spcPts val="612"/>
                </a:spcAft>
              </a:pPr>
              <a:r>
                <a:rPr lang="en-US" sz="1020" dirty="0">
                  <a:latin typeface="Segoe UI" panose="020B0502040204020203" pitchFamily="34" charset="0"/>
                  <a:ea typeface="Segoe UI" panose="020B0502040204020203" pitchFamily="34" charset="0"/>
                  <a:cs typeface="Segoe UI" panose="020B0502040204020203" pitchFamily="34" charset="0"/>
                </a:rPr>
                <a:t>S1</a:t>
              </a:r>
            </a:p>
          </p:txBody>
        </p:sp>
        <p:sp>
          <p:nvSpPr>
            <p:cNvPr id="61" name="TextBox 60">
              <a:extLst>
                <a:ext uri="{FF2B5EF4-FFF2-40B4-BE49-F238E27FC236}">
                  <a16:creationId xmlns:a16="http://schemas.microsoft.com/office/drawing/2014/main" id="{956BEA34-DD49-C64A-9B0D-339B4A62ED6D}"/>
                </a:ext>
              </a:extLst>
            </p:cNvPr>
            <p:cNvSpPr txBox="1"/>
            <p:nvPr/>
          </p:nvSpPr>
          <p:spPr>
            <a:xfrm>
              <a:off x="5590741" y="2195152"/>
              <a:ext cx="474711" cy="433965"/>
            </a:xfrm>
            <a:prstGeom prst="rect">
              <a:avLst/>
            </a:prstGeom>
            <a:noFill/>
          </p:spPr>
          <p:txBody>
            <a:bodyPr wrap="square" lIns="0" tIns="149217" rIns="0" bIns="149217" rtlCol="0">
              <a:spAutoFit/>
            </a:bodyPr>
            <a:lstStyle/>
            <a:p>
              <a:pPr algn="ctr">
                <a:lnSpc>
                  <a:spcPct val="90000"/>
                </a:lnSpc>
                <a:spcAft>
                  <a:spcPts val="612"/>
                </a:spcAft>
              </a:pPr>
              <a:r>
                <a:rPr lang="en-US" sz="1020" dirty="0">
                  <a:latin typeface="Segoe UI" panose="020B0502040204020203" pitchFamily="34" charset="0"/>
                  <a:ea typeface="Segoe UI" panose="020B0502040204020203" pitchFamily="34" charset="0"/>
                  <a:cs typeface="Segoe UI" panose="020B0502040204020203" pitchFamily="34" charset="0"/>
                </a:rPr>
                <a:t>S2</a:t>
              </a:r>
            </a:p>
          </p:txBody>
        </p:sp>
        <p:sp>
          <p:nvSpPr>
            <p:cNvPr id="62" name="TextBox 61">
              <a:extLst>
                <a:ext uri="{FF2B5EF4-FFF2-40B4-BE49-F238E27FC236}">
                  <a16:creationId xmlns:a16="http://schemas.microsoft.com/office/drawing/2014/main" id="{2789FD7E-48DD-8D41-B007-713D24687321}"/>
                </a:ext>
              </a:extLst>
            </p:cNvPr>
            <p:cNvSpPr txBox="1"/>
            <p:nvPr/>
          </p:nvSpPr>
          <p:spPr>
            <a:xfrm>
              <a:off x="6151540" y="2197753"/>
              <a:ext cx="417558" cy="433965"/>
            </a:xfrm>
            <a:prstGeom prst="rect">
              <a:avLst/>
            </a:prstGeom>
            <a:noFill/>
          </p:spPr>
          <p:txBody>
            <a:bodyPr wrap="square" lIns="0" tIns="149217" rIns="0" bIns="149217" rtlCol="0">
              <a:spAutoFit/>
            </a:bodyPr>
            <a:lstStyle/>
            <a:p>
              <a:pPr algn="ctr">
                <a:lnSpc>
                  <a:spcPct val="90000"/>
                </a:lnSpc>
                <a:spcAft>
                  <a:spcPts val="612"/>
                </a:spcAft>
              </a:pPr>
              <a:r>
                <a:rPr lang="en-US" sz="1020" dirty="0">
                  <a:latin typeface="Segoe UI" panose="020B0502040204020203" pitchFamily="34" charset="0"/>
                  <a:ea typeface="Segoe UI" panose="020B0502040204020203" pitchFamily="34" charset="0"/>
                  <a:cs typeface="Segoe UI" panose="020B0502040204020203" pitchFamily="34" charset="0"/>
                </a:rPr>
                <a:t>SB1</a:t>
              </a:r>
            </a:p>
          </p:txBody>
        </p:sp>
        <p:sp>
          <p:nvSpPr>
            <p:cNvPr id="63" name="TextBox 62">
              <a:extLst>
                <a:ext uri="{FF2B5EF4-FFF2-40B4-BE49-F238E27FC236}">
                  <a16:creationId xmlns:a16="http://schemas.microsoft.com/office/drawing/2014/main" id="{E093B662-76F0-3941-B290-8C6E9CC1F8E9}"/>
                </a:ext>
              </a:extLst>
            </p:cNvPr>
            <p:cNvSpPr txBox="1"/>
            <p:nvPr/>
          </p:nvSpPr>
          <p:spPr>
            <a:xfrm>
              <a:off x="6678720" y="2200354"/>
              <a:ext cx="432717" cy="433965"/>
            </a:xfrm>
            <a:prstGeom prst="rect">
              <a:avLst/>
            </a:prstGeom>
            <a:noFill/>
          </p:spPr>
          <p:txBody>
            <a:bodyPr wrap="square" lIns="0" tIns="149217" rIns="0" bIns="149217" rtlCol="0">
              <a:spAutoFit/>
            </a:bodyPr>
            <a:lstStyle/>
            <a:p>
              <a:pPr algn="ctr">
                <a:lnSpc>
                  <a:spcPct val="90000"/>
                </a:lnSpc>
                <a:spcAft>
                  <a:spcPts val="612"/>
                </a:spcAft>
              </a:pPr>
              <a:r>
                <a:rPr lang="en-US" sz="1020" dirty="0">
                  <a:latin typeface="Segoe UI" panose="020B0502040204020203" pitchFamily="34" charset="0"/>
                  <a:ea typeface="Segoe UI" panose="020B0502040204020203" pitchFamily="34" charset="0"/>
                  <a:cs typeface="Segoe UI" panose="020B0502040204020203" pitchFamily="34" charset="0"/>
                </a:rPr>
                <a:t>SB2</a:t>
              </a:r>
            </a:p>
          </p:txBody>
        </p:sp>
        <p:sp>
          <p:nvSpPr>
            <p:cNvPr id="64" name="illegal" title="Icon of a circle with a diagonal line through it">
              <a:extLst>
                <a:ext uri="{FF2B5EF4-FFF2-40B4-BE49-F238E27FC236}">
                  <a16:creationId xmlns:a16="http://schemas.microsoft.com/office/drawing/2014/main" id="{277C1734-5787-4749-8918-86B5C3B685CF}"/>
                </a:ext>
              </a:extLst>
            </p:cNvPr>
            <p:cNvSpPr>
              <a:spLocks noChangeAspect="1" noEditPoints="1"/>
            </p:cNvSpPr>
            <p:nvPr/>
          </p:nvSpPr>
          <p:spPr bwMode="auto">
            <a:xfrm>
              <a:off x="5647798" y="2230517"/>
              <a:ext cx="366765" cy="365760"/>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9050" cap="sq">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algn="ctr"/>
              <a:endParaRPr lang="en-US" sz="1873" dirty="0"/>
            </a:p>
          </p:txBody>
        </p:sp>
      </p:grpSp>
      <p:grpSp>
        <p:nvGrpSpPr>
          <p:cNvPr id="65" name="Group 64">
            <a:extLst>
              <a:ext uri="{FF2B5EF4-FFF2-40B4-BE49-F238E27FC236}">
                <a16:creationId xmlns:a16="http://schemas.microsoft.com/office/drawing/2014/main" id="{1A04BE3E-ABE9-4A48-9475-7C9CBB8BB86A}"/>
              </a:ext>
            </a:extLst>
          </p:cNvPr>
          <p:cNvGrpSpPr/>
          <p:nvPr/>
        </p:nvGrpSpPr>
        <p:grpSpPr>
          <a:xfrm>
            <a:off x="8375095" y="1962353"/>
            <a:ext cx="3031580" cy="1015160"/>
            <a:chOff x="2190644" y="2196789"/>
            <a:chExt cx="2972407" cy="995345"/>
          </a:xfrm>
        </p:grpSpPr>
        <p:grpSp>
          <p:nvGrpSpPr>
            <p:cNvPr id="66" name="Group 65">
              <a:extLst>
                <a:ext uri="{FF2B5EF4-FFF2-40B4-BE49-F238E27FC236}">
                  <a16:creationId xmlns:a16="http://schemas.microsoft.com/office/drawing/2014/main" id="{C3875ED5-6C68-E846-BD31-71C2D92768CF}"/>
                </a:ext>
              </a:extLst>
            </p:cNvPr>
            <p:cNvGrpSpPr/>
            <p:nvPr/>
          </p:nvGrpSpPr>
          <p:grpSpPr>
            <a:xfrm>
              <a:off x="2580518" y="2196789"/>
              <a:ext cx="617151" cy="545012"/>
              <a:chOff x="3858812" y="1995170"/>
              <a:chExt cx="844164" cy="745490"/>
            </a:xfrm>
          </p:grpSpPr>
          <p:sp>
            <p:nvSpPr>
              <p:cNvPr id="92" name="Database_EFC7" title="Icon of a cylinder">
                <a:extLst>
                  <a:ext uri="{FF2B5EF4-FFF2-40B4-BE49-F238E27FC236}">
                    <a16:creationId xmlns:a16="http://schemas.microsoft.com/office/drawing/2014/main" id="{FF9EA8A8-15C1-674F-A7A0-679DADCAFFBC}"/>
                  </a:ext>
                </a:extLst>
              </p:cNvPr>
              <p:cNvSpPr>
                <a:spLocks noChangeAspect="1" noEditPoints="1"/>
              </p:cNvSpPr>
              <p:nvPr/>
            </p:nvSpPr>
            <p:spPr bwMode="auto">
              <a:xfrm>
                <a:off x="3858812" y="199517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dirty="0"/>
              </a:p>
            </p:txBody>
          </p:sp>
          <p:sp>
            <p:nvSpPr>
              <p:cNvPr id="93" name="Database_EFC7" title="Icon of a cylinder">
                <a:extLst>
                  <a:ext uri="{FF2B5EF4-FFF2-40B4-BE49-F238E27FC236}">
                    <a16:creationId xmlns:a16="http://schemas.microsoft.com/office/drawing/2014/main" id="{81BDCBEB-025B-074F-BA59-B5CD737A3339}"/>
                  </a:ext>
                </a:extLst>
              </p:cNvPr>
              <p:cNvSpPr>
                <a:spLocks noChangeAspect="1" noEditPoints="1"/>
              </p:cNvSpPr>
              <p:nvPr/>
            </p:nvSpPr>
            <p:spPr bwMode="auto">
              <a:xfrm>
                <a:off x="4140200" y="219202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dirty="0"/>
              </a:p>
            </p:txBody>
          </p:sp>
          <p:sp>
            <p:nvSpPr>
              <p:cNvPr id="94" name="Database_EFC7" title="Icon of a cylinder">
                <a:extLst>
                  <a:ext uri="{FF2B5EF4-FFF2-40B4-BE49-F238E27FC236}">
                    <a16:creationId xmlns:a16="http://schemas.microsoft.com/office/drawing/2014/main" id="{9A391778-B752-0D4F-A6FC-13E72E70008E}"/>
                  </a:ext>
                </a:extLst>
              </p:cNvPr>
              <p:cNvSpPr>
                <a:spLocks noChangeAspect="1" noEditPoints="1"/>
              </p:cNvSpPr>
              <p:nvPr/>
            </p:nvSpPr>
            <p:spPr bwMode="auto">
              <a:xfrm>
                <a:off x="4421588" y="237490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dirty="0"/>
              </a:p>
            </p:txBody>
          </p:sp>
        </p:grpSp>
        <p:grpSp>
          <p:nvGrpSpPr>
            <p:cNvPr id="67" name="Group 66">
              <a:extLst>
                <a:ext uri="{FF2B5EF4-FFF2-40B4-BE49-F238E27FC236}">
                  <a16:creationId xmlns:a16="http://schemas.microsoft.com/office/drawing/2014/main" id="{8E54C6D5-A91F-254A-B105-908279355DE0}"/>
                </a:ext>
              </a:extLst>
            </p:cNvPr>
            <p:cNvGrpSpPr/>
            <p:nvPr/>
          </p:nvGrpSpPr>
          <p:grpSpPr>
            <a:xfrm>
              <a:off x="4545900" y="2196789"/>
              <a:ext cx="617151" cy="545012"/>
              <a:chOff x="3858812" y="1995170"/>
              <a:chExt cx="844164" cy="745490"/>
            </a:xfrm>
          </p:grpSpPr>
          <p:sp>
            <p:nvSpPr>
              <p:cNvPr id="89" name="Database_EFC7" title="Icon of a cylinder">
                <a:extLst>
                  <a:ext uri="{FF2B5EF4-FFF2-40B4-BE49-F238E27FC236}">
                    <a16:creationId xmlns:a16="http://schemas.microsoft.com/office/drawing/2014/main" id="{20FBD658-A691-5E43-8006-C8A13DC78CE4}"/>
                  </a:ext>
                </a:extLst>
              </p:cNvPr>
              <p:cNvSpPr>
                <a:spLocks noChangeAspect="1" noEditPoints="1"/>
              </p:cNvSpPr>
              <p:nvPr/>
            </p:nvSpPr>
            <p:spPr bwMode="auto">
              <a:xfrm>
                <a:off x="3858812" y="199517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dirty="0"/>
              </a:p>
            </p:txBody>
          </p:sp>
          <p:sp>
            <p:nvSpPr>
              <p:cNvPr id="90" name="Database_EFC7" title="Icon of a cylinder">
                <a:extLst>
                  <a:ext uri="{FF2B5EF4-FFF2-40B4-BE49-F238E27FC236}">
                    <a16:creationId xmlns:a16="http://schemas.microsoft.com/office/drawing/2014/main" id="{645D8139-2459-DB44-B0FA-63BA91FF4B95}"/>
                  </a:ext>
                </a:extLst>
              </p:cNvPr>
              <p:cNvSpPr>
                <a:spLocks noChangeAspect="1" noEditPoints="1"/>
              </p:cNvSpPr>
              <p:nvPr/>
            </p:nvSpPr>
            <p:spPr bwMode="auto">
              <a:xfrm>
                <a:off x="4140200" y="219202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dirty="0"/>
              </a:p>
            </p:txBody>
          </p:sp>
          <p:sp>
            <p:nvSpPr>
              <p:cNvPr id="91" name="Database_EFC7" title="Icon of a cylinder">
                <a:extLst>
                  <a:ext uri="{FF2B5EF4-FFF2-40B4-BE49-F238E27FC236}">
                    <a16:creationId xmlns:a16="http://schemas.microsoft.com/office/drawing/2014/main" id="{B6C5E33E-727F-FA45-8E1D-8DF37269BE2A}"/>
                  </a:ext>
                </a:extLst>
              </p:cNvPr>
              <p:cNvSpPr>
                <a:spLocks noChangeAspect="1" noEditPoints="1"/>
              </p:cNvSpPr>
              <p:nvPr/>
            </p:nvSpPr>
            <p:spPr bwMode="auto">
              <a:xfrm>
                <a:off x="4421588" y="237490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dirty="0"/>
              </a:p>
            </p:txBody>
          </p:sp>
        </p:grpSp>
        <p:cxnSp>
          <p:nvCxnSpPr>
            <p:cNvPr id="68" name="Straight Arrow Connector 67">
              <a:extLst>
                <a:ext uri="{FF2B5EF4-FFF2-40B4-BE49-F238E27FC236}">
                  <a16:creationId xmlns:a16="http://schemas.microsoft.com/office/drawing/2014/main" id="{77C0D9C6-5B29-7647-9B94-28A826FDDCB8}"/>
                </a:ext>
              </a:extLst>
            </p:cNvPr>
            <p:cNvCxnSpPr>
              <a:cxnSpLocks/>
            </p:cNvCxnSpPr>
            <p:nvPr/>
          </p:nvCxnSpPr>
          <p:spPr>
            <a:xfrm>
              <a:off x="3367803" y="2408813"/>
              <a:ext cx="548640" cy="0"/>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9DF7C6A7-4961-0743-90C9-FE8A54736DB6}"/>
                </a:ext>
              </a:extLst>
            </p:cNvPr>
            <p:cNvGrpSpPr/>
            <p:nvPr/>
          </p:nvGrpSpPr>
          <p:grpSpPr>
            <a:xfrm>
              <a:off x="2190644" y="2410652"/>
              <a:ext cx="1050159" cy="781482"/>
              <a:chOff x="2437042" y="4041276"/>
              <a:chExt cx="1457917" cy="1084917"/>
            </a:xfrm>
          </p:grpSpPr>
          <p:grpSp>
            <p:nvGrpSpPr>
              <p:cNvPr id="80" name="Group 79">
                <a:extLst>
                  <a:ext uri="{FF2B5EF4-FFF2-40B4-BE49-F238E27FC236}">
                    <a16:creationId xmlns:a16="http://schemas.microsoft.com/office/drawing/2014/main" id="{11A8431E-4DA6-2442-981F-77A2AA0609F5}"/>
                  </a:ext>
                </a:extLst>
              </p:cNvPr>
              <p:cNvGrpSpPr/>
              <p:nvPr/>
            </p:nvGrpSpPr>
            <p:grpSpPr>
              <a:xfrm>
                <a:off x="2437042" y="4041276"/>
                <a:ext cx="617151" cy="545012"/>
                <a:chOff x="3858812" y="1995170"/>
                <a:chExt cx="844164" cy="745490"/>
              </a:xfrm>
            </p:grpSpPr>
            <p:sp>
              <p:nvSpPr>
                <p:cNvPr id="86" name="Database_EFC7" title="Icon of a cylinder">
                  <a:extLst>
                    <a:ext uri="{FF2B5EF4-FFF2-40B4-BE49-F238E27FC236}">
                      <a16:creationId xmlns:a16="http://schemas.microsoft.com/office/drawing/2014/main" id="{32320A00-A91A-884B-A01D-CAB053553C45}"/>
                    </a:ext>
                  </a:extLst>
                </p:cNvPr>
                <p:cNvSpPr>
                  <a:spLocks noChangeAspect="1" noEditPoints="1"/>
                </p:cNvSpPr>
                <p:nvPr/>
              </p:nvSpPr>
              <p:spPr bwMode="auto">
                <a:xfrm>
                  <a:off x="3858812" y="199517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dirty="0"/>
                </a:p>
              </p:txBody>
            </p:sp>
            <p:sp>
              <p:nvSpPr>
                <p:cNvPr id="87" name="Database_EFC7" title="Icon of a cylinder">
                  <a:extLst>
                    <a:ext uri="{FF2B5EF4-FFF2-40B4-BE49-F238E27FC236}">
                      <a16:creationId xmlns:a16="http://schemas.microsoft.com/office/drawing/2014/main" id="{C89C9E17-8AFA-4F4B-A813-03D24BBA2737}"/>
                    </a:ext>
                  </a:extLst>
                </p:cNvPr>
                <p:cNvSpPr>
                  <a:spLocks noChangeAspect="1" noEditPoints="1"/>
                </p:cNvSpPr>
                <p:nvPr/>
              </p:nvSpPr>
              <p:spPr bwMode="auto">
                <a:xfrm>
                  <a:off x="4140200" y="219202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dirty="0"/>
                </a:p>
              </p:txBody>
            </p:sp>
            <p:sp>
              <p:nvSpPr>
                <p:cNvPr id="88" name="Database_EFC7" title="Icon of a cylinder">
                  <a:extLst>
                    <a:ext uri="{FF2B5EF4-FFF2-40B4-BE49-F238E27FC236}">
                      <a16:creationId xmlns:a16="http://schemas.microsoft.com/office/drawing/2014/main" id="{75B94490-7422-544A-B80C-06E708C5BB34}"/>
                    </a:ext>
                  </a:extLst>
                </p:cNvPr>
                <p:cNvSpPr>
                  <a:spLocks noChangeAspect="1" noEditPoints="1"/>
                </p:cNvSpPr>
                <p:nvPr/>
              </p:nvSpPr>
              <p:spPr bwMode="auto">
                <a:xfrm>
                  <a:off x="4421588" y="237490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dirty="0"/>
                </a:p>
              </p:txBody>
            </p:sp>
          </p:grpSp>
          <p:grpSp>
            <p:nvGrpSpPr>
              <p:cNvPr id="81" name="Group 80">
                <a:extLst>
                  <a:ext uri="{FF2B5EF4-FFF2-40B4-BE49-F238E27FC236}">
                    <a16:creationId xmlns:a16="http://schemas.microsoft.com/office/drawing/2014/main" id="{720D05F9-FF6E-3A40-8481-91C9C4B2FAB8}"/>
                  </a:ext>
                </a:extLst>
              </p:cNvPr>
              <p:cNvGrpSpPr/>
              <p:nvPr/>
            </p:nvGrpSpPr>
            <p:grpSpPr>
              <a:xfrm>
                <a:off x="3054193" y="4447482"/>
                <a:ext cx="617151" cy="545012"/>
                <a:chOff x="3858812" y="1995170"/>
                <a:chExt cx="844164" cy="745490"/>
              </a:xfrm>
            </p:grpSpPr>
            <p:sp>
              <p:nvSpPr>
                <p:cNvPr id="83" name="Database_EFC7" title="Icon of a cylinder">
                  <a:extLst>
                    <a:ext uri="{FF2B5EF4-FFF2-40B4-BE49-F238E27FC236}">
                      <a16:creationId xmlns:a16="http://schemas.microsoft.com/office/drawing/2014/main" id="{87D9F07C-3F24-6A40-A6CA-E02F7DB3D897}"/>
                    </a:ext>
                  </a:extLst>
                </p:cNvPr>
                <p:cNvSpPr>
                  <a:spLocks noChangeAspect="1" noEditPoints="1"/>
                </p:cNvSpPr>
                <p:nvPr/>
              </p:nvSpPr>
              <p:spPr bwMode="auto">
                <a:xfrm>
                  <a:off x="3858812" y="199517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dirty="0"/>
                </a:p>
              </p:txBody>
            </p:sp>
            <p:sp>
              <p:nvSpPr>
                <p:cNvPr id="84" name="Database_EFC7" title="Icon of a cylinder">
                  <a:extLst>
                    <a:ext uri="{FF2B5EF4-FFF2-40B4-BE49-F238E27FC236}">
                      <a16:creationId xmlns:a16="http://schemas.microsoft.com/office/drawing/2014/main" id="{9711FD74-AAB3-6A4C-9538-34CD24E2F138}"/>
                    </a:ext>
                  </a:extLst>
                </p:cNvPr>
                <p:cNvSpPr>
                  <a:spLocks noChangeAspect="1" noEditPoints="1"/>
                </p:cNvSpPr>
                <p:nvPr/>
              </p:nvSpPr>
              <p:spPr bwMode="auto">
                <a:xfrm>
                  <a:off x="4140200" y="219202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dirty="0"/>
                </a:p>
              </p:txBody>
            </p:sp>
            <p:sp>
              <p:nvSpPr>
                <p:cNvPr id="85" name="Database_EFC7" title="Icon of a cylinder">
                  <a:extLst>
                    <a:ext uri="{FF2B5EF4-FFF2-40B4-BE49-F238E27FC236}">
                      <a16:creationId xmlns:a16="http://schemas.microsoft.com/office/drawing/2014/main" id="{B93D1062-E2CF-FA48-AF4A-A8F4E48E6183}"/>
                    </a:ext>
                  </a:extLst>
                </p:cNvPr>
                <p:cNvSpPr>
                  <a:spLocks noChangeAspect="1" noEditPoints="1"/>
                </p:cNvSpPr>
                <p:nvPr/>
              </p:nvSpPr>
              <p:spPr bwMode="auto">
                <a:xfrm>
                  <a:off x="4421588" y="237490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dirty="0"/>
                </a:p>
              </p:txBody>
            </p:sp>
          </p:grpSp>
          <p:sp>
            <p:nvSpPr>
              <p:cNvPr id="82" name="Database_EFC7" title="Icon of a cylinder">
                <a:extLst>
                  <a:ext uri="{FF2B5EF4-FFF2-40B4-BE49-F238E27FC236}">
                    <a16:creationId xmlns:a16="http://schemas.microsoft.com/office/drawing/2014/main" id="{A49E57E5-D12E-7D4E-B8F1-4BA2A77EAE34}"/>
                  </a:ext>
                </a:extLst>
              </p:cNvPr>
              <p:cNvSpPr>
                <a:spLocks noChangeAspect="1" noEditPoints="1"/>
              </p:cNvSpPr>
              <p:nvPr/>
            </p:nvSpPr>
            <p:spPr bwMode="auto">
              <a:xfrm>
                <a:off x="3689242" y="4858794"/>
                <a:ext cx="205717" cy="2673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dirty="0"/>
              </a:p>
            </p:txBody>
          </p:sp>
        </p:grpSp>
        <p:grpSp>
          <p:nvGrpSpPr>
            <p:cNvPr id="70" name="Group 69">
              <a:extLst>
                <a:ext uri="{FF2B5EF4-FFF2-40B4-BE49-F238E27FC236}">
                  <a16:creationId xmlns:a16="http://schemas.microsoft.com/office/drawing/2014/main" id="{07B1C5EC-841D-D449-B67A-29C198482AA6}"/>
                </a:ext>
              </a:extLst>
            </p:cNvPr>
            <p:cNvGrpSpPr/>
            <p:nvPr/>
          </p:nvGrpSpPr>
          <p:grpSpPr>
            <a:xfrm>
              <a:off x="4112892" y="2408813"/>
              <a:ext cx="1050159" cy="781482"/>
              <a:chOff x="2437042" y="4041276"/>
              <a:chExt cx="1457917" cy="1084917"/>
            </a:xfrm>
          </p:grpSpPr>
          <p:grpSp>
            <p:nvGrpSpPr>
              <p:cNvPr id="71" name="Group 70">
                <a:extLst>
                  <a:ext uri="{FF2B5EF4-FFF2-40B4-BE49-F238E27FC236}">
                    <a16:creationId xmlns:a16="http://schemas.microsoft.com/office/drawing/2014/main" id="{BDBFEC50-CD10-1F4E-B04A-9DEAF025E56C}"/>
                  </a:ext>
                </a:extLst>
              </p:cNvPr>
              <p:cNvGrpSpPr/>
              <p:nvPr/>
            </p:nvGrpSpPr>
            <p:grpSpPr>
              <a:xfrm>
                <a:off x="2437042" y="4041276"/>
                <a:ext cx="617151" cy="545012"/>
                <a:chOff x="3858812" y="1995170"/>
                <a:chExt cx="844164" cy="745490"/>
              </a:xfrm>
            </p:grpSpPr>
            <p:sp>
              <p:nvSpPr>
                <p:cNvPr id="77" name="Database_EFC7" title="Icon of a cylinder">
                  <a:extLst>
                    <a:ext uri="{FF2B5EF4-FFF2-40B4-BE49-F238E27FC236}">
                      <a16:creationId xmlns:a16="http://schemas.microsoft.com/office/drawing/2014/main" id="{22C751D7-12A0-4745-AF0D-1D9438A2A8A9}"/>
                    </a:ext>
                  </a:extLst>
                </p:cNvPr>
                <p:cNvSpPr>
                  <a:spLocks noChangeAspect="1" noEditPoints="1"/>
                </p:cNvSpPr>
                <p:nvPr/>
              </p:nvSpPr>
              <p:spPr bwMode="auto">
                <a:xfrm>
                  <a:off x="3858812" y="199517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dirty="0"/>
                </a:p>
              </p:txBody>
            </p:sp>
            <p:sp>
              <p:nvSpPr>
                <p:cNvPr id="78" name="Database_EFC7" title="Icon of a cylinder">
                  <a:extLst>
                    <a:ext uri="{FF2B5EF4-FFF2-40B4-BE49-F238E27FC236}">
                      <a16:creationId xmlns:a16="http://schemas.microsoft.com/office/drawing/2014/main" id="{01E73362-2802-524F-9806-FC07268A1DC6}"/>
                    </a:ext>
                  </a:extLst>
                </p:cNvPr>
                <p:cNvSpPr>
                  <a:spLocks noChangeAspect="1" noEditPoints="1"/>
                </p:cNvSpPr>
                <p:nvPr/>
              </p:nvSpPr>
              <p:spPr bwMode="auto">
                <a:xfrm>
                  <a:off x="4140200" y="219202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dirty="0"/>
                </a:p>
              </p:txBody>
            </p:sp>
            <p:sp>
              <p:nvSpPr>
                <p:cNvPr id="79" name="Database_EFC7" title="Icon of a cylinder">
                  <a:extLst>
                    <a:ext uri="{FF2B5EF4-FFF2-40B4-BE49-F238E27FC236}">
                      <a16:creationId xmlns:a16="http://schemas.microsoft.com/office/drawing/2014/main" id="{DE26FCCD-7016-1441-AD36-9A63E72AB0F0}"/>
                    </a:ext>
                  </a:extLst>
                </p:cNvPr>
                <p:cNvSpPr>
                  <a:spLocks noChangeAspect="1" noEditPoints="1"/>
                </p:cNvSpPr>
                <p:nvPr/>
              </p:nvSpPr>
              <p:spPr bwMode="auto">
                <a:xfrm>
                  <a:off x="4421588" y="237490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dirty="0"/>
                </a:p>
              </p:txBody>
            </p:sp>
          </p:grpSp>
          <p:grpSp>
            <p:nvGrpSpPr>
              <p:cNvPr id="72" name="Group 71">
                <a:extLst>
                  <a:ext uri="{FF2B5EF4-FFF2-40B4-BE49-F238E27FC236}">
                    <a16:creationId xmlns:a16="http://schemas.microsoft.com/office/drawing/2014/main" id="{97C84CA7-95D8-8046-B5EB-C83C47CABEB5}"/>
                  </a:ext>
                </a:extLst>
              </p:cNvPr>
              <p:cNvGrpSpPr/>
              <p:nvPr/>
            </p:nvGrpSpPr>
            <p:grpSpPr>
              <a:xfrm>
                <a:off x="3054193" y="4447482"/>
                <a:ext cx="617151" cy="545012"/>
                <a:chOff x="3858812" y="1995170"/>
                <a:chExt cx="844164" cy="745490"/>
              </a:xfrm>
            </p:grpSpPr>
            <p:sp>
              <p:nvSpPr>
                <p:cNvPr id="74" name="Database_EFC7" title="Icon of a cylinder">
                  <a:extLst>
                    <a:ext uri="{FF2B5EF4-FFF2-40B4-BE49-F238E27FC236}">
                      <a16:creationId xmlns:a16="http://schemas.microsoft.com/office/drawing/2014/main" id="{61518D7F-F5CC-2440-8FBF-8895AE61206C}"/>
                    </a:ext>
                  </a:extLst>
                </p:cNvPr>
                <p:cNvSpPr>
                  <a:spLocks noChangeAspect="1" noEditPoints="1"/>
                </p:cNvSpPr>
                <p:nvPr/>
              </p:nvSpPr>
              <p:spPr bwMode="auto">
                <a:xfrm>
                  <a:off x="3858812" y="199517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dirty="0"/>
                </a:p>
              </p:txBody>
            </p:sp>
            <p:sp>
              <p:nvSpPr>
                <p:cNvPr id="75" name="Database_EFC7" title="Icon of a cylinder">
                  <a:extLst>
                    <a:ext uri="{FF2B5EF4-FFF2-40B4-BE49-F238E27FC236}">
                      <a16:creationId xmlns:a16="http://schemas.microsoft.com/office/drawing/2014/main" id="{A7179C57-475E-4340-8C8E-45590AFFD0DA}"/>
                    </a:ext>
                  </a:extLst>
                </p:cNvPr>
                <p:cNvSpPr>
                  <a:spLocks noChangeAspect="1" noEditPoints="1"/>
                </p:cNvSpPr>
                <p:nvPr/>
              </p:nvSpPr>
              <p:spPr bwMode="auto">
                <a:xfrm>
                  <a:off x="4140200" y="219202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dirty="0"/>
                </a:p>
              </p:txBody>
            </p:sp>
            <p:sp>
              <p:nvSpPr>
                <p:cNvPr id="76" name="Database_EFC7" title="Icon of a cylinder">
                  <a:extLst>
                    <a:ext uri="{FF2B5EF4-FFF2-40B4-BE49-F238E27FC236}">
                      <a16:creationId xmlns:a16="http://schemas.microsoft.com/office/drawing/2014/main" id="{A0C91BE2-306C-7F49-BA37-05803DA2FCE5}"/>
                    </a:ext>
                  </a:extLst>
                </p:cNvPr>
                <p:cNvSpPr>
                  <a:spLocks noChangeAspect="1" noEditPoints="1"/>
                </p:cNvSpPr>
                <p:nvPr/>
              </p:nvSpPr>
              <p:spPr bwMode="auto">
                <a:xfrm>
                  <a:off x="4421588" y="2374900"/>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dirty="0"/>
                </a:p>
              </p:txBody>
            </p:sp>
          </p:grpSp>
          <p:sp>
            <p:nvSpPr>
              <p:cNvPr id="73" name="Database_EFC7" title="Icon of a cylinder">
                <a:extLst>
                  <a:ext uri="{FF2B5EF4-FFF2-40B4-BE49-F238E27FC236}">
                    <a16:creationId xmlns:a16="http://schemas.microsoft.com/office/drawing/2014/main" id="{EE3BF0AE-1721-C045-B91F-3A2C1AA4427F}"/>
                  </a:ext>
                </a:extLst>
              </p:cNvPr>
              <p:cNvSpPr>
                <a:spLocks noChangeAspect="1" noEditPoints="1"/>
              </p:cNvSpPr>
              <p:nvPr/>
            </p:nvSpPr>
            <p:spPr bwMode="auto">
              <a:xfrm>
                <a:off x="3689242" y="4858794"/>
                <a:ext cx="205717" cy="2673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dirty="0"/>
              </a:p>
            </p:txBody>
          </p:sp>
        </p:grpSp>
      </p:grpSp>
    </p:spTree>
    <p:extLst>
      <p:ext uri="{BB962C8B-B14F-4D97-AF65-F5344CB8AC3E}">
        <p14:creationId xmlns:p14="http://schemas.microsoft.com/office/powerpoint/2010/main" val="227121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EA5E5-940D-4020-8646-DC5F7819E5D6}"/>
              </a:ext>
            </a:extLst>
          </p:cNvPr>
          <p:cNvSpPr>
            <a:spLocks noGrp="1"/>
          </p:cNvSpPr>
          <p:nvPr>
            <p:ph type="title"/>
          </p:nvPr>
        </p:nvSpPr>
        <p:spPr>
          <a:xfrm>
            <a:off x="434975" y="227014"/>
            <a:ext cx="10293985" cy="773112"/>
          </a:xfrm>
        </p:spPr>
        <p:txBody>
          <a:bodyPr/>
          <a:lstStyle/>
          <a:p>
            <a:r>
              <a:rPr lang="en-US" dirty="0"/>
              <a:t>Azure offers automation to simplify HANA installations in minutes in a consistent error-free way</a:t>
            </a:r>
          </a:p>
        </p:txBody>
      </p:sp>
      <p:pic>
        <p:nvPicPr>
          <p:cNvPr id="5" name="Picture 4">
            <a:extLst>
              <a:ext uri="{FF2B5EF4-FFF2-40B4-BE49-F238E27FC236}">
                <a16:creationId xmlns:a16="http://schemas.microsoft.com/office/drawing/2014/main" id="{16C442A6-BE30-46DC-9ACA-16FAC5761388}"/>
              </a:ext>
            </a:extLst>
          </p:cNvPr>
          <p:cNvPicPr/>
          <p:nvPr/>
        </p:nvPicPr>
        <p:blipFill>
          <a:blip r:embed="rId2"/>
          <a:stretch>
            <a:fillRect/>
          </a:stretch>
        </p:blipFill>
        <p:spPr>
          <a:xfrm>
            <a:off x="434975" y="1949906"/>
            <a:ext cx="5505905" cy="3703528"/>
          </a:xfrm>
          <a:prstGeom prst="rect">
            <a:avLst/>
          </a:prstGeom>
        </p:spPr>
      </p:pic>
      <p:sp>
        <p:nvSpPr>
          <p:cNvPr id="6" name="TextBox 5">
            <a:extLst>
              <a:ext uri="{FF2B5EF4-FFF2-40B4-BE49-F238E27FC236}">
                <a16:creationId xmlns:a16="http://schemas.microsoft.com/office/drawing/2014/main" id="{6B393E25-2716-43D7-9299-60FEDECC3634}"/>
              </a:ext>
            </a:extLst>
          </p:cNvPr>
          <p:cNvSpPr txBox="1"/>
          <p:nvPr/>
        </p:nvSpPr>
        <p:spPr>
          <a:xfrm>
            <a:off x="434975" y="1377442"/>
            <a:ext cx="5505905" cy="544765"/>
          </a:xfrm>
          <a:prstGeom prst="rect">
            <a:avLst/>
          </a:prstGeom>
          <a:noFill/>
          <a:ln>
            <a:noFill/>
          </a:ln>
        </p:spPr>
        <p:txBody>
          <a:bodyPr wrap="square" lIns="0" tIns="146304" rIns="182880" bIns="146304" rtlCol="0">
            <a:spAutoFit/>
          </a:bodyPr>
          <a:lstStyle/>
          <a:p>
            <a:pPr>
              <a:lnSpc>
                <a:spcPct val="90000"/>
              </a:lnSpc>
              <a:spcAft>
                <a:spcPts val="600"/>
              </a:spcAft>
            </a:pPr>
            <a:r>
              <a:rPr lang="en-US" sz="1800" dirty="0">
                <a:latin typeface="+mj-lt"/>
              </a:rPr>
              <a:t>HANA installation without Azure Automation</a:t>
            </a:r>
          </a:p>
        </p:txBody>
      </p:sp>
      <p:sp>
        <p:nvSpPr>
          <p:cNvPr id="7" name="TextBox 6">
            <a:extLst>
              <a:ext uri="{FF2B5EF4-FFF2-40B4-BE49-F238E27FC236}">
                <a16:creationId xmlns:a16="http://schemas.microsoft.com/office/drawing/2014/main" id="{F0222E49-40B2-4F33-998B-D416C6DA2CF7}"/>
              </a:ext>
            </a:extLst>
          </p:cNvPr>
          <p:cNvSpPr txBox="1"/>
          <p:nvPr/>
        </p:nvSpPr>
        <p:spPr>
          <a:xfrm>
            <a:off x="434975" y="5670498"/>
            <a:ext cx="5505905" cy="738664"/>
          </a:xfrm>
          <a:prstGeom prst="rect">
            <a:avLst/>
          </a:prstGeom>
          <a:noFill/>
        </p:spPr>
        <p:txBody>
          <a:bodyPr wrap="square" lIns="0" tIns="146304" rIns="182880" bIns="146304" rtlCol="0">
            <a:spAutoFit/>
          </a:bodyPr>
          <a:lstStyle/>
          <a:p>
            <a:pPr>
              <a:lnSpc>
                <a:spcPct val="90000"/>
              </a:lnSpc>
              <a:spcAft>
                <a:spcPts val="600"/>
              </a:spcAft>
            </a:pPr>
            <a:r>
              <a:rPr lang="en-US" sz="1600" dirty="0"/>
              <a:t>Tedious and error prone manual installation that takes hours or days if multiple installs required</a:t>
            </a:r>
          </a:p>
        </p:txBody>
      </p:sp>
      <p:pic>
        <p:nvPicPr>
          <p:cNvPr id="8" name="Picture 1" descr="image001">
            <a:extLst>
              <a:ext uri="{FF2B5EF4-FFF2-40B4-BE49-F238E27FC236}">
                <a16:creationId xmlns:a16="http://schemas.microsoft.com/office/drawing/2014/main" id="{3CC6B5D4-BC90-456B-88CE-C9A6C38788E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081" r="11942" b="6287"/>
          <a:stretch/>
        </p:blipFill>
        <p:spPr bwMode="auto">
          <a:xfrm>
            <a:off x="6202828" y="1949906"/>
            <a:ext cx="6143595" cy="370352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2336525-75D6-440A-8D13-540B850DC0A3}"/>
              </a:ext>
            </a:extLst>
          </p:cNvPr>
          <p:cNvSpPr txBox="1"/>
          <p:nvPr/>
        </p:nvSpPr>
        <p:spPr>
          <a:xfrm>
            <a:off x="6202828" y="1377442"/>
            <a:ext cx="6143595" cy="544765"/>
          </a:xfrm>
          <a:prstGeom prst="rect">
            <a:avLst/>
          </a:prstGeom>
          <a:noFill/>
          <a:ln w="19050">
            <a:no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txBody>
          <a:bodyPr wrap="square" lIns="0" tIns="146304" rIns="182880" bIns="146304" rtlCol="0">
            <a:spAutoFit/>
          </a:bodyPr>
          <a:lstStyle/>
          <a:p>
            <a:pPr>
              <a:lnSpc>
                <a:spcPct val="90000"/>
              </a:lnSpc>
              <a:spcAft>
                <a:spcPts val="600"/>
              </a:spcAft>
            </a:pPr>
            <a:r>
              <a:rPr lang="en-US" sz="1800" dirty="0">
                <a:latin typeface="+mj-lt"/>
              </a:rPr>
              <a:t>HANA installation with Azure Automation</a:t>
            </a:r>
          </a:p>
        </p:txBody>
      </p:sp>
      <p:sp>
        <p:nvSpPr>
          <p:cNvPr id="10" name="TextBox 9">
            <a:extLst>
              <a:ext uri="{FF2B5EF4-FFF2-40B4-BE49-F238E27FC236}">
                <a16:creationId xmlns:a16="http://schemas.microsoft.com/office/drawing/2014/main" id="{CB110BF2-6A83-4A1A-BBCF-8E812FA83F71}"/>
              </a:ext>
            </a:extLst>
          </p:cNvPr>
          <p:cNvSpPr txBox="1"/>
          <p:nvPr/>
        </p:nvSpPr>
        <p:spPr>
          <a:xfrm>
            <a:off x="6202828" y="5670498"/>
            <a:ext cx="6031613" cy="960263"/>
          </a:xfrm>
          <a:prstGeom prst="rect">
            <a:avLst/>
          </a:prstGeom>
          <a:noFill/>
        </p:spPr>
        <p:txBody>
          <a:bodyPr wrap="square" lIns="0" tIns="146304" rIns="182880" bIns="146304" rtlCol="0">
            <a:spAutoFit/>
          </a:bodyPr>
          <a:lstStyle/>
          <a:p>
            <a:pPr>
              <a:lnSpc>
                <a:spcPct val="90000"/>
              </a:lnSpc>
              <a:spcAft>
                <a:spcPts val="600"/>
              </a:spcAft>
            </a:pPr>
            <a:r>
              <a:rPr lang="en-US" sz="1600" dirty="0"/>
              <a:t>Guided error-free reference architecture installation for compute, storage, network and HANA including High Availability in </a:t>
            </a:r>
            <a:br>
              <a:rPr lang="en-US" sz="1600" dirty="0"/>
            </a:br>
            <a:r>
              <a:rPr lang="en-US" sz="1600" dirty="0"/>
              <a:t>just minutes</a:t>
            </a:r>
          </a:p>
        </p:txBody>
      </p:sp>
    </p:spTree>
    <p:extLst>
      <p:ext uri="{BB962C8B-B14F-4D97-AF65-F5344CB8AC3E}">
        <p14:creationId xmlns:p14="http://schemas.microsoft.com/office/powerpoint/2010/main" val="378978423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66E3A0A-5F0C-3947-9FF8-7C78ED5716AB}"/>
              </a:ext>
            </a:extLst>
          </p:cNvPr>
          <p:cNvGrpSpPr/>
          <p:nvPr/>
        </p:nvGrpSpPr>
        <p:grpSpPr>
          <a:xfrm>
            <a:off x="7479465" y="0"/>
            <a:ext cx="4957010" cy="6999228"/>
            <a:chOff x="7448915" y="292100"/>
            <a:chExt cx="4362370" cy="6159604"/>
          </a:xfrm>
        </p:grpSpPr>
        <p:pic>
          <p:nvPicPr>
            <p:cNvPr id="13" name="Picture Placeholder 1">
              <a:extLst>
                <a:ext uri="{FF2B5EF4-FFF2-40B4-BE49-F238E27FC236}">
                  <a16:creationId xmlns:a16="http://schemas.microsoft.com/office/drawing/2014/main" id="{2A74E6C5-37BA-4C37-9515-2DC7DF8BF5CC}"/>
                </a:ext>
              </a:extLst>
            </p:cNvPr>
            <p:cNvPicPr>
              <a:picLocks/>
            </p:cNvPicPr>
            <p:nvPr/>
          </p:nvPicPr>
          <p:blipFill rotWithShape="1">
            <a:blip r:embed="rId3" cstate="print">
              <a:extLst>
                <a:ext uri="{28A0092B-C50C-407E-A947-70E740481C1C}">
                  <a14:useLocalDpi xmlns:a14="http://schemas.microsoft.com/office/drawing/2010/main"/>
                </a:ext>
              </a:extLst>
            </a:blip>
            <a:srcRect l="44905" r="38061" b="1870"/>
            <a:stretch/>
          </p:blipFill>
          <p:spPr bwMode="gray">
            <a:xfrm>
              <a:off x="7449597" y="292100"/>
              <a:ext cx="4361688" cy="6155465"/>
            </a:xfrm>
            <a:prstGeom prst="rect">
              <a:avLst/>
            </a:prstGeom>
            <a:blipFill>
              <a:blip r:embed="rId4"/>
              <a:stretch>
                <a:fillRect/>
              </a:stretch>
            </a:blipFill>
          </p:spPr>
        </p:pic>
        <p:sp>
          <p:nvSpPr>
            <p:cNvPr id="18" name="Picture Placeholder 3">
              <a:extLst>
                <a:ext uri="{FF2B5EF4-FFF2-40B4-BE49-F238E27FC236}">
                  <a16:creationId xmlns:a16="http://schemas.microsoft.com/office/drawing/2014/main" id="{6DD21010-B7FA-4653-9F47-16CD5CC67969}"/>
                </a:ext>
              </a:extLst>
            </p:cNvPr>
            <p:cNvSpPr txBox="1">
              <a:spLocks/>
            </p:cNvSpPr>
            <p:nvPr/>
          </p:nvSpPr>
          <p:spPr>
            <a:xfrm>
              <a:off x="7448915" y="297251"/>
              <a:ext cx="4362370" cy="6154453"/>
            </a:xfrm>
            <a:prstGeom prst="rect">
              <a:avLst/>
            </a:prstGeom>
            <a:gradFill>
              <a:gsLst>
                <a:gs pos="0">
                  <a:srgbClr val="000000">
                    <a:alpha val="95000"/>
                  </a:srgbClr>
                </a:gs>
                <a:gs pos="100000">
                  <a:srgbClr val="000000">
                    <a:alpha val="0"/>
                  </a:srgbClr>
                </a:gs>
              </a:gsLst>
              <a:lin ang="16200000" scaled="0"/>
            </a:gradFill>
          </p:spPr>
          <p:txBody>
            <a:bodyPr rIns="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326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endParaRPr>
            </a:p>
          </p:txBody>
        </p:sp>
      </p:grpSp>
      <p:pic>
        <p:nvPicPr>
          <p:cNvPr id="9" name="Graphic 8">
            <a:extLst>
              <a:ext uri="{FF2B5EF4-FFF2-40B4-BE49-F238E27FC236}">
                <a16:creationId xmlns:a16="http://schemas.microsoft.com/office/drawing/2014/main" id="{7CF8C5C6-0799-4065-AD6E-798E8DD3C85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5794" y="1442968"/>
            <a:ext cx="554012" cy="554012"/>
          </a:xfrm>
          <a:prstGeom prst="rect">
            <a:avLst/>
          </a:prstGeom>
        </p:spPr>
      </p:pic>
      <p:sp>
        <p:nvSpPr>
          <p:cNvPr id="19" name="Text Placeholder 10">
            <a:extLst>
              <a:ext uri="{FF2B5EF4-FFF2-40B4-BE49-F238E27FC236}">
                <a16:creationId xmlns:a16="http://schemas.microsoft.com/office/drawing/2014/main" id="{7511CBFC-9501-4339-A71F-20FE6882753A}"/>
              </a:ext>
            </a:extLst>
          </p:cNvPr>
          <p:cNvSpPr txBox="1">
            <a:spLocks/>
          </p:cNvSpPr>
          <p:nvPr/>
        </p:nvSpPr>
        <p:spPr>
          <a:xfrm>
            <a:off x="8053872" y="4714708"/>
            <a:ext cx="3798177" cy="153695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5049" marR="0" lvl="0" indent="-55049"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32" b="1"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“The performance boosts from running SAP on HANA in Azure have been remarkable. Transactions times have been reduced considerably in many cases. Reports that previously took 6 hours to produce now take 6 minutes.”</a:t>
            </a:r>
          </a:p>
        </p:txBody>
      </p:sp>
      <p:sp>
        <p:nvSpPr>
          <p:cNvPr id="2" name="Title 1">
            <a:extLst>
              <a:ext uri="{FF2B5EF4-FFF2-40B4-BE49-F238E27FC236}">
                <a16:creationId xmlns:a16="http://schemas.microsoft.com/office/drawing/2014/main" id="{AB37610E-D51E-8347-ACCF-95F6EDFDFC1B}"/>
              </a:ext>
            </a:extLst>
          </p:cNvPr>
          <p:cNvSpPr>
            <a:spLocks noGrp="1"/>
          </p:cNvSpPr>
          <p:nvPr>
            <p:ph type="title"/>
          </p:nvPr>
        </p:nvSpPr>
        <p:spPr>
          <a:xfrm>
            <a:off x="435795" y="227014"/>
            <a:ext cx="11561710" cy="773112"/>
          </a:xfrm>
        </p:spPr>
        <p:txBody>
          <a:bodyPr/>
          <a:lstStyle/>
          <a:p>
            <a:r>
              <a:rPr lang="en-US" dirty="0"/>
              <a:t>Trusted performance</a:t>
            </a:r>
            <a:r>
              <a:rPr lang="en-US" sz="1224" spc="0" dirty="0">
                <a:solidFill>
                  <a:srgbClr val="000000"/>
                </a:solidFill>
                <a:latin typeface="+mn-lt"/>
                <a:cs typeface="+mn-cs"/>
              </a:rPr>
              <a:t> </a:t>
            </a:r>
            <a:br>
              <a:rPr lang="en-US" sz="1224" spc="0" dirty="0">
                <a:solidFill>
                  <a:srgbClr val="000000"/>
                </a:solidFill>
                <a:latin typeface="+mn-lt"/>
                <a:cs typeface="+mn-cs"/>
              </a:rPr>
            </a:br>
            <a:r>
              <a:rPr lang="en-US" dirty="0"/>
              <a:t>with SAP HANA on Azure</a:t>
            </a:r>
            <a:br>
              <a:rPr lang="en-US" dirty="0"/>
            </a:br>
            <a:endParaRPr lang="en-US" dirty="0"/>
          </a:p>
        </p:txBody>
      </p:sp>
      <p:sp>
        <p:nvSpPr>
          <p:cNvPr id="10" name="Text Placeholder 14">
            <a:extLst>
              <a:ext uri="{FF2B5EF4-FFF2-40B4-BE49-F238E27FC236}">
                <a16:creationId xmlns:a16="http://schemas.microsoft.com/office/drawing/2014/main" id="{256B140A-3851-164F-AFAD-2A2777BC45F1}"/>
              </a:ext>
            </a:extLst>
          </p:cNvPr>
          <p:cNvSpPr txBox="1">
            <a:spLocks/>
          </p:cNvSpPr>
          <p:nvPr/>
        </p:nvSpPr>
        <p:spPr>
          <a:xfrm>
            <a:off x="464380" y="2127871"/>
            <a:ext cx="6502318" cy="4494184"/>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612"/>
              </a:spcBef>
              <a:spcAft>
                <a:spcPts val="0"/>
              </a:spcAft>
              <a:buClrTx/>
              <a:buSzPct val="90000"/>
              <a:buFont typeface="Wingdings" panose="05000000000000000000" pitchFamily="2" charset="2"/>
              <a:buNone/>
              <a:tabLst/>
              <a:defRPr/>
            </a:pPr>
            <a:r>
              <a:rPr kumimoji="0" lang="en-US" sz="1632" b="1" i="0" u="none" strike="noStrike" kern="1200" cap="none" spc="0" normalizeH="0" baseline="0" noProof="0" dirty="0">
                <a:ln>
                  <a:noFill/>
                </a:ln>
                <a:solidFill>
                  <a:srgbClr val="000000"/>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Organization size</a:t>
            </a:r>
          </a:p>
          <a:p>
            <a:pPr marL="0" marR="0" lvl="0" indent="0" algn="l" defTabSz="914367" rtl="0" eaLnBrk="1" fontAlgn="auto" latinLnBrk="0" hangingPunct="1">
              <a:lnSpc>
                <a:spcPct val="90000"/>
              </a:lnSpc>
              <a:spcBef>
                <a:spcPts val="306"/>
              </a:spcBef>
              <a:spcAft>
                <a:spcPts val="0"/>
              </a:spcAft>
              <a:buClrTx/>
              <a:buSzPct val="90000"/>
              <a:buFont typeface="Wingdings" panose="05000000000000000000" pitchFamily="2" charset="2"/>
              <a:buNone/>
              <a:tabLst/>
              <a:defRPr/>
            </a:pPr>
            <a:r>
              <a:rPr kumimoji="0" lang="en-US" sz="1224" b="0" i="0" u="none" strike="noStrike" kern="1200" cap="none" spc="0" normalizeH="0" baseline="0" noProof="0" dirty="0">
                <a:ln>
                  <a:noFill/>
                </a:ln>
                <a:solidFill>
                  <a:srgbClr val="000000"/>
                </a:solidFill>
                <a:effectLst/>
                <a:uLnTx/>
                <a:uFillTx/>
                <a:latin typeface="Segoe UI"/>
                <a:ea typeface="+mn-ea"/>
                <a:cs typeface="+mn-cs"/>
              </a:rPr>
              <a:t>19,000 employees</a:t>
            </a:r>
          </a:p>
          <a:p>
            <a:pPr marL="0" marR="0" lvl="0" indent="0" algn="l" defTabSz="914367" rtl="0" eaLnBrk="1" fontAlgn="auto" latinLnBrk="0" hangingPunct="1">
              <a:lnSpc>
                <a:spcPct val="90000"/>
              </a:lnSpc>
              <a:spcBef>
                <a:spcPts val="1224"/>
              </a:spcBef>
              <a:spcAft>
                <a:spcPts val="0"/>
              </a:spcAft>
              <a:buClrTx/>
              <a:buSzPct val="90000"/>
              <a:buFont typeface="Wingdings" panose="05000000000000000000" pitchFamily="2" charset="2"/>
              <a:buNone/>
              <a:tabLst/>
              <a:defRPr/>
            </a:pPr>
            <a:r>
              <a:rPr kumimoji="0" lang="en-US" sz="1632" b="1" i="0" u="none" strike="noStrike" kern="1200" cap="none" spc="0" normalizeH="0" baseline="0" noProof="0" dirty="0">
                <a:ln>
                  <a:noFill/>
                </a:ln>
                <a:solidFill>
                  <a:srgbClr val="000000"/>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Revenues</a:t>
            </a:r>
          </a:p>
          <a:p>
            <a:pPr marL="0" marR="0" lvl="0" indent="0" algn="l" defTabSz="914367" rtl="0" eaLnBrk="1" fontAlgn="auto" latinLnBrk="0" hangingPunct="1">
              <a:lnSpc>
                <a:spcPct val="90000"/>
              </a:lnSpc>
              <a:spcBef>
                <a:spcPts val="306"/>
              </a:spcBef>
              <a:spcAft>
                <a:spcPts val="0"/>
              </a:spcAft>
              <a:buClrTx/>
              <a:buSzPct val="90000"/>
              <a:buFont typeface="Wingdings" panose="05000000000000000000" pitchFamily="2" charset="2"/>
              <a:buNone/>
              <a:tabLst/>
              <a:defRPr/>
            </a:pPr>
            <a:r>
              <a:rPr kumimoji="0" lang="en-US" sz="1224" b="0" i="0" u="none" strike="noStrike" kern="1200" cap="none" spc="0" normalizeH="0" baseline="0" noProof="0" dirty="0">
                <a:ln>
                  <a:noFill/>
                </a:ln>
                <a:solidFill>
                  <a:srgbClr val="000000"/>
                </a:solidFill>
                <a:effectLst/>
                <a:uLnTx/>
                <a:uFillTx/>
                <a:latin typeface="Segoe UI"/>
                <a:ea typeface="+mn-ea"/>
                <a:cs typeface="+mn-cs"/>
              </a:rPr>
              <a:t>1.45B GBP</a:t>
            </a:r>
          </a:p>
          <a:p>
            <a:pPr marL="0" marR="0" lvl="0" indent="0" algn="l" defTabSz="914367" rtl="0" eaLnBrk="1" fontAlgn="auto" latinLnBrk="0" hangingPunct="1">
              <a:lnSpc>
                <a:spcPct val="90000"/>
              </a:lnSpc>
              <a:spcBef>
                <a:spcPts val="1224"/>
              </a:spcBef>
              <a:spcAft>
                <a:spcPts val="0"/>
              </a:spcAft>
              <a:buClrTx/>
              <a:buSzPct val="90000"/>
              <a:buFont typeface="Wingdings" panose="05000000000000000000" pitchFamily="2" charset="2"/>
              <a:buNone/>
              <a:tabLst/>
              <a:defRPr/>
            </a:pPr>
            <a:r>
              <a:rPr kumimoji="0" lang="en-US" sz="1632" b="1" i="0" u="none" strike="noStrike" kern="1200" cap="none" spc="0" normalizeH="0" baseline="0" noProof="0" dirty="0">
                <a:ln>
                  <a:noFill/>
                </a:ln>
                <a:solidFill>
                  <a:srgbClr val="000000"/>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SAP landscape</a:t>
            </a:r>
          </a:p>
          <a:p>
            <a:pPr marL="0" marR="0" lvl="1" indent="0" algn="l" defTabSz="914367" rtl="0" eaLnBrk="1" fontAlgn="auto" latinLnBrk="0" hangingPunct="1">
              <a:lnSpc>
                <a:spcPct val="90000"/>
              </a:lnSpc>
              <a:spcBef>
                <a:spcPts val="0"/>
              </a:spcBef>
              <a:spcAft>
                <a:spcPts val="0"/>
              </a:spcAft>
              <a:buClrTx/>
              <a:buSzTx/>
              <a:buFont typeface="Wingdings" panose="05000000000000000000" pitchFamily="2" charset="2"/>
              <a:buNone/>
              <a:tabLst/>
              <a:defRPr/>
            </a:pPr>
            <a:r>
              <a:rPr kumimoji="0" lang="en-US" sz="1224" b="0" i="0" u="none" strike="noStrike" kern="1200" cap="none" spc="0" normalizeH="0" baseline="0" noProof="0" dirty="0">
                <a:ln>
                  <a:noFill/>
                </a:ln>
                <a:solidFill>
                  <a:srgbClr val="000000"/>
                </a:solidFill>
                <a:effectLst/>
                <a:uLnTx/>
                <a:uFillTx/>
                <a:latin typeface="Segoe UI"/>
                <a:ea typeface="+mn-ea"/>
                <a:cs typeface="+mn-cs"/>
              </a:rPr>
              <a:t>60 manufacturing sites</a:t>
            </a:r>
          </a:p>
          <a:p>
            <a:pPr marL="0" marR="0" lvl="1" indent="0" algn="l" defTabSz="914367" rtl="0" eaLnBrk="1" fontAlgn="auto" latinLnBrk="0" hangingPunct="1">
              <a:lnSpc>
                <a:spcPct val="90000"/>
              </a:lnSpc>
              <a:spcBef>
                <a:spcPts val="0"/>
              </a:spcBef>
              <a:spcAft>
                <a:spcPts val="0"/>
              </a:spcAft>
              <a:buClrTx/>
              <a:buSzTx/>
              <a:buFont typeface="Wingdings" panose="05000000000000000000" pitchFamily="2" charset="2"/>
              <a:buNone/>
              <a:tabLst/>
              <a:defRPr/>
            </a:pPr>
            <a:r>
              <a:rPr kumimoji="0" lang="en-US" sz="1224" b="0" i="0" u="none" strike="noStrike" kern="1200" cap="none" spc="0" normalizeH="0" baseline="0" noProof="0" dirty="0">
                <a:ln>
                  <a:noFill/>
                </a:ln>
                <a:solidFill>
                  <a:srgbClr val="000000"/>
                </a:solidFill>
                <a:effectLst/>
                <a:uLnTx/>
                <a:uFillTx/>
                <a:latin typeface="Segoe UI"/>
                <a:ea typeface="+mn-ea"/>
                <a:cs typeface="+mn-cs"/>
              </a:rPr>
              <a:t>180+ servers</a:t>
            </a:r>
          </a:p>
          <a:p>
            <a:pPr marL="0" marR="0" lvl="1" indent="0" algn="l" defTabSz="914367" rtl="0" eaLnBrk="1" fontAlgn="auto" latinLnBrk="0" hangingPunct="1">
              <a:lnSpc>
                <a:spcPct val="90000"/>
              </a:lnSpc>
              <a:spcBef>
                <a:spcPts val="0"/>
              </a:spcBef>
              <a:spcAft>
                <a:spcPts val="0"/>
              </a:spcAft>
              <a:buClrTx/>
              <a:buSzTx/>
              <a:buFont typeface="Wingdings" panose="05000000000000000000" pitchFamily="2" charset="2"/>
              <a:buNone/>
              <a:tabLst/>
              <a:defRPr/>
            </a:pPr>
            <a:r>
              <a:rPr kumimoji="0" lang="en-US" sz="1224" b="0" i="0" u="none" strike="noStrike" kern="1200" cap="none" spc="0" normalizeH="0" baseline="0" noProof="0" dirty="0">
                <a:ln>
                  <a:noFill/>
                </a:ln>
                <a:solidFill>
                  <a:srgbClr val="000000"/>
                </a:solidFill>
                <a:effectLst/>
                <a:uLnTx/>
                <a:uFillTx/>
                <a:latin typeface="Segoe UI"/>
                <a:ea typeface="+mn-ea"/>
                <a:cs typeface="+mn-cs"/>
              </a:rPr>
              <a:t>4 regional ECC instances, 1 central ECC, 1 BW and 1 APO module</a:t>
            </a:r>
          </a:p>
          <a:p>
            <a:pPr marL="0" marR="0" lvl="1" indent="0" algn="l" defTabSz="914367" rtl="0" eaLnBrk="1" fontAlgn="auto" latinLnBrk="0" hangingPunct="1">
              <a:lnSpc>
                <a:spcPct val="90000"/>
              </a:lnSpc>
              <a:spcBef>
                <a:spcPts val="0"/>
              </a:spcBef>
              <a:spcAft>
                <a:spcPts val="0"/>
              </a:spcAft>
              <a:buClrTx/>
              <a:buSzTx/>
              <a:buFont typeface="Wingdings" panose="05000000000000000000" pitchFamily="2" charset="2"/>
              <a:buNone/>
              <a:tabLst/>
              <a:defRPr/>
            </a:pPr>
            <a:r>
              <a:rPr kumimoji="0" lang="en-US" sz="1224" b="0" i="0" u="none" strike="noStrike" kern="1200" cap="none" spc="0" normalizeH="0" baseline="0" noProof="0" dirty="0">
                <a:ln>
                  <a:noFill/>
                </a:ln>
                <a:solidFill>
                  <a:srgbClr val="000000"/>
                </a:solidFill>
                <a:effectLst/>
                <a:uLnTx/>
                <a:uFillTx/>
                <a:latin typeface="Segoe UI"/>
                <a:ea typeface="+mn-ea"/>
                <a:cs typeface="+mn-cs"/>
              </a:rPr>
              <a:t>Oracle to HANA</a:t>
            </a:r>
          </a:p>
          <a:p>
            <a:pPr marL="0" marR="0" lvl="0" indent="0" algn="l" defTabSz="914367" rtl="0" eaLnBrk="1" fontAlgn="auto" latinLnBrk="0" hangingPunct="1">
              <a:lnSpc>
                <a:spcPct val="90000"/>
              </a:lnSpc>
              <a:spcBef>
                <a:spcPts val="1224"/>
              </a:spcBef>
              <a:spcAft>
                <a:spcPts val="0"/>
              </a:spcAft>
              <a:buClrTx/>
              <a:buSzPct val="90000"/>
              <a:buFont typeface="Wingdings" panose="05000000000000000000" pitchFamily="2" charset="2"/>
              <a:buNone/>
              <a:tabLst/>
              <a:defRPr/>
            </a:pPr>
            <a:r>
              <a:rPr kumimoji="0" lang="en-US" sz="1632" b="1" i="0" u="none" strike="noStrike" kern="1200" cap="none" spc="0" normalizeH="0" baseline="0" noProof="0" dirty="0">
                <a:ln>
                  <a:noFill/>
                </a:ln>
                <a:solidFill>
                  <a:srgbClr val="000000"/>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Business need</a:t>
            </a:r>
          </a:p>
          <a:p>
            <a:pPr marL="0" marR="0" lvl="1" indent="0" algn="l" defTabSz="914367" rtl="0" eaLnBrk="1" fontAlgn="auto" latinLnBrk="0" hangingPunct="1">
              <a:lnSpc>
                <a:spcPct val="90000"/>
              </a:lnSpc>
              <a:spcBef>
                <a:spcPts val="0"/>
              </a:spcBef>
              <a:spcAft>
                <a:spcPts val="0"/>
              </a:spcAft>
              <a:buClrTx/>
              <a:buSzTx/>
              <a:buFont typeface="Wingdings" panose="05000000000000000000" pitchFamily="2" charset="2"/>
              <a:buNone/>
              <a:tabLst/>
              <a:defRPr/>
            </a:pPr>
            <a:r>
              <a:rPr kumimoji="0" lang="en-US" sz="1224" b="0" i="0" u="none" strike="noStrike" kern="1200" cap="none" spc="0" normalizeH="0" baseline="0" noProof="0" dirty="0">
                <a:ln>
                  <a:noFill/>
                </a:ln>
                <a:solidFill>
                  <a:srgbClr val="000000"/>
                </a:solidFill>
                <a:effectLst/>
                <a:uLnTx/>
                <a:uFillTx/>
                <a:latin typeface="Segoe UI"/>
                <a:ea typeface="+mn-ea"/>
                <a:cs typeface="+mn-cs"/>
              </a:rPr>
              <a:t>On-demand infrastructure for new markets</a:t>
            </a:r>
          </a:p>
          <a:p>
            <a:pPr marL="0" marR="0" lvl="1" indent="0" algn="l" defTabSz="914367" rtl="0" eaLnBrk="1" fontAlgn="auto" latinLnBrk="0" hangingPunct="1">
              <a:lnSpc>
                <a:spcPct val="90000"/>
              </a:lnSpc>
              <a:spcBef>
                <a:spcPts val="0"/>
              </a:spcBef>
              <a:spcAft>
                <a:spcPts val="0"/>
              </a:spcAft>
              <a:buClrTx/>
              <a:buSzTx/>
              <a:buFont typeface="Wingdings" panose="05000000000000000000" pitchFamily="2" charset="2"/>
              <a:buNone/>
              <a:tabLst/>
              <a:defRPr/>
            </a:pPr>
            <a:r>
              <a:rPr kumimoji="0" lang="en-US" sz="1224" b="0" i="0" u="none" strike="noStrike" kern="1200" cap="none" spc="0" normalizeH="0" baseline="0" noProof="0" dirty="0">
                <a:ln>
                  <a:noFill/>
                </a:ln>
                <a:solidFill>
                  <a:srgbClr val="000000"/>
                </a:solidFill>
                <a:effectLst/>
                <a:uLnTx/>
                <a:uFillTx/>
                <a:latin typeface="Segoe UI"/>
                <a:ea typeface="+mn-ea"/>
                <a:cs typeface="+mn-cs"/>
              </a:rPr>
              <a:t>Faster reporting</a:t>
            </a:r>
          </a:p>
          <a:p>
            <a:pPr marL="0" marR="0" lvl="0" indent="0" algn="l" defTabSz="914367" rtl="0" eaLnBrk="1" fontAlgn="auto" latinLnBrk="0" hangingPunct="1">
              <a:lnSpc>
                <a:spcPct val="90000"/>
              </a:lnSpc>
              <a:spcBef>
                <a:spcPts val="1224"/>
              </a:spcBef>
              <a:spcAft>
                <a:spcPts val="0"/>
              </a:spcAft>
              <a:buClrTx/>
              <a:buSzPct val="90000"/>
              <a:buFont typeface="Wingdings" panose="05000000000000000000" pitchFamily="2" charset="2"/>
              <a:buNone/>
              <a:tabLst/>
              <a:defRPr/>
            </a:pPr>
            <a:r>
              <a:rPr kumimoji="0" lang="en-US" sz="1632" b="1" i="0" u="none" strike="noStrike" kern="1200" cap="none" spc="0" normalizeH="0" baseline="0" noProof="0" dirty="0">
                <a:ln>
                  <a:noFill/>
                </a:ln>
                <a:solidFill>
                  <a:srgbClr val="000000"/>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Azure services</a:t>
            </a:r>
          </a:p>
          <a:p>
            <a:pPr marL="0" marR="0" lvl="1" indent="0" algn="l" defTabSz="914367" rtl="0" eaLnBrk="1" fontAlgn="auto" latinLnBrk="0" hangingPunct="1">
              <a:lnSpc>
                <a:spcPct val="90000"/>
              </a:lnSpc>
              <a:spcBef>
                <a:spcPts val="0"/>
              </a:spcBef>
              <a:spcAft>
                <a:spcPts val="0"/>
              </a:spcAft>
              <a:buClrTx/>
              <a:buSzTx/>
              <a:buFont typeface="Wingdings" panose="05000000000000000000" pitchFamily="2" charset="2"/>
              <a:buNone/>
              <a:tabLst/>
              <a:defRPr/>
            </a:pPr>
            <a:r>
              <a:rPr kumimoji="0" lang="en-US" sz="1224" b="0" i="0" u="none" strike="noStrike" kern="1200" cap="none" spc="0" normalizeH="0" baseline="0" noProof="0" dirty="0">
                <a:ln>
                  <a:noFill/>
                </a:ln>
                <a:solidFill>
                  <a:srgbClr val="000000"/>
                </a:solidFill>
                <a:effectLst/>
                <a:uLnTx/>
                <a:uFillTx/>
                <a:latin typeface="Segoe UI"/>
                <a:ea typeface="+mn-ea"/>
                <a:cs typeface="+mn-cs"/>
              </a:rPr>
              <a:t>Azure VMs, Large Instances, Storage, ExpressRoute, </a:t>
            </a:r>
            <a:br>
              <a:rPr kumimoji="0" lang="en-US" sz="1224" b="0" i="0" u="none" strike="noStrike" kern="1200" cap="none" spc="0" normalizeH="0" baseline="0" noProof="0" dirty="0">
                <a:ln>
                  <a:noFill/>
                </a:ln>
                <a:solidFill>
                  <a:srgbClr val="000000"/>
                </a:solidFill>
                <a:effectLst/>
                <a:uLnTx/>
                <a:uFillTx/>
                <a:latin typeface="Segoe UI"/>
                <a:ea typeface="+mn-ea"/>
                <a:cs typeface="+mn-cs"/>
              </a:rPr>
            </a:br>
            <a:r>
              <a:rPr kumimoji="0" lang="en-US" sz="1224" b="0" i="0" u="none" strike="noStrike" kern="1200" cap="none" spc="0" normalizeH="0" baseline="0" noProof="0" dirty="0">
                <a:ln>
                  <a:noFill/>
                </a:ln>
                <a:solidFill>
                  <a:srgbClr val="000000"/>
                </a:solidFill>
                <a:effectLst/>
                <a:uLnTx/>
                <a:uFillTx/>
                <a:latin typeface="Segoe UI"/>
                <a:ea typeface="+mn-ea"/>
                <a:cs typeface="+mn-cs"/>
              </a:rPr>
              <a:t>Azure Active Directory</a:t>
            </a:r>
          </a:p>
          <a:p>
            <a:pPr marL="0" marR="0" lvl="0" indent="0" algn="l" defTabSz="914367" rtl="0" eaLnBrk="1" fontAlgn="auto" latinLnBrk="0" hangingPunct="1">
              <a:lnSpc>
                <a:spcPct val="90000"/>
              </a:lnSpc>
              <a:spcBef>
                <a:spcPts val="1224"/>
              </a:spcBef>
              <a:spcAft>
                <a:spcPts val="0"/>
              </a:spcAft>
              <a:buClrTx/>
              <a:buSzPct val="90000"/>
              <a:buFont typeface="Wingdings" panose="05000000000000000000" pitchFamily="2" charset="2"/>
              <a:buNone/>
              <a:tabLst/>
              <a:defRPr/>
            </a:pPr>
            <a:r>
              <a:rPr kumimoji="0" lang="en-US" sz="1632" b="1" i="0" u="none" strike="noStrike" kern="1200" cap="none" spc="0" normalizeH="0" baseline="0" noProof="0" dirty="0">
                <a:ln>
                  <a:noFill/>
                </a:ln>
                <a:solidFill>
                  <a:srgbClr val="000000"/>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Business</a:t>
            </a:r>
            <a:r>
              <a:rPr kumimoji="0" lang="en-US" sz="1632" b="0" i="0" u="none" strike="noStrike" kern="1200" cap="none" spc="0" normalizeH="0" baseline="0" noProof="0" dirty="0">
                <a:ln>
                  <a:noFill/>
                </a:ln>
                <a:solidFill>
                  <a:srgbClr val="000000"/>
                </a:solidFill>
                <a:effectLst/>
                <a:uLnTx/>
                <a:uFillTx/>
                <a:latin typeface="Segoe UI"/>
                <a:ea typeface="+mn-ea"/>
                <a:cs typeface="+mn-cs"/>
              </a:rPr>
              <a:t> </a:t>
            </a:r>
            <a:r>
              <a:rPr kumimoji="0" lang="en-US" sz="1632" b="1" i="0" u="none" strike="noStrike" kern="1200" cap="none" spc="0" normalizeH="0" baseline="0" noProof="0" dirty="0">
                <a:ln>
                  <a:noFill/>
                </a:ln>
                <a:solidFill>
                  <a:srgbClr val="000000"/>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results</a:t>
            </a:r>
          </a:p>
          <a:p>
            <a:pPr marL="0" marR="0" lvl="1" indent="0" algn="l" defTabSz="914367" rtl="0" eaLnBrk="1" fontAlgn="auto" latinLnBrk="0" hangingPunct="1">
              <a:lnSpc>
                <a:spcPct val="90000"/>
              </a:lnSpc>
              <a:spcBef>
                <a:spcPts val="0"/>
              </a:spcBef>
              <a:spcAft>
                <a:spcPts val="0"/>
              </a:spcAft>
              <a:buClrTx/>
              <a:buSzTx/>
              <a:buFont typeface="Wingdings" panose="05000000000000000000" pitchFamily="2" charset="2"/>
              <a:buNone/>
              <a:tabLst/>
              <a:defRPr/>
            </a:pPr>
            <a:r>
              <a:rPr kumimoji="0" lang="en-US" sz="1224" b="0" i="0" u="none" strike="noStrike" kern="1200" cap="none" spc="0" normalizeH="0" baseline="0" noProof="0" dirty="0">
                <a:ln>
                  <a:noFill/>
                </a:ln>
                <a:solidFill>
                  <a:srgbClr val="000000"/>
                </a:solidFill>
                <a:effectLst/>
                <a:uLnTx/>
                <a:uFillTx/>
                <a:latin typeface="Segoe UI"/>
                <a:ea typeface="+mn-ea"/>
                <a:cs typeface="+mn-cs"/>
              </a:rPr>
              <a:t>Same day factory production planning vs. overnight batch jobs</a:t>
            </a:r>
          </a:p>
          <a:p>
            <a:pPr marL="0" marR="0" lvl="1" indent="0" algn="l" defTabSz="914367" rtl="0" eaLnBrk="1" fontAlgn="auto" latinLnBrk="0" hangingPunct="1">
              <a:lnSpc>
                <a:spcPct val="90000"/>
              </a:lnSpc>
              <a:spcBef>
                <a:spcPts val="0"/>
              </a:spcBef>
              <a:spcAft>
                <a:spcPts val="0"/>
              </a:spcAft>
              <a:buClrTx/>
              <a:buSzTx/>
              <a:buFont typeface="Wingdings" panose="05000000000000000000" pitchFamily="2" charset="2"/>
              <a:buNone/>
              <a:tabLst/>
              <a:defRPr/>
            </a:pPr>
            <a:r>
              <a:rPr kumimoji="0" lang="en-US" sz="1224" b="0" i="0" u="none" strike="noStrike" kern="1200" cap="none" spc="0" normalizeH="0" baseline="0" noProof="0" dirty="0">
                <a:ln>
                  <a:noFill/>
                </a:ln>
                <a:solidFill>
                  <a:srgbClr val="000000"/>
                </a:solidFill>
                <a:effectLst/>
                <a:uLnTx/>
                <a:uFillTx/>
                <a:latin typeface="Segoe UI"/>
                <a:ea typeface="+mn-ea"/>
                <a:cs typeface="+mn-cs"/>
              </a:rPr>
              <a:t>Ability to insert rush orders same day vs. 48 hours wait time</a:t>
            </a:r>
          </a:p>
          <a:p>
            <a:pPr marL="0" marR="0" lvl="1" indent="0" algn="l" defTabSz="914367" rtl="0" eaLnBrk="1" fontAlgn="auto" latinLnBrk="0" hangingPunct="1">
              <a:lnSpc>
                <a:spcPct val="90000"/>
              </a:lnSpc>
              <a:spcBef>
                <a:spcPts val="0"/>
              </a:spcBef>
              <a:spcAft>
                <a:spcPts val="0"/>
              </a:spcAft>
              <a:buClrTx/>
              <a:buSzTx/>
              <a:buFont typeface="Wingdings" panose="05000000000000000000" pitchFamily="2" charset="2"/>
              <a:buNone/>
              <a:tabLst/>
              <a:defRPr/>
            </a:pPr>
            <a:r>
              <a:rPr kumimoji="0" lang="en-US" sz="1224" b="0" i="0" u="none" strike="noStrike" kern="1200" cap="none" spc="0" normalizeH="0" baseline="0" noProof="0" dirty="0">
                <a:ln>
                  <a:noFill/>
                </a:ln>
                <a:solidFill>
                  <a:srgbClr val="000000"/>
                </a:solidFill>
                <a:effectLst/>
                <a:uLnTx/>
                <a:uFillTx/>
                <a:latin typeface="Segoe UI"/>
                <a:ea typeface="+mn-ea"/>
                <a:cs typeface="+mn-cs"/>
              </a:rPr>
              <a:t>Real-time reports on sales orders and shipment status</a:t>
            </a:r>
          </a:p>
        </p:txBody>
      </p:sp>
    </p:spTree>
    <p:extLst>
      <p:ext uri="{BB962C8B-B14F-4D97-AF65-F5344CB8AC3E}">
        <p14:creationId xmlns:p14="http://schemas.microsoft.com/office/powerpoint/2010/main" val="31813042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DA1ED-293C-4D2B-936F-EB7E50CBC517}"/>
              </a:ext>
            </a:extLst>
          </p:cNvPr>
          <p:cNvSpPr>
            <a:spLocks noGrp="1"/>
          </p:cNvSpPr>
          <p:nvPr>
            <p:ph type="title"/>
          </p:nvPr>
        </p:nvSpPr>
        <p:spPr/>
        <p:txBody>
          <a:bodyPr anchor="ctr"/>
          <a:lstStyle/>
          <a:p>
            <a:r>
              <a:rPr lang="en-US" dirty="0"/>
              <a:t>Migrate to S/4HANA</a:t>
            </a:r>
          </a:p>
        </p:txBody>
      </p:sp>
    </p:spTree>
    <p:extLst>
      <p:ext uri="{BB962C8B-B14F-4D97-AF65-F5344CB8AC3E}">
        <p14:creationId xmlns:p14="http://schemas.microsoft.com/office/powerpoint/2010/main" val="318497863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C1DFDD-99AD-45F0-A81A-D885ED2B20E6}"/>
              </a:ext>
            </a:extLst>
          </p:cNvPr>
          <p:cNvSpPr>
            <a:spLocks noGrp="1"/>
          </p:cNvSpPr>
          <p:nvPr>
            <p:ph type="title"/>
          </p:nvPr>
        </p:nvSpPr>
        <p:spPr/>
        <p:txBody>
          <a:bodyPr/>
          <a:lstStyle/>
          <a:p>
            <a:r>
              <a:rPr lang="en-IN" dirty="0"/>
              <a:t>S/4HANA migration is not just a technical migration</a:t>
            </a:r>
            <a:endParaRPr lang="en-US" dirty="0"/>
          </a:p>
        </p:txBody>
      </p:sp>
      <p:sp>
        <p:nvSpPr>
          <p:cNvPr id="8" name="Text Placeholder 7">
            <a:extLst>
              <a:ext uri="{FF2B5EF4-FFF2-40B4-BE49-F238E27FC236}">
                <a16:creationId xmlns:a16="http://schemas.microsoft.com/office/drawing/2014/main" id="{81E1580C-8C63-42C2-9239-32D3302CA2A6}"/>
              </a:ext>
            </a:extLst>
          </p:cNvPr>
          <p:cNvSpPr>
            <a:spLocks noGrp="1"/>
          </p:cNvSpPr>
          <p:nvPr>
            <p:ph type="body" sz="quarter" idx="4294967295"/>
          </p:nvPr>
        </p:nvSpPr>
        <p:spPr>
          <a:xfrm>
            <a:off x="434975" y="1136650"/>
            <a:ext cx="11566525" cy="1087438"/>
          </a:xfrm>
        </p:spPr>
        <p:txBody>
          <a:bodyPr/>
          <a:lstStyle/>
          <a:p>
            <a:pPr>
              <a:lnSpc>
                <a:spcPct val="90000"/>
              </a:lnSpc>
              <a:spcAft>
                <a:spcPts val="1000"/>
              </a:spcAft>
            </a:pPr>
            <a:r>
              <a:rPr lang="en-US" sz="2000" dirty="0"/>
              <a:t>S/4HANA simplifies many of the ERP business processes</a:t>
            </a:r>
          </a:p>
          <a:p>
            <a:pPr>
              <a:lnSpc>
                <a:spcPct val="90000"/>
              </a:lnSpc>
              <a:spcAft>
                <a:spcPts val="1000"/>
              </a:spcAft>
            </a:pPr>
            <a:r>
              <a:rPr lang="en-US" sz="2000" dirty="0"/>
              <a:t>Customers need to evaluate and understand the impact of current ERP processes changes in S/4HANA</a:t>
            </a:r>
          </a:p>
          <a:p>
            <a:pPr>
              <a:lnSpc>
                <a:spcPct val="90000"/>
              </a:lnSpc>
              <a:spcAft>
                <a:spcPts val="1000"/>
              </a:spcAft>
            </a:pPr>
            <a:r>
              <a:rPr lang="en-US" sz="2000" dirty="0"/>
              <a:t>Decide on system conversion vs. a greenfield approach</a:t>
            </a:r>
          </a:p>
        </p:txBody>
      </p:sp>
      <p:sp>
        <p:nvSpPr>
          <p:cNvPr id="9" name="Text Placeholder 8">
            <a:extLst>
              <a:ext uri="{FF2B5EF4-FFF2-40B4-BE49-F238E27FC236}">
                <a16:creationId xmlns:a16="http://schemas.microsoft.com/office/drawing/2014/main" id="{B6DA1F0F-0702-48F9-951E-A77898497C4C}"/>
              </a:ext>
            </a:extLst>
          </p:cNvPr>
          <p:cNvSpPr>
            <a:spLocks noGrp="1"/>
          </p:cNvSpPr>
          <p:nvPr>
            <p:ph type="body" sz="quarter" idx="4294967295"/>
          </p:nvPr>
        </p:nvSpPr>
        <p:spPr>
          <a:xfrm>
            <a:off x="434975" y="3236913"/>
            <a:ext cx="5264150" cy="2551112"/>
          </a:xfrm>
        </p:spPr>
        <p:txBody>
          <a:bodyPr/>
          <a:lstStyle/>
          <a:p>
            <a:pPr>
              <a:lnSpc>
                <a:spcPct val="90000"/>
              </a:lnSpc>
              <a:spcAft>
                <a:spcPts val="1000"/>
              </a:spcAft>
            </a:pPr>
            <a:r>
              <a:rPr lang="en-US" sz="1600" dirty="0">
                <a:solidFill>
                  <a:schemeClr val="tx1"/>
                </a:solidFill>
              </a:rPr>
              <a:t>Review SAP simplification item catalog that describes changes in S/4HANA that could have an impact on </a:t>
            </a:r>
            <a:br>
              <a:rPr lang="en-US" sz="1600" dirty="0">
                <a:solidFill>
                  <a:schemeClr val="tx1"/>
                </a:solidFill>
              </a:rPr>
            </a:br>
            <a:r>
              <a:rPr lang="en-US" sz="1600" dirty="0">
                <a:solidFill>
                  <a:schemeClr val="tx1"/>
                </a:solidFill>
              </a:rPr>
              <a:t>older SAP ERP</a:t>
            </a:r>
          </a:p>
          <a:p>
            <a:pPr>
              <a:lnSpc>
                <a:spcPct val="90000"/>
              </a:lnSpc>
              <a:spcAft>
                <a:spcPts val="1000"/>
              </a:spcAft>
            </a:pPr>
            <a:r>
              <a:rPr lang="en-US" sz="1600" dirty="0">
                <a:solidFill>
                  <a:schemeClr val="tx1"/>
                </a:solidFill>
              </a:rPr>
              <a:t>Check for 3</a:t>
            </a:r>
            <a:r>
              <a:rPr lang="en-US" sz="1600" baseline="30000" dirty="0">
                <a:solidFill>
                  <a:schemeClr val="tx1"/>
                </a:solidFill>
              </a:rPr>
              <a:t>rd</a:t>
            </a:r>
            <a:r>
              <a:rPr lang="en-US" sz="1600" dirty="0">
                <a:solidFill>
                  <a:schemeClr val="tx1"/>
                </a:solidFill>
              </a:rPr>
              <a:t> party applications certification for S/4HANA</a:t>
            </a:r>
          </a:p>
          <a:p>
            <a:pPr>
              <a:lnSpc>
                <a:spcPct val="90000"/>
              </a:lnSpc>
              <a:spcAft>
                <a:spcPts val="600"/>
              </a:spcAft>
            </a:pPr>
            <a:r>
              <a:rPr lang="en-US" sz="1600" dirty="0">
                <a:solidFill>
                  <a:schemeClr val="tx1"/>
                </a:solidFill>
              </a:rPr>
              <a:t>Prerequisites for conversion</a:t>
            </a:r>
          </a:p>
          <a:p>
            <a:pPr>
              <a:lnSpc>
                <a:spcPct val="90000"/>
              </a:lnSpc>
              <a:spcAft>
                <a:spcPts val="600"/>
              </a:spcAft>
            </a:pPr>
            <a:r>
              <a:rPr lang="en-US" sz="1200" dirty="0">
                <a:solidFill>
                  <a:schemeClr val="tx1"/>
                </a:solidFill>
              </a:rPr>
              <a:t>Upgrade to ECC 6.0 EHP7</a:t>
            </a:r>
          </a:p>
          <a:p>
            <a:pPr>
              <a:lnSpc>
                <a:spcPct val="90000"/>
              </a:lnSpc>
              <a:spcAft>
                <a:spcPts val="1000"/>
              </a:spcAft>
            </a:pPr>
            <a:r>
              <a:rPr lang="en-US" sz="1200" dirty="0">
                <a:solidFill>
                  <a:schemeClr val="tx1"/>
                </a:solidFill>
              </a:rPr>
              <a:t>Unicode compliance</a:t>
            </a:r>
          </a:p>
          <a:p>
            <a:pPr>
              <a:lnSpc>
                <a:spcPct val="90000"/>
              </a:lnSpc>
              <a:spcAft>
                <a:spcPts val="1000"/>
              </a:spcAft>
            </a:pPr>
            <a:r>
              <a:rPr lang="en-US" sz="1600" dirty="0">
                <a:solidFill>
                  <a:schemeClr val="tx1"/>
                </a:solidFill>
              </a:rPr>
              <a:t>Minimizes impact to End users</a:t>
            </a:r>
          </a:p>
          <a:p>
            <a:pPr>
              <a:lnSpc>
                <a:spcPct val="90000"/>
              </a:lnSpc>
              <a:spcAft>
                <a:spcPts val="1000"/>
              </a:spcAft>
            </a:pPr>
            <a:r>
              <a:rPr lang="en-US" sz="1600" dirty="0">
                <a:solidFill>
                  <a:schemeClr val="tx1"/>
                </a:solidFill>
              </a:rPr>
              <a:t>Evaluate Fiori UI and Apps</a:t>
            </a:r>
          </a:p>
        </p:txBody>
      </p:sp>
      <p:sp>
        <p:nvSpPr>
          <p:cNvPr id="10" name="Text Placeholder 9">
            <a:extLst>
              <a:ext uri="{FF2B5EF4-FFF2-40B4-BE49-F238E27FC236}">
                <a16:creationId xmlns:a16="http://schemas.microsoft.com/office/drawing/2014/main" id="{8928AC4B-A053-4FB1-876F-E160218CC7A0}"/>
              </a:ext>
            </a:extLst>
          </p:cNvPr>
          <p:cNvSpPr>
            <a:spLocks noGrp="1"/>
          </p:cNvSpPr>
          <p:nvPr>
            <p:ph type="body" sz="quarter" idx="4294967295"/>
          </p:nvPr>
        </p:nvSpPr>
        <p:spPr>
          <a:xfrm>
            <a:off x="6416040" y="3236913"/>
            <a:ext cx="5389562" cy="2065337"/>
          </a:xfrm>
        </p:spPr>
        <p:txBody>
          <a:bodyPr/>
          <a:lstStyle/>
          <a:p>
            <a:pPr>
              <a:lnSpc>
                <a:spcPct val="90000"/>
              </a:lnSpc>
              <a:spcAft>
                <a:spcPts val="1000"/>
              </a:spcAft>
            </a:pPr>
            <a:r>
              <a:rPr lang="en-US" sz="1600" dirty="0">
                <a:solidFill>
                  <a:schemeClr val="tx1"/>
                </a:solidFill>
              </a:rPr>
              <a:t>Take a fresh start approach to refresh legacy customizations</a:t>
            </a:r>
          </a:p>
          <a:p>
            <a:pPr>
              <a:lnSpc>
                <a:spcPct val="90000"/>
              </a:lnSpc>
              <a:spcAft>
                <a:spcPts val="1000"/>
              </a:spcAft>
            </a:pPr>
            <a:r>
              <a:rPr lang="en-US" sz="1600" dirty="0">
                <a:solidFill>
                  <a:schemeClr val="tx1"/>
                </a:solidFill>
              </a:rPr>
              <a:t>Start with some key business processes first to pilot</a:t>
            </a:r>
          </a:p>
          <a:p>
            <a:pPr>
              <a:lnSpc>
                <a:spcPct val="90000"/>
              </a:lnSpc>
              <a:spcAft>
                <a:spcPts val="1000"/>
              </a:spcAft>
            </a:pPr>
            <a:r>
              <a:rPr lang="en-US" sz="1600" dirty="0">
                <a:solidFill>
                  <a:schemeClr val="tx1"/>
                </a:solidFill>
              </a:rPr>
              <a:t>Moving from Non SAP ERP or other legacy systems</a:t>
            </a:r>
          </a:p>
          <a:p>
            <a:pPr>
              <a:lnSpc>
                <a:spcPct val="90000"/>
              </a:lnSpc>
              <a:spcAft>
                <a:spcPts val="1000"/>
              </a:spcAft>
            </a:pPr>
            <a:r>
              <a:rPr lang="en-US" sz="1600" dirty="0">
                <a:solidFill>
                  <a:schemeClr val="tx1"/>
                </a:solidFill>
              </a:rPr>
              <a:t>Requires training end users with new processes</a:t>
            </a:r>
          </a:p>
          <a:p>
            <a:pPr>
              <a:lnSpc>
                <a:spcPct val="90000"/>
              </a:lnSpc>
              <a:spcAft>
                <a:spcPts val="1000"/>
              </a:spcAft>
            </a:pPr>
            <a:r>
              <a:rPr lang="en-US" sz="1600" dirty="0">
                <a:solidFill>
                  <a:schemeClr val="tx1"/>
                </a:solidFill>
              </a:rPr>
              <a:t>Platform for future modernizations with S/4HANA roadmap</a:t>
            </a:r>
          </a:p>
        </p:txBody>
      </p:sp>
      <p:sp>
        <p:nvSpPr>
          <p:cNvPr id="2" name="TextBox 1">
            <a:extLst>
              <a:ext uri="{FF2B5EF4-FFF2-40B4-BE49-F238E27FC236}">
                <a16:creationId xmlns:a16="http://schemas.microsoft.com/office/drawing/2014/main" id="{65740513-D1A4-438A-84A6-96C033AEBA3E}"/>
              </a:ext>
            </a:extLst>
          </p:cNvPr>
          <p:cNvSpPr txBox="1"/>
          <p:nvPr/>
        </p:nvSpPr>
        <p:spPr>
          <a:xfrm>
            <a:off x="434975" y="2504440"/>
            <a:ext cx="3857274" cy="572464"/>
          </a:xfrm>
          <a:prstGeom prst="rect">
            <a:avLst/>
          </a:prstGeom>
          <a:noFill/>
        </p:spPr>
        <p:txBody>
          <a:bodyPr wrap="none" lIns="0" tIns="146304" rIns="182880" bIns="146304" rtlCol="0">
            <a:spAutoFit/>
          </a:bodyPr>
          <a:lstStyle/>
          <a:p>
            <a:pPr>
              <a:lnSpc>
                <a:spcPct val="90000"/>
              </a:lnSpc>
              <a:spcAft>
                <a:spcPts val="600"/>
              </a:spcAft>
            </a:pPr>
            <a:r>
              <a:rPr lang="en-IN" sz="2000" dirty="0">
                <a:solidFill>
                  <a:schemeClr val="tx2"/>
                </a:solidFill>
                <a:latin typeface="+mj-lt"/>
              </a:rPr>
              <a:t>System conversion to S/4HANA</a:t>
            </a:r>
          </a:p>
        </p:txBody>
      </p:sp>
      <p:sp>
        <p:nvSpPr>
          <p:cNvPr id="7" name="TextBox 6">
            <a:extLst>
              <a:ext uri="{FF2B5EF4-FFF2-40B4-BE49-F238E27FC236}">
                <a16:creationId xmlns:a16="http://schemas.microsoft.com/office/drawing/2014/main" id="{1B8A42F6-A61D-4DC5-8CB7-1A65823D2CB7}"/>
              </a:ext>
            </a:extLst>
          </p:cNvPr>
          <p:cNvSpPr txBox="1"/>
          <p:nvPr/>
        </p:nvSpPr>
        <p:spPr>
          <a:xfrm>
            <a:off x="6416040" y="2504440"/>
            <a:ext cx="5003549" cy="572464"/>
          </a:xfrm>
          <a:prstGeom prst="rect">
            <a:avLst/>
          </a:prstGeom>
          <a:noFill/>
        </p:spPr>
        <p:txBody>
          <a:bodyPr wrap="none" lIns="0" tIns="146304" rIns="182880" bIns="146304" rtlCol="0">
            <a:spAutoFit/>
          </a:bodyPr>
          <a:lstStyle/>
          <a:p>
            <a:pPr>
              <a:lnSpc>
                <a:spcPct val="90000"/>
              </a:lnSpc>
              <a:spcAft>
                <a:spcPts val="600"/>
              </a:spcAft>
            </a:pPr>
            <a:r>
              <a:rPr lang="en-IN" sz="2000" dirty="0">
                <a:solidFill>
                  <a:schemeClr val="tx2"/>
                </a:solidFill>
                <a:latin typeface="+mj-lt"/>
              </a:rPr>
              <a:t>Greenfield implementation of S/4HANA</a:t>
            </a:r>
          </a:p>
        </p:txBody>
      </p:sp>
      <p:cxnSp>
        <p:nvCxnSpPr>
          <p:cNvPr id="5" name="Straight Connector 4">
            <a:extLst>
              <a:ext uri="{FF2B5EF4-FFF2-40B4-BE49-F238E27FC236}">
                <a16:creationId xmlns:a16="http://schemas.microsoft.com/office/drawing/2014/main" id="{3A761F3B-8D53-4814-870D-C1F9F090C594}"/>
              </a:ext>
            </a:extLst>
          </p:cNvPr>
          <p:cNvCxnSpPr>
            <a:cxnSpLocks/>
          </p:cNvCxnSpPr>
          <p:nvPr/>
        </p:nvCxnSpPr>
        <p:spPr>
          <a:xfrm>
            <a:off x="434975" y="3076904"/>
            <a:ext cx="49608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FC0B640-A08B-499F-9975-6DB4554D89E8}"/>
              </a:ext>
            </a:extLst>
          </p:cNvPr>
          <p:cNvCxnSpPr>
            <a:cxnSpLocks/>
          </p:cNvCxnSpPr>
          <p:nvPr/>
        </p:nvCxnSpPr>
        <p:spPr>
          <a:xfrm>
            <a:off x="6416040" y="3076904"/>
            <a:ext cx="4958828"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72021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14A9390-E49F-4A85-BDB9-726423704B97}"/>
              </a:ext>
            </a:extLst>
          </p:cNvPr>
          <p:cNvSpPr>
            <a:spLocks noGrp="1"/>
          </p:cNvSpPr>
          <p:nvPr>
            <p:ph type="title"/>
          </p:nvPr>
        </p:nvSpPr>
        <p:spPr/>
        <p:txBody>
          <a:bodyPr/>
          <a:lstStyle/>
          <a:p>
            <a:r>
              <a:rPr lang="en-US" dirty="0"/>
              <a:t>SAP Cloud Platform on Azure</a:t>
            </a:r>
          </a:p>
        </p:txBody>
      </p:sp>
      <p:sp>
        <p:nvSpPr>
          <p:cNvPr id="13" name="Text Placeholder 12">
            <a:extLst>
              <a:ext uri="{FF2B5EF4-FFF2-40B4-BE49-F238E27FC236}">
                <a16:creationId xmlns:a16="http://schemas.microsoft.com/office/drawing/2014/main" id="{76FA969C-98EC-4F32-BCE8-D2CA0A25CFFC}"/>
              </a:ext>
            </a:extLst>
          </p:cNvPr>
          <p:cNvSpPr>
            <a:spLocks noGrp="1"/>
          </p:cNvSpPr>
          <p:nvPr>
            <p:ph type="body" sz="quarter" idx="4294967295"/>
          </p:nvPr>
        </p:nvSpPr>
        <p:spPr>
          <a:xfrm>
            <a:off x="6347778" y="1978025"/>
            <a:ext cx="3233737" cy="3522663"/>
          </a:xfrm>
        </p:spPr>
        <p:txBody>
          <a:bodyPr/>
          <a:lstStyle/>
          <a:p>
            <a:pPr>
              <a:lnSpc>
                <a:spcPct val="90000"/>
              </a:lnSpc>
              <a:spcAft>
                <a:spcPts val="1000"/>
              </a:spcAft>
            </a:pPr>
            <a:r>
              <a:rPr lang="en-US" sz="1600" dirty="0">
                <a:cs typeface="Segoe UI" panose="020B0502040204020203" pitchFamily="34" charset="0"/>
              </a:rPr>
              <a:t>Develop SAP applications on SAP Cloud Platform running on Azure</a:t>
            </a:r>
          </a:p>
          <a:p>
            <a:pPr>
              <a:lnSpc>
                <a:spcPct val="90000"/>
              </a:lnSpc>
              <a:spcAft>
                <a:spcPts val="1000"/>
              </a:spcAft>
            </a:pPr>
            <a:r>
              <a:rPr lang="en-US" sz="1600" dirty="0">
                <a:cs typeface="Segoe UI" panose="020B0502040204020203" pitchFamily="34" charset="0"/>
              </a:rPr>
              <a:t>Co-locate your applications and ERP data for low latency</a:t>
            </a:r>
          </a:p>
          <a:p>
            <a:pPr>
              <a:lnSpc>
                <a:spcPct val="90000"/>
              </a:lnSpc>
              <a:spcAft>
                <a:spcPts val="1000"/>
              </a:spcAft>
            </a:pPr>
            <a:r>
              <a:rPr lang="en-US" sz="1600" dirty="0">
                <a:cs typeface="Segoe UI" panose="020B0502040204020203" pitchFamily="34" charset="0"/>
              </a:rPr>
              <a:t>Unified cloud for your SAP infrastructure and development</a:t>
            </a:r>
          </a:p>
          <a:p>
            <a:pPr>
              <a:lnSpc>
                <a:spcPct val="90000"/>
              </a:lnSpc>
              <a:spcAft>
                <a:spcPts val="1000"/>
              </a:spcAft>
            </a:pPr>
            <a:r>
              <a:rPr lang="en-US" sz="1600" dirty="0">
                <a:cs typeface="Segoe UI" panose="020B0502040204020203" pitchFamily="34" charset="0"/>
              </a:rPr>
              <a:t>Several enterprise customers run Pivotal Cloud Foundry on Azure: Ford, Manulife, and the Merrill Corporation</a:t>
            </a:r>
          </a:p>
          <a:p>
            <a:pPr>
              <a:lnSpc>
                <a:spcPct val="90000"/>
              </a:lnSpc>
              <a:spcAft>
                <a:spcPts val="1000"/>
              </a:spcAft>
            </a:pPr>
            <a:r>
              <a:rPr lang="en-US" sz="1600" dirty="0">
                <a:cs typeface="Segoe UI" panose="020B0502040204020203" pitchFamily="34" charset="0"/>
              </a:rPr>
              <a:t>Leverage Azure PaaS services for containers and Kubernetes</a:t>
            </a:r>
          </a:p>
          <a:p>
            <a:pPr>
              <a:lnSpc>
                <a:spcPct val="90000"/>
              </a:lnSpc>
              <a:spcAft>
                <a:spcPts val="1000"/>
              </a:spcAft>
            </a:pPr>
            <a:r>
              <a:rPr lang="en-US" sz="1600" b="1" dirty="0">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t>Get started now!</a:t>
            </a:r>
          </a:p>
        </p:txBody>
      </p:sp>
      <p:pic>
        <p:nvPicPr>
          <p:cNvPr id="8" name="Picture 7">
            <a:extLst>
              <a:ext uri="{FF2B5EF4-FFF2-40B4-BE49-F238E27FC236}">
                <a16:creationId xmlns:a16="http://schemas.microsoft.com/office/drawing/2014/main" id="{64E84695-1AAD-4F2E-A6FC-A1771C769184}"/>
              </a:ext>
            </a:extLst>
          </p:cNvPr>
          <p:cNvPicPr>
            <a:picLocks noChangeAspect="1"/>
          </p:cNvPicPr>
          <p:nvPr/>
        </p:nvPicPr>
        <p:blipFill rotWithShape="1">
          <a:blip r:embed="rId3"/>
          <a:srcRect l="2466" r="17515"/>
          <a:stretch/>
        </p:blipFill>
        <p:spPr>
          <a:xfrm>
            <a:off x="457378" y="1533333"/>
            <a:ext cx="5294695" cy="4411705"/>
          </a:xfrm>
          <a:prstGeom prst="rect">
            <a:avLst/>
          </a:prstGeom>
          <a:gradFill>
            <a:gsLst>
              <a:gs pos="29000">
                <a:srgbClr val="EAEAEA"/>
              </a:gs>
              <a:gs pos="100000">
                <a:srgbClr val="BCBCBC"/>
              </a:gs>
            </a:gsLst>
            <a:lin ang="5400000" scaled="0"/>
          </a:gradFill>
          <a:ln w="10795" cap="flat" cmpd="sng" algn="ctr">
            <a:noFill/>
            <a:prstDash val="solid"/>
          </a:ln>
          <a:effectLst/>
        </p:spPr>
      </p:pic>
    </p:spTree>
    <p:extLst>
      <p:ext uri="{BB962C8B-B14F-4D97-AF65-F5344CB8AC3E}">
        <p14:creationId xmlns:p14="http://schemas.microsoft.com/office/powerpoint/2010/main" val="876172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1000"/>
                                        <p:tgtEl>
                                          <p:spTgt spid="1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1000"/>
                                        <p:tgtEl>
                                          <p:spTgt spid="1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fade">
                                      <p:cBhvr>
                                        <p:cTn id="16" dur="1000"/>
                                        <p:tgtEl>
                                          <p:spTgt spid="1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fade">
                                      <p:cBhvr>
                                        <p:cTn id="19" dur="1000"/>
                                        <p:tgtEl>
                                          <p:spTgt spid="1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xEl>
                                              <p:pRg st="5" end="5"/>
                                            </p:txEl>
                                          </p:spTgt>
                                        </p:tgtEl>
                                        <p:attrNameLst>
                                          <p:attrName>style.visibility</p:attrName>
                                        </p:attrNameLst>
                                      </p:cBhvr>
                                      <p:to>
                                        <p:strVal val="visible"/>
                                      </p:to>
                                    </p:set>
                                    <p:animEffect transition="in" filter="fade">
                                      <p:cBhvr>
                                        <p:cTn id="22" dur="10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79FFD-0491-4BFE-9F7A-E3679815F02C}"/>
              </a:ext>
            </a:extLst>
          </p:cNvPr>
          <p:cNvSpPr>
            <a:spLocks noGrp="1"/>
          </p:cNvSpPr>
          <p:nvPr>
            <p:ph type="title"/>
          </p:nvPr>
        </p:nvSpPr>
        <p:spPr/>
        <p:txBody>
          <a:bodyPr/>
          <a:lstStyle/>
          <a:p>
            <a:r>
              <a:rPr lang="en-IN" dirty="0"/>
              <a:t>On-premises and hosted SAP environments can’t keep up</a:t>
            </a:r>
            <a:endParaRPr lang="en-US" dirty="0"/>
          </a:p>
        </p:txBody>
      </p:sp>
      <p:grpSp>
        <p:nvGrpSpPr>
          <p:cNvPr id="9" name="Group 8">
            <a:extLst>
              <a:ext uri="{FF2B5EF4-FFF2-40B4-BE49-F238E27FC236}">
                <a16:creationId xmlns:a16="http://schemas.microsoft.com/office/drawing/2014/main" id="{62088C3E-B418-43E0-A4DF-03DD42D7FC03}"/>
              </a:ext>
            </a:extLst>
          </p:cNvPr>
          <p:cNvGrpSpPr/>
          <p:nvPr/>
        </p:nvGrpSpPr>
        <p:grpSpPr>
          <a:xfrm>
            <a:off x="446906" y="2088416"/>
            <a:ext cx="3882613" cy="3232912"/>
            <a:chOff x="446906" y="2088416"/>
            <a:chExt cx="3882613" cy="3232912"/>
          </a:xfrm>
        </p:grpSpPr>
        <p:sp>
          <p:nvSpPr>
            <p:cNvPr id="26" name="TextBox 25">
              <a:extLst>
                <a:ext uri="{FF2B5EF4-FFF2-40B4-BE49-F238E27FC236}">
                  <a16:creationId xmlns:a16="http://schemas.microsoft.com/office/drawing/2014/main" id="{1C438224-143B-4168-9821-30145A5DF0ED}"/>
                </a:ext>
              </a:extLst>
            </p:cNvPr>
            <p:cNvSpPr txBox="1"/>
            <p:nvPr/>
          </p:nvSpPr>
          <p:spPr>
            <a:xfrm>
              <a:off x="446906" y="3417632"/>
              <a:ext cx="3882613" cy="577937"/>
            </a:xfrm>
            <a:prstGeom prst="rect">
              <a:avLst/>
            </a:prstGeom>
            <a:noFill/>
          </p:spPr>
          <p:txBody>
            <a:bodyPr wrap="square" lIns="0" tIns="146283" rIns="182854" bIns="146283" rtlCol="0">
              <a:spAutoFit/>
            </a:bodyPr>
            <a:lstStyle/>
            <a:p>
              <a:pPr>
                <a:lnSpc>
                  <a:spcPct val="90000"/>
                </a:lnSpc>
                <a:spcAft>
                  <a:spcPts val="600"/>
                </a:spcAft>
                <a:defRPr/>
              </a:pPr>
              <a:r>
                <a:rPr lang="en-US" sz="2040" dirty="0">
                  <a:solidFill>
                    <a:srgbClr val="0078D7"/>
                  </a:solidFill>
                  <a:latin typeface="+mj-lt"/>
                </a:rPr>
                <a:t>Manual/slow processes</a:t>
              </a:r>
            </a:p>
          </p:txBody>
        </p:sp>
        <p:grpSp>
          <p:nvGrpSpPr>
            <p:cNvPr id="6" name="Group 5">
              <a:extLst>
                <a:ext uri="{FF2B5EF4-FFF2-40B4-BE49-F238E27FC236}">
                  <a16:creationId xmlns:a16="http://schemas.microsoft.com/office/drawing/2014/main" id="{EA773A6C-20B3-4152-AAE0-3BA8AD9999CA}"/>
                </a:ext>
              </a:extLst>
            </p:cNvPr>
            <p:cNvGrpSpPr/>
            <p:nvPr/>
          </p:nvGrpSpPr>
          <p:grpSpPr>
            <a:xfrm>
              <a:off x="446906" y="2088416"/>
              <a:ext cx="3018376" cy="3232912"/>
              <a:chOff x="446906" y="2088416"/>
              <a:chExt cx="3018376" cy="3232912"/>
            </a:xfrm>
          </p:grpSpPr>
          <p:sp>
            <p:nvSpPr>
              <p:cNvPr id="29" name="TextBox 28">
                <a:extLst>
                  <a:ext uri="{FF2B5EF4-FFF2-40B4-BE49-F238E27FC236}">
                    <a16:creationId xmlns:a16="http://schemas.microsoft.com/office/drawing/2014/main" id="{1517D7F0-220B-4E90-9844-9127BBE5C573}"/>
                  </a:ext>
                </a:extLst>
              </p:cNvPr>
              <p:cNvSpPr txBox="1"/>
              <p:nvPr/>
            </p:nvSpPr>
            <p:spPr>
              <a:xfrm>
                <a:off x="446906" y="4146946"/>
                <a:ext cx="2926530" cy="1174382"/>
              </a:xfrm>
              <a:prstGeom prst="rect">
                <a:avLst/>
              </a:prstGeom>
              <a:noFill/>
            </p:spPr>
            <p:txBody>
              <a:bodyPr wrap="square" lIns="0" tIns="146283" rIns="182854" bIns="146283" rtlCol="0">
                <a:spAutoFit/>
              </a:bodyPr>
              <a:lstStyle/>
              <a:p>
                <a:pPr>
                  <a:spcAft>
                    <a:spcPts val="1224"/>
                  </a:spcAft>
                  <a:defRPr/>
                </a:pPr>
                <a:r>
                  <a:rPr lang="en-IN" sz="1428" dirty="0"/>
                  <a:t>Key business processes are</a:t>
                </a:r>
                <a:br>
                  <a:rPr lang="en-IN" sz="1428" dirty="0"/>
                </a:br>
                <a:r>
                  <a:rPr lang="en-IN" sz="1428" dirty="0"/>
                  <a:t>batch processed, manual tasks </a:t>
                </a:r>
                <a:br>
                  <a:rPr lang="en-IN" sz="1428" dirty="0"/>
                </a:br>
                <a:r>
                  <a:rPr lang="en-IN" sz="1428" dirty="0"/>
                  <a:t>that are expensive and slow down functions across the business</a:t>
                </a:r>
              </a:p>
            </p:txBody>
          </p:sp>
          <p:cxnSp>
            <p:nvCxnSpPr>
              <p:cNvPr id="31" name="Straight Connector 30">
                <a:extLst>
                  <a:ext uri="{FF2B5EF4-FFF2-40B4-BE49-F238E27FC236}">
                    <a16:creationId xmlns:a16="http://schemas.microsoft.com/office/drawing/2014/main" id="{D9B0109D-EB12-472C-9BA7-A10ACE03B52E}"/>
                  </a:ext>
                </a:extLst>
              </p:cNvPr>
              <p:cNvCxnSpPr>
                <a:cxnSpLocks/>
              </p:cNvCxnSpPr>
              <p:nvPr/>
            </p:nvCxnSpPr>
            <p:spPr>
              <a:xfrm>
                <a:off x="454515" y="4092648"/>
                <a:ext cx="3010767"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Processing_E9F5" title="Icon of two interlocked gears">
                <a:extLst>
                  <a:ext uri="{FF2B5EF4-FFF2-40B4-BE49-F238E27FC236}">
                    <a16:creationId xmlns:a16="http://schemas.microsoft.com/office/drawing/2014/main" id="{CEE21CCC-99D7-46E7-9BCA-9F1D3B0F358E}"/>
                  </a:ext>
                </a:extLst>
              </p:cNvPr>
              <p:cNvSpPr>
                <a:spLocks noChangeAspect="1" noEditPoints="1"/>
              </p:cNvSpPr>
              <p:nvPr/>
            </p:nvSpPr>
            <p:spPr bwMode="auto">
              <a:xfrm>
                <a:off x="456747" y="2088416"/>
                <a:ext cx="1352384" cy="11778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a:extLst>
              <a:ext uri="{FF2B5EF4-FFF2-40B4-BE49-F238E27FC236}">
                <a16:creationId xmlns:a16="http://schemas.microsoft.com/office/drawing/2014/main" id="{87D399E4-BD82-4550-874D-4B4B403981DA}"/>
              </a:ext>
            </a:extLst>
          </p:cNvPr>
          <p:cNvGrpSpPr/>
          <p:nvPr/>
        </p:nvGrpSpPr>
        <p:grpSpPr>
          <a:xfrm>
            <a:off x="4321909" y="2211305"/>
            <a:ext cx="3276135" cy="3329761"/>
            <a:chOff x="4321909" y="2211305"/>
            <a:chExt cx="3276135" cy="3329761"/>
          </a:xfrm>
        </p:grpSpPr>
        <p:sp>
          <p:nvSpPr>
            <p:cNvPr id="32" name="TextBox 31">
              <a:extLst>
                <a:ext uri="{FF2B5EF4-FFF2-40B4-BE49-F238E27FC236}">
                  <a16:creationId xmlns:a16="http://schemas.microsoft.com/office/drawing/2014/main" id="{1C438224-143B-4168-9821-30145A5DF0ED}"/>
                </a:ext>
              </a:extLst>
            </p:cNvPr>
            <p:cNvSpPr txBox="1"/>
            <p:nvPr/>
          </p:nvSpPr>
          <p:spPr>
            <a:xfrm>
              <a:off x="4321909" y="3417631"/>
              <a:ext cx="3276135" cy="577937"/>
            </a:xfrm>
            <a:prstGeom prst="rect">
              <a:avLst/>
            </a:prstGeom>
            <a:noFill/>
          </p:spPr>
          <p:txBody>
            <a:bodyPr wrap="square" lIns="0" tIns="146283" rIns="182854" bIns="146283" rtlCol="0">
              <a:spAutoFit/>
            </a:bodyPr>
            <a:lstStyle/>
            <a:p>
              <a:pPr>
                <a:lnSpc>
                  <a:spcPct val="90000"/>
                </a:lnSpc>
                <a:spcAft>
                  <a:spcPts val="600"/>
                </a:spcAft>
                <a:defRPr/>
              </a:pPr>
              <a:r>
                <a:rPr lang="en-US" sz="2040" dirty="0">
                  <a:solidFill>
                    <a:srgbClr val="0078D7"/>
                  </a:solidFill>
                  <a:latin typeface="+mj-lt"/>
                </a:rPr>
                <a:t>Slow innovation</a:t>
              </a:r>
            </a:p>
          </p:txBody>
        </p:sp>
        <p:sp>
          <p:nvSpPr>
            <p:cNvPr id="33" name="TextBox 32">
              <a:extLst>
                <a:ext uri="{FF2B5EF4-FFF2-40B4-BE49-F238E27FC236}">
                  <a16:creationId xmlns:a16="http://schemas.microsoft.com/office/drawing/2014/main" id="{1517D7F0-220B-4E90-9844-9127BBE5C573}"/>
                </a:ext>
              </a:extLst>
            </p:cNvPr>
            <p:cNvSpPr txBox="1"/>
            <p:nvPr/>
          </p:nvSpPr>
          <p:spPr>
            <a:xfrm>
              <a:off x="4321909" y="4146944"/>
              <a:ext cx="3018375" cy="1394122"/>
            </a:xfrm>
            <a:prstGeom prst="rect">
              <a:avLst/>
            </a:prstGeom>
            <a:noFill/>
          </p:spPr>
          <p:txBody>
            <a:bodyPr wrap="square" lIns="0" tIns="146283" rIns="182854" bIns="146283" rtlCol="0">
              <a:spAutoFit/>
            </a:bodyPr>
            <a:lstStyle/>
            <a:p>
              <a:pPr>
                <a:spcAft>
                  <a:spcPts val="1224"/>
                </a:spcAft>
                <a:defRPr/>
              </a:pPr>
              <a:r>
                <a:rPr lang="en-IN" sz="1428" dirty="0"/>
                <a:t>The business is slow to innovate given the time it takes to experiment, set-up and tear down IT infrastructure resulting in long time to value</a:t>
              </a:r>
            </a:p>
          </p:txBody>
        </p:sp>
        <p:cxnSp>
          <p:nvCxnSpPr>
            <p:cNvPr id="34" name="Straight Connector 33">
              <a:extLst>
                <a:ext uri="{FF2B5EF4-FFF2-40B4-BE49-F238E27FC236}">
                  <a16:creationId xmlns:a16="http://schemas.microsoft.com/office/drawing/2014/main" id="{D9B0109D-EB12-472C-9BA7-A10ACE03B52E}"/>
                </a:ext>
              </a:extLst>
            </p:cNvPr>
            <p:cNvCxnSpPr>
              <a:cxnSpLocks/>
            </p:cNvCxnSpPr>
            <p:nvPr/>
          </p:nvCxnSpPr>
          <p:spPr>
            <a:xfrm>
              <a:off x="4329518" y="4092647"/>
              <a:ext cx="301076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light" title="Icon of a lightbulb">
              <a:extLst>
                <a:ext uri="{FF2B5EF4-FFF2-40B4-BE49-F238E27FC236}">
                  <a16:creationId xmlns:a16="http://schemas.microsoft.com/office/drawing/2014/main" id="{95B34E78-18C0-46E7-9D22-25E5ACF289E7}"/>
                </a:ext>
              </a:extLst>
            </p:cNvPr>
            <p:cNvSpPr>
              <a:spLocks noChangeAspect="1" noEditPoints="1"/>
            </p:cNvSpPr>
            <p:nvPr/>
          </p:nvSpPr>
          <p:spPr bwMode="auto">
            <a:xfrm>
              <a:off x="4329518" y="2211305"/>
              <a:ext cx="710568" cy="105495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8" name="Group 7">
            <a:extLst>
              <a:ext uri="{FF2B5EF4-FFF2-40B4-BE49-F238E27FC236}">
                <a16:creationId xmlns:a16="http://schemas.microsoft.com/office/drawing/2014/main" id="{4BF1A682-0342-4F2C-9D05-951061485BE5}"/>
              </a:ext>
            </a:extLst>
          </p:cNvPr>
          <p:cNvGrpSpPr/>
          <p:nvPr/>
        </p:nvGrpSpPr>
        <p:grpSpPr>
          <a:xfrm>
            <a:off x="8204522" y="2095357"/>
            <a:ext cx="3276135" cy="3225971"/>
            <a:chOff x="8204522" y="2095357"/>
            <a:chExt cx="3276135" cy="3225971"/>
          </a:xfrm>
        </p:grpSpPr>
        <p:sp>
          <p:nvSpPr>
            <p:cNvPr id="35" name="TextBox 34">
              <a:extLst>
                <a:ext uri="{FF2B5EF4-FFF2-40B4-BE49-F238E27FC236}">
                  <a16:creationId xmlns:a16="http://schemas.microsoft.com/office/drawing/2014/main" id="{1C438224-143B-4168-9821-30145A5DF0ED}"/>
                </a:ext>
              </a:extLst>
            </p:cNvPr>
            <p:cNvSpPr txBox="1"/>
            <p:nvPr/>
          </p:nvSpPr>
          <p:spPr>
            <a:xfrm>
              <a:off x="8204522" y="3417632"/>
              <a:ext cx="3276135" cy="577937"/>
            </a:xfrm>
            <a:prstGeom prst="rect">
              <a:avLst/>
            </a:prstGeom>
            <a:noFill/>
          </p:spPr>
          <p:txBody>
            <a:bodyPr wrap="square" lIns="0" tIns="146283" rIns="182854" bIns="146283" rtlCol="0">
              <a:spAutoFit/>
            </a:bodyPr>
            <a:lstStyle/>
            <a:p>
              <a:pPr>
                <a:lnSpc>
                  <a:spcPct val="90000"/>
                </a:lnSpc>
                <a:spcAft>
                  <a:spcPts val="600"/>
                </a:spcAft>
                <a:defRPr/>
              </a:pPr>
              <a:r>
                <a:rPr lang="en-US" sz="2040" dirty="0">
                  <a:solidFill>
                    <a:srgbClr val="0078D7"/>
                  </a:solidFill>
                  <a:latin typeface="+mj-lt"/>
                </a:rPr>
                <a:t>Poor insight</a:t>
              </a:r>
            </a:p>
          </p:txBody>
        </p:sp>
        <p:sp>
          <p:nvSpPr>
            <p:cNvPr id="36" name="TextBox 35">
              <a:extLst>
                <a:ext uri="{FF2B5EF4-FFF2-40B4-BE49-F238E27FC236}">
                  <a16:creationId xmlns:a16="http://schemas.microsoft.com/office/drawing/2014/main" id="{1517D7F0-220B-4E90-9844-9127BBE5C573}"/>
                </a:ext>
              </a:extLst>
            </p:cNvPr>
            <p:cNvSpPr txBox="1"/>
            <p:nvPr/>
          </p:nvSpPr>
          <p:spPr>
            <a:xfrm>
              <a:off x="8204522" y="4146946"/>
              <a:ext cx="2808918" cy="1174382"/>
            </a:xfrm>
            <a:prstGeom prst="rect">
              <a:avLst/>
            </a:prstGeom>
            <a:noFill/>
          </p:spPr>
          <p:txBody>
            <a:bodyPr wrap="square" lIns="0" tIns="146283" rIns="182854" bIns="146283" rtlCol="0">
              <a:spAutoFit/>
            </a:bodyPr>
            <a:lstStyle/>
            <a:p>
              <a:pPr>
                <a:spcAft>
                  <a:spcPts val="1224"/>
                </a:spcAft>
                <a:defRPr/>
              </a:pPr>
              <a:r>
                <a:rPr lang="en-IN" sz="1428" dirty="0"/>
                <a:t>Data lives in silos, moves slowly, and is not properly combined with non-SAP data to drive </a:t>
              </a:r>
              <a:br>
                <a:rPr lang="en-IN" sz="1428" dirty="0"/>
              </a:br>
              <a:r>
                <a:rPr lang="en-IN" sz="1428" dirty="0"/>
                <a:t>better decision making</a:t>
              </a:r>
              <a:endParaRPr lang="en-US" sz="1428" dirty="0"/>
            </a:p>
          </p:txBody>
        </p:sp>
        <p:cxnSp>
          <p:nvCxnSpPr>
            <p:cNvPr id="37" name="Straight Connector 36">
              <a:extLst>
                <a:ext uri="{FF2B5EF4-FFF2-40B4-BE49-F238E27FC236}">
                  <a16:creationId xmlns:a16="http://schemas.microsoft.com/office/drawing/2014/main" id="{D9B0109D-EB12-472C-9BA7-A10ACE03B52E}"/>
                </a:ext>
              </a:extLst>
            </p:cNvPr>
            <p:cNvCxnSpPr>
              <a:cxnSpLocks/>
            </p:cNvCxnSpPr>
            <p:nvPr/>
          </p:nvCxnSpPr>
          <p:spPr>
            <a:xfrm>
              <a:off x="8212132" y="4092648"/>
              <a:ext cx="301076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C42B3292-36C9-4D20-BC6D-67AD4E2B1A74}"/>
                </a:ext>
              </a:extLst>
            </p:cNvPr>
            <p:cNvGrpSpPr/>
            <p:nvPr/>
          </p:nvGrpSpPr>
          <p:grpSpPr>
            <a:xfrm>
              <a:off x="8223398" y="2095357"/>
              <a:ext cx="909716" cy="1170898"/>
              <a:chOff x="3710673" y="-810809"/>
              <a:chExt cx="383173" cy="493185"/>
            </a:xfrm>
          </p:grpSpPr>
          <p:sp>
            <p:nvSpPr>
              <p:cNvPr id="50" name="boy" title="Icon of a man">
                <a:extLst>
                  <a:ext uri="{FF2B5EF4-FFF2-40B4-BE49-F238E27FC236}">
                    <a16:creationId xmlns:a16="http://schemas.microsoft.com/office/drawing/2014/main" id="{C1BCAC59-FCA2-43DD-A83B-D4A251FAE8F1}"/>
                  </a:ext>
                </a:extLst>
              </p:cNvPr>
              <p:cNvSpPr>
                <a:spLocks noChangeAspect="1" noEditPoints="1"/>
              </p:cNvSpPr>
              <p:nvPr/>
            </p:nvSpPr>
            <p:spPr bwMode="auto">
              <a:xfrm>
                <a:off x="3710673" y="-683384"/>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light" title="Icon of a lightbulb">
                <a:extLst>
                  <a:ext uri="{FF2B5EF4-FFF2-40B4-BE49-F238E27FC236}">
                    <a16:creationId xmlns:a16="http://schemas.microsoft.com/office/drawing/2014/main" id="{3616DDCE-BDC1-47AA-B55E-8405CDAF5C1A}"/>
                  </a:ext>
                </a:extLst>
              </p:cNvPr>
              <p:cNvSpPr>
                <a:spLocks noChangeAspect="1" noEditPoints="1"/>
              </p:cNvSpPr>
              <p:nvPr/>
            </p:nvSpPr>
            <p:spPr bwMode="auto">
              <a:xfrm>
                <a:off x="3963110" y="-810809"/>
                <a:ext cx="130736" cy="19409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spTree>
    <p:extLst>
      <p:ext uri="{BB962C8B-B14F-4D97-AF65-F5344CB8AC3E}">
        <p14:creationId xmlns:p14="http://schemas.microsoft.com/office/powerpoint/2010/main" val="760066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996BF9-E6B7-C843-AEF6-C8AB67BB3E04}"/>
              </a:ext>
            </a:extLst>
          </p:cNvPr>
          <p:cNvSpPr/>
          <p:nvPr/>
        </p:nvSpPr>
        <p:spPr bwMode="auto">
          <a:xfrm>
            <a:off x="881" y="6401769"/>
            <a:ext cx="1754559" cy="5927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8">
            <a:extLst>
              <a:ext uri="{FF2B5EF4-FFF2-40B4-BE49-F238E27FC236}">
                <a16:creationId xmlns:a16="http://schemas.microsoft.com/office/drawing/2014/main" id="{FF7260D9-E69D-47B2-86FA-F2A0ADF41BC8}"/>
              </a:ext>
            </a:extLst>
          </p:cNvPr>
          <p:cNvSpPr>
            <a:spLocks noGrp="1"/>
          </p:cNvSpPr>
          <p:nvPr>
            <p:ph type="title"/>
          </p:nvPr>
        </p:nvSpPr>
        <p:spPr>
          <a:xfrm>
            <a:off x="434975" y="227014"/>
            <a:ext cx="6058422" cy="773112"/>
          </a:xfrm>
        </p:spPr>
        <p:txBody>
          <a:bodyPr/>
          <a:lstStyle/>
          <a:p>
            <a:r>
              <a:rPr lang="en-IN" dirty="0"/>
              <a:t>Digital transformation with S/4HANA on Azure</a:t>
            </a:r>
          </a:p>
        </p:txBody>
      </p:sp>
      <p:sp>
        <p:nvSpPr>
          <p:cNvPr id="7" name="Text Placeholder 14">
            <a:extLst>
              <a:ext uri="{FF2B5EF4-FFF2-40B4-BE49-F238E27FC236}">
                <a16:creationId xmlns:a16="http://schemas.microsoft.com/office/drawing/2014/main" id="{FEBB6F72-B0CC-E545-BB21-E18DF06FB98C}"/>
              </a:ext>
            </a:extLst>
          </p:cNvPr>
          <p:cNvSpPr txBox="1">
            <a:spLocks/>
          </p:cNvSpPr>
          <p:nvPr/>
        </p:nvSpPr>
        <p:spPr>
          <a:xfrm>
            <a:off x="448019" y="2046064"/>
            <a:ext cx="6502318" cy="5014834"/>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90000"/>
              </a:lnSpc>
              <a:spcBef>
                <a:spcPts val="612"/>
              </a:spcBef>
              <a:spcAft>
                <a:spcPts val="0"/>
              </a:spcAft>
            </a:pPr>
            <a:r>
              <a:rPr lang="en-US" sz="1632" dirty="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rPr>
              <a:t>Organization size</a:t>
            </a:r>
          </a:p>
          <a:p>
            <a:pPr>
              <a:lnSpc>
                <a:spcPct val="90000"/>
              </a:lnSpc>
              <a:spcBef>
                <a:spcPts val="306"/>
              </a:spcBef>
              <a:spcAft>
                <a:spcPts val="0"/>
              </a:spcAft>
            </a:pPr>
            <a:r>
              <a:rPr lang="en-US" sz="1224" dirty="0"/>
              <a:t>10,000+ employees</a:t>
            </a:r>
          </a:p>
          <a:p>
            <a:pPr>
              <a:lnSpc>
                <a:spcPct val="90000"/>
              </a:lnSpc>
              <a:spcBef>
                <a:spcPts val="1224"/>
              </a:spcBef>
              <a:spcAft>
                <a:spcPts val="0"/>
              </a:spcAft>
            </a:pPr>
            <a:r>
              <a:rPr lang="en-US" sz="1632" dirty="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rPr>
              <a:t>Revenues</a:t>
            </a:r>
          </a:p>
          <a:p>
            <a:pPr>
              <a:lnSpc>
                <a:spcPct val="90000"/>
              </a:lnSpc>
              <a:spcBef>
                <a:spcPts val="306"/>
              </a:spcBef>
              <a:spcAft>
                <a:spcPts val="0"/>
              </a:spcAft>
            </a:pPr>
            <a:r>
              <a:rPr lang="en-US" sz="1224" dirty="0"/>
              <a:t>164B Euros</a:t>
            </a:r>
          </a:p>
          <a:p>
            <a:pPr>
              <a:lnSpc>
                <a:spcPct val="90000"/>
              </a:lnSpc>
              <a:spcBef>
                <a:spcPts val="306"/>
              </a:spcBef>
              <a:spcAft>
                <a:spcPts val="0"/>
              </a:spcAft>
            </a:pPr>
            <a:endParaRPr lang="en-US" sz="1224" dirty="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endParaRPr>
          </a:p>
          <a:p>
            <a:pPr>
              <a:lnSpc>
                <a:spcPct val="90000"/>
              </a:lnSpc>
              <a:spcBef>
                <a:spcPts val="306"/>
              </a:spcBef>
              <a:spcAft>
                <a:spcPts val="0"/>
              </a:spcAft>
            </a:pPr>
            <a:r>
              <a:rPr lang="en-US" sz="1632" dirty="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rPr>
              <a:t>SAP landscape</a:t>
            </a:r>
          </a:p>
          <a:p>
            <a:pPr marL="0" lvl="1">
              <a:lnSpc>
                <a:spcPct val="90000"/>
              </a:lnSpc>
              <a:spcBef>
                <a:spcPts val="306"/>
              </a:spcBef>
              <a:spcAft>
                <a:spcPts val="0"/>
              </a:spcAft>
            </a:pPr>
            <a:r>
              <a:rPr lang="en-US" sz="1224" dirty="0"/>
              <a:t>SAP S/4HANA Green field implementation</a:t>
            </a:r>
          </a:p>
          <a:p>
            <a:pPr marL="0" lvl="1">
              <a:lnSpc>
                <a:spcPct val="90000"/>
              </a:lnSpc>
              <a:spcBef>
                <a:spcPts val="306"/>
              </a:spcBef>
              <a:spcAft>
                <a:spcPts val="0"/>
              </a:spcAft>
            </a:pPr>
            <a:r>
              <a:rPr lang="en-US" sz="1224" dirty="0"/>
              <a:t>SAP Supplier Relationship Management (SRM)</a:t>
            </a:r>
          </a:p>
          <a:p>
            <a:pPr marL="0" lvl="1">
              <a:lnSpc>
                <a:spcPct val="90000"/>
              </a:lnSpc>
              <a:spcBef>
                <a:spcPts val="306"/>
              </a:spcBef>
              <a:spcAft>
                <a:spcPts val="0"/>
              </a:spcAft>
            </a:pPr>
            <a:r>
              <a:rPr lang="en-US" sz="1224" dirty="0"/>
              <a:t>SAP Fiori</a:t>
            </a:r>
          </a:p>
          <a:p>
            <a:pPr marL="0" lvl="1">
              <a:lnSpc>
                <a:spcPct val="90000"/>
              </a:lnSpc>
              <a:spcBef>
                <a:spcPts val="306"/>
              </a:spcBef>
              <a:spcAft>
                <a:spcPts val="0"/>
              </a:spcAft>
            </a:pPr>
            <a:r>
              <a:rPr lang="en-US" sz="1224" dirty="0"/>
              <a:t>SUSE Linux OS</a:t>
            </a:r>
          </a:p>
          <a:p>
            <a:pPr>
              <a:lnSpc>
                <a:spcPct val="90000"/>
              </a:lnSpc>
              <a:spcBef>
                <a:spcPts val="1224"/>
              </a:spcBef>
              <a:spcAft>
                <a:spcPts val="0"/>
              </a:spcAft>
            </a:pPr>
            <a:r>
              <a:rPr lang="en-US" sz="1632" dirty="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rPr>
              <a:t>Business need</a:t>
            </a:r>
          </a:p>
          <a:p>
            <a:pPr marL="0" lvl="1">
              <a:lnSpc>
                <a:spcPct val="90000"/>
              </a:lnSpc>
              <a:spcBef>
                <a:spcPts val="306"/>
              </a:spcBef>
              <a:spcAft>
                <a:spcPts val="0"/>
              </a:spcAft>
            </a:pPr>
            <a:r>
              <a:rPr lang="en-IN" sz="1224" dirty="0"/>
              <a:t>Connected Cars and compete with new entrants </a:t>
            </a:r>
          </a:p>
          <a:p>
            <a:pPr marL="0" lvl="1">
              <a:lnSpc>
                <a:spcPct val="90000"/>
              </a:lnSpc>
              <a:spcBef>
                <a:spcPts val="306"/>
              </a:spcBef>
              <a:spcAft>
                <a:spcPts val="0"/>
              </a:spcAft>
            </a:pPr>
            <a:r>
              <a:rPr lang="en-IN" sz="1224" dirty="0"/>
              <a:t>Faster procurement system to support innovation velocity</a:t>
            </a:r>
          </a:p>
          <a:p>
            <a:pPr marL="0" lvl="1">
              <a:lnSpc>
                <a:spcPct val="90000"/>
              </a:lnSpc>
              <a:spcBef>
                <a:spcPts val="306"/>
              </a:spcBef>
              <a:spcAft>
                <a:spcPts val="0"/>
              </a:spcAft>
            </a:pPr>
            <a:endParaRPr lang="en-IN" sz="1224" dirty="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endParaRPr>
          </a:p>
          <a:p>
            <a:pPr marL="0" lvl="1">
              <a:lnSpc>
                <a:spcPct val="90000"/>
              </a:lnSpc>
              <a:spcBef>
                <a:spcPts val="306"/>
              </a:spcBef>
              <a:spcAft>
                <a:spcPts val="0"/>
              </a:spcAft>
            </a:pPr>
            <a:r>
              <a:rPr lang="en-US" sz="1632" dirty="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rPr>
              <a:t>Azure services</a:t>
            </a:r>
          </a:p>
          <a:p>
            <a:pPr>
              <a:lnSpc>
                <a:spcPct val="90000"/>
              </a:lnSpc>
              <a:spcBef>
                <a:spcPts val="306"/>
              </a:spcBef>
              <a:spcAft>
                <a:spcPts val="0"/>
              </a:spcAft>
            </a:pPr>
            <a:r>
              <a:rPr lang="en-US" sz="1224" dirty="0"/>
              <a:t>Azure services</a:t>
            </a:r>
          </a:p>
          <a:p>
            <a:pPr>
              <a:lnSpc>
                <a:spcPct val="90000"/>
              </a:lnSpc>
              <a:spcBef>
                <a:spcPts val="1224"/>
              </a:spcBef>
              <a:spcAft>
                <a:spcPts val="0"/>
              </a:spcAft>
            </a:pPr>
            <a:r>
              <a:rPr lang="en-US" sz="1632" dirty="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rPr>
              <a:t>Business</a:t>
            </a:r>
            <a:r>
              <a:rPr lang="en-US" sz="1632" dirty="0"/>
              <a:t> </a:t>
            </a:r>
            <a:r>
              <a:rPr lang="en-US" sz="1632" dirty="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rPr>
              <a:t>results</a:t>
            </a:r>
          </a:p>
          <a:p>
            <a:pPr marL="0" lvl="1">
              <a:lnSpc>
                <a:spcPct val="90000"/>
              </a:lnSpc>
              <a:spcBef>
                <a:spcPts val="306"/>
              </a:spcBef>
              <a:spcAft>
                <a:spcPts val="0"/>
              </a:spcAft>
            </a:pPr>
            <a:r>
              <a:rPr lang="en-IN" sz="1224" dirty="0"/>
              <a:t>Agility to update systems every day if required vs. twice a year </a:t>
            </a:r>
          </a:p>
          <a:p>
            <a:pPr marL="0" lvl="1">
              <a:lnSpc>
                <a:spcPct val="90000"/>
              </a:lnSpc>
              <a:spcBef>
                <a:spcPts val="306"/>
              </a:spcBef>
              <a:spcAft>
                <a:spcPts val="0"/>
              </a:spcAft>
            </a:pPr>
            <a:r>
              <a:rPr lang="en-IN" sz="1224" dirty="0"/>
              <a:t>Provision new resources for peak usage demand in 30 minutes</a:t>
            </a:r>
          </a:p>
          <a:p>
            <a:pPr marL="0" lvl="1">
              <a:lnSpc>
                <a:spcPct val="90000"/>
              </a:lnSpc>
              <a:spcBef>
                <a:spcPts val="306"/>
              </a:spcBef>
              <a:spcAft>
                <a:spcPts val="0"/>
              </a:spcAft>
            </a:pPr>
            <a:r>
              <a:rPr lang="en-IN" sz="1224" dirty="0"/>
              <a:t>50% cost savings compared to older system</a:t>
            </a:r>
          </a:p>
          <a:p>
            <a:pPr marL="0" lvl="1">
              <a:lnSpc>
                <a:spcPct val="90000"/>
              </a:lnSpc>
              <a:spcBef>
                <a:spcPts val="306"/>
              </a:spcBef>
              <a:spcAft>
                <a:spcPts val="0"/>
              </a:spcAft>
            </a:pPr>
            <a:endParaRPr lang="en-US" sz="1224" dirty="0"/>
          </a:p>
        </p:txBody>
      </p:sp>
      <p:sp>
        <p:nvSpPr>
          <p:cNvPr id="12" name="Picture Placeholder 3">
            <a:extLst>
              <a:ext uri="{FF2B5EF4-FFF2-40B4-BE49-F238E27FC236}">
                <a16:creationId xmlns:a16="http://schemas.microsoft.com/office/drawing/2014/main" id="{5ADA79A4-EE6B-472A-9863-C11B52844A54}"/>
              </a:ext>
            </a:extLst>
          </p:cNvPr>
          <p:cNvSpPr txBox="1">
            <a:spLocks/>
          </p:cNvSpPr>
          <p:nvPr/>
        </p:nvSpPr>
        <p:spPr>
          <a:xfrm>
            <a:off x="7570130" y="297917"/>
            <a:ext cx="4866345" cy="6696607"/>
          </a:xfrm>
          <a:prstGeom prst="rect">
            <a:avLst/>
          </a:prstGeom>
          <a:gradFill>
            <a:gsLst>
              <a:gs pos="0">
                <a:srgbClr val="000000">
                  <a:alpha val="95000"/>
                </a:srgbClr>
              </a:gs>
              <a:gs pos="100000">
                <a:srgbClr val="000000">
                  <a:alpha val="0"/>
                </a:srgbClr>
              </a:gs>
            </a:gsLst>
            <a:lin ang="16200000" scaled="0"/>
          </a:gradFill>
        </p:spPr>
        <p:txBody>
          <a:bodyPr rIns="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264" dirty="0"/>
          </a:p>
        </p:txBody>
      </p:sp>
      <p:sp>
        <p:nvSpPr>
          <p:cNvPr id="13" name="Text Placeholder 10">
            <a:extLst>
              <a:ext uri="{FF2B5EF4-FFF2-40B4-BE49-F238E27FC236}">
                <a16:creationId xmlns:a16="http://schemas.microsoft.com/office/drawing/2014/main" id="{B9D83AD0-67B0-49FE-B13F-1DBEEFECE7A6}"/>
              </a:ext>
            </a:extLst>
          </p:cNvPr>
          <p:cNvSpPr txBox="1">
            <a:spLocks/>
          </p:cNvSpPr>
          <p:nvPr/>
        </p:nvSpPr>
        <p:spPr>
          <a:xfrm>
            <a:off x="7920390" y="4639570"/>
            <a:ext cx="4219359" cy="192052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bg1"/>
                </a:solidFill>
                <a:latin typeface="+mn-lt"/>
                <a:cs typeface="Segoe UI Semibold" panose="020B0702040204020203" pitchFamily="34" charset="0"/>
              </a:rPr>
              <a:t>“We could only update our previous purchasing system a couple of times a year. With NPS running in Azure, we can issue updates every day if necessary.”</a:t>
            </a:r>
          </a:p>
          <a:p>
            <a:pPr marL="0" indent="0">
              <a:buNone/>
            </a:pPr>
            <a:endParaRPr lang="en-US" sz="1200" dirty="0">
              <a:solidFill>
                <a:schemeClr val="bg1"/>
              </a:solidFill>
            </a:endParaRPr>
          </a:p>
          <a:p>
            <a:pPr marL="0" indent="0">
              <a:buNone/>
            </a:pPr>
            <a:r>
              <a:rPr lang="en-US" sz="1200" dirty="0">
                <a:solidFill>
                  <a:schemeClr val="bg1"/>
                </a:solidFill>
                <a:latin typeface="Segoe UI" panose="020B0502040204020203" pitchFamily="34" charset="0"/>
                <a:cs typeface="Segoe UI" panose="020B0502040204020203" pitchFamily="34" charset="0"/>
              </a:rPr>
              <a:t>Dr. Stephan </a:t>
            </a:r>
            <a:r>
              <a:rPr lang="en-US" sz="1200" dirty="0" err="1">
                <a:solidFill>
                  <a:schemeClr val="bg1"/>
                </a:solidFill>
                <a:latin typeface="Segoe UI" panose="020B0502040204020203" pitchFamily="34" charset="0"/>
                <a:cs typeface="Segoe UI" panose="020B0502040204020203" pitchFamily="34" charset="0"/>
              </a:rPr>
              <a:t>Stathel</a:t>
            </a:r>
            <a:r>
              <a:rPr lang="en-US" sz="1200" dirty="0">
                <a:solidFill>
                  <a:schemeClr val="bg1"/>
                </a:solidFill>
                <a:latin typeface="Segoe UI" panose="020B0502040204020203" pitchFamily="34" charset="0"/>
                <a:cs typeface="Segoe UI" panose="020B0502040204020203" pitchFamily="34" charset="0"/>
              </a:rPr>
              <a:t>, Operations Lead for New Procurement System</a:t>
            </a:r>
          </a:p>
          <a:p>
            <a:pPr marL="55049" indent="-55049">
              <a:buNone/>
            </a:pPr>
            <a:endParaRPr lang="en-US" sz="1000" dirty="0">
              <a:solidFill>
                <a:schemeClr val="bg1"/>
              </a:solidFill>
              <a:latin typeface="Segoe UI" panose="020B0502040204020203" pitchFamily="34" charset="0"/>
              <a:cs typeface="Segoe UI" panose="020B0502040204020203" pitchFamily="34" charset="0"/>
            </a:endParaRPr>
          </a:p>
        </p:txBody>
      </p:sp>
      <p:pic>
        <p:nvPicPr>
          <p:cNvPr id="14" name="Picture 13" descr="A close up of a toy car on the road&#10;&#10;Description generated with very high confidence">
            <a:extLst>
              <a:ext uri="{FF2B5EF4-FFF2-40B4-BE49-F238E27FC236}">
                <a16:creationId xmlns:a16="http://schemas.microsoft.com/office/drawing/2014/main" id="{704A1086-93C6-44D8-980E-4945AF6BB2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381" r="9531"/>
          <a:stretch/>
        </p:blipFill>
        <p:spPr>
          <a:xfrm>
            <a:off x="7570130" y="0"/>
            <a:ext cx="4866345" cy="4265695"/>
          </a:xfrm>
          <a:prstGeom prst="rect">
            <a:avLst/>
          </a:prstGeom>
        </p:spPr>
      </p:pic>
      <p:pic>
        <p:nvPicPr>
          <p:cNvPr id="15" name="Picture 14">
            <a:extLst>
              <a:ext uri="{FF2B5EF4-FFF2-40B4-BE49-F238E27FC236}">
                <a16:creationId xmlns:a16="http://schemas.microsoft.com/office/drawing/2014/main" id="{84138155-17CD-4717-AE51-0854882BC0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326" y="1503397"/>
            <a:ext cx="2479921" cy="368114"/>
          </a:xfrm>
          <a:prstGeom prst="rect">
            <a:avLst/>
          </a:prstGeom>
        </p:spPr>
      </p:pic>
    </p:spTree>
    <p:extLst>
      <p:ext uri="{BB962C8B-B14F-4D97-AF65-F5344CB8AC3E}">
        <p14:creationId xmlns:p14="http://schemas.microsoft.com/office/powerpoint/2010/main" val="29197411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F74F4-F742-4EA5-B68C-96284A6ABD85}"/>
              </a:ext>
            </a:extLst>
          </p:cNvPr>
          <p:cNvSpPr>
            <a:spLocks noGrp="1"/>
          </p:cNvSpPr>
          <p:nvPr>
            <p:ph type="title"/>
          </p:nvPr>
        </p:nvSpPr>
        <p:spPr/>
        <p:txBody>
          <a:bodyPr anchor="ctr"/>
          <a:lstStyle/>
          <a:p>
            <a:r>
              <a:rPr lang="en-US" dirty="0"/>
              <a:t>Insights from SAP and non SAP data with Azure</a:t>
            </a:r>
          </a:p>
        </p:txBody>
      </p:sp>
    </p:spTree>
    <p:extLst>
      <p:ext uri="{BB962C8B-B14F-4D97-AF65-F5344CB8AC3E}">
        <p14:creationId xmlns:p14="http://schemas.microsoft.com/office/powerpoint/2010/main" val="10858784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2623194" y="2192428"/>
            <a:ext cx="5300035" cy="1982475"/>
            <a:chOff x="3101686" y="2503586"/>
            <a:chExt cx="5095875" cy="1906109"/>
          </a:xfrm>
        </p:grpSpPr>
        <p:grpSp>
          <p:nvGrpSpPr>
            <p:cNvPr id="67" name="Group 66"/>
            <p:cNvGrpSpPr/>
            <p:nvPr/>
          </p:nvGrpSpPr>
          <p:grpSpPr>
            <a:xfrm rot="13500000">
              <a:off x="5470994" y="2504942"/>
              <a:ext cx="181498" cy="178786"/>
              <a:chOff x="402446" y="5872915"/>
              <a:chExt cx="292608" cy="288235"/>
            </a:xfrm>
            <a:solidFill>
              <a:srgbClr val="FFFFFF">
                <a:lumMod val="85000"/>
              </a:srgbClr>
            </a:solidFill>
          </p:grpSpPr>
          <p:cxnSp>
            <p:nvCxnSpPr>
              <p:cNvPr id="75" name="Straight Connector 74"/>
              <p:cNvCxnSpPr/>
              <p:nvPr/>
            </p:nvCxnSpPr>
            <p:spPr>
              <a:xfrm>
                <a:off x="412598" y="5872915"/>
                <a:ext cx="0" cy="288235"/>
              </a:xfrm>
              <a:prstGeom prst="line">
                <a:avLst/>
              </a:prstGeom>
              <a:grpFill/>
              <a:ln w="15875" cap="flat" cmpd="sng" algn="ctr">
                <a:solidFill>
                  <a:srgbClr val="1D3A64"/>
                </a:solidFill>
                <a:prstDash val="solid"/>
                <a:headEnd type="none"/>
                <a:tailEnd type="none"/>
              </a:ln>
              <a:effectLst/>
            </p:spPr>
          </p:cxnSp>
          <p:cxnSp>
            <p:nvCxnSpPr>
              <p:cNvPr id="76" name="Straight Connector 75"/>
              <p:cNvCxnSpPr/>
              <p:nvPr/>
            </p:nvCxnSpPr>
            <p:spPr>
              <a:xfrm>
                <a:off x="402446" y="6148978"/>
                <a:ext cx="292608" cy="0"/>
              </a:xfrm>
              <a:prstGeom prst="line">
                <a:avLst/>
              </a:prstGeom>
              <a:grpFill/>
              <a:ln w="15875" cap="flat" cmpd="sng" algn="ctr">
                <a:solidFill>
                  <a:srgbClr val="1D3A64"/>
                </a:solidFill>
                <a:prstDash val="solid"/>
                <a:headEnd type="none"/>
                <a:tailEnd type="none"/>
              </a:ln>
              <a:effectLst/>
            </p:spPr>
          </p:cxnSp>
        </p:grpSp>
        <p:grpSp>
          <p:nvGrpSpPr>
            <p:cNvPr id="68" name="Group 67"/>
            <p:cNvGrpSpPr/>
            <p:nvPr/>
          </p:nvGrpSpPr>
          <p:grpSpPr>
            <a:xfrm rot="13500000">
              <a:off x="3725454" y="4229552"/>
              <a:ext cx="181498" cy="178786"/>
              <a:chOff x="402446" y="5872915"/>
              <a:chExt cx="292608" cy="288235"/>
            </a:xfrm>
            <a:solidFill>
              <a:srgbClr val="FFFFFF">
                <a:lumMod val="85000"/>
              </a:srgbClr>
            </a:solidFill>
          </p:grpSpPr>
          <p:cxnSp>
            <p:nvCxnSpPr>
              <p:cNvPr id="73" name="Straight Connector 72"/>
              <p:cNvCxnSpPr/>
              <p:nvPr/>
            </p:nvCxnSpPr>
            <p:spPr>
              <a:xfrm>
                <a:off x="412598" y="5872915"/>
                <a:ext cx="0" cy="288235"/>
              </a:xfrm>
              <a:prstGeom prst="line">
                <a:avLst/>
              </a:prstGeom>
              <a:grpFill/>
              <a:ln w="15875" cap="flat" cmpd="sng" algn="ctr">
                <a:solidFill>
                  <a:srgbClr val="1D3A64"/>
                </a:solidFill>
                <a:prstDash val="solid"/>
                <a:headEnd type="none"/>
                <a:tailEnd type="none"/>
              </a:ln>
              <a:effectLst/>
            </p:spPr>
          </p:cxnSp>
          <p:cxnSp>
            <p:nvCxnSpPr>
              <p:cNvPr id="74" name="Straight Connector 73"/>
              <p:cNvCxnSpPr/>
              <p:nvPr/>
            </p:nvCxnSpPr>
            <p:spPr>
              <a:xfrm>
                <a:off x="402446" y="6148978"/>
                <a:ext cx="292608" cy="0"/>
              </a:xfrm>
              <a:prstGeom prst="line">
                <a:avLst/>
              </a:prstGeom>
              <a:grpFill/>
              <a:ln w="15875" cap="flat" cmpd="sng" algn="ctr">
                <a:solidFill>
                  <a:srgbClr val="1D3A64"/>
                </a:solidFill>
                <a:prstDash val="solid"/>
                <a:headEnd type="none"/>
                <a:tailEnd type="none"/>
              </a:ln>
              <a:effectLst/>
            </p:spPr>
          </p:cxnSp>
        </p:grpSp>
        <p:grpSp>
          <p:nvGrpSpPr>
            <p:cNvPr id="69" name="Group 68"/>
            <p:cNvGrpSpPr/>
            <p:nvPr/>
          </p:nvGrpSpPr>
          <p:grpSpPr>
            <a:xfrm rot="13500000">
              <a:off x="7193832" y="4229553"/>
              <a:ext cx="181498" cy="178786"/>
              <a:chOff x="402446" y="5872915"/>
              <a:chExt cx="292608" cy="288235"/>
            </a:xfrm>
            <a:solidFill>
              <a:srgbClr val="FFFFFF">
                <a:lumMod val="85000"/>
              </a:srgbClr>
            </a:solidFill>
          </p:grpSpPr>
          <p:cxnSp>
            <p:nvCxnSpPr>
              <p:cNvPr id="71" name="Straight Connector 70"/>
              <p:cNvCxnSpPr/>
              <p:nvPr/>
            </p:nvCxnSpPr>
            <p:spPr>
              <a:xfrm>
                <a:off x="412598" y="5872915"/>
                <a:ext cx="0" cy="288235"/>
              </a:xfrm>
              <a:prstGeom prst="line">
                <a:avLst/>
              </a:prstGeom>
              <a:grpFill/>
              <a:ln w="15875" cap="flat" cmpd="sng" algn="ctr">
                <a:solidFill>
                  <a:srgbClr val="1D3A64"/>
                </a:solidFill>
                <a:prstDash val="solid"/>
                <a:headEnd type="none"/>
                <a:tailEnd type="none"/>
              </a:ln>
              <a:effectLst/>
            </p:spPr>
          </p:cxnSp>
          <p:cxnSp>
            <p:nvCxnSpPr>
              <p:cNvPr id="72" name="Straight Connector 71"/>
              <p:cNvCxnSpPr/>
              <p:nvPr/>
            </p:nvCxnSpPr>
            <p:spPr>
              <a:xfrm>
                <a:off x="402446" y="6148978"/>
                <a:ext cx="292608" cy="0"/>
              </a:xfrm>
              <a:prstGeom prst="line">
                <a:avLst/>
              </a:prstGeom>
              <a:grpFill/>
              <a:ln w="15875" cap="flat" cmpd="sng" algn="ctr">
                <a:solidFill>
                  <a:srgbClr val="1D3A64"/>
                </a:solidFill>
                <a:prstDash val="solid"/>
                <a:headEnd type="none"/>
                <a:tailEnd type="none"/>
              </a:ln>
              <a:effectLst/>
            </p:spPr>
          </p:cxnSp>
        </p:grpSp>
        <p:pic>
          <p:nvPicPr>
            <p:cNvPr id="70" name="Graphic 6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1686" y="2576902"/>
              <a:ext cx="5095875" cy="1752600"/>
            </a:xfrm>
            <a:prstGeom prst="rect">
              <a:avLst/>
            </a:prstGeom>
          </p:spPr>
        </p:pic>
      </p:grpSp>
      <p:sp>
        <p:nvSpPr>
          <p:cNvPr id="77" name="TextBox 76"/>
          <p:cNvSpPr txBox="1"/>
          <p:nvPr/>
        </p:nvSpPr>
        <p:spPr>
          <a:xfrm>
            <a:off x="2667958" y="2826090"/>
            <a:ext cx="1592695" cy="718640"/>
          </a:xfrm>
          <a:prstGeom prst="rect">
            <a:avLst/>
          </a:prstGeom>
          <a:noFill/>
          <a:ln>
            <a:noFill/>
          </a:ln>
        </p:spPr>
        <p:txBody>
          <a:bodyPr wrap="square" lIns="190207" tIns="152166" rIns="190207" bIns="152166" rtlCol="0">
            <a:spAutoFit/>
          </a:bodyPr>
          <a:lstStyle/>
          <a:p>
            <a:pPr algn="ctr" defTabSz="970048">
              <a:lnSpc>
                <a:spcPct val="90000"/>
              </a:lnSpc>
              <a:spcAft>
                <a:spcPts val="624"/>
              </a:spcAft>
              <a:defRPr/>
            </a:pPr>
            <a:r>
              <a:rPr lang="en-US" sz="1428" kern="0" dirty="0">
                <a:gradFill>
                  <a:gsLst>
                    <a:gs pos="83000">
                      <a:schemeClr val="tx1"/>
                    </a:gs>
                    <a:gs pos="100000">
                      <a:schemeClr val="tx1"/>
                    </a:gs>
                  </a:gsLst>
                  <a:lin ang="5400000" scaled="1"/>
                </a:gradFill>
                <a:cs typeface="Segoe UI Semibold" panose="020B0702040204020203" pitchFamily="34" charset="0"/>
              </a:rPr>
              <a:t>Combine relevant data</a:t>
            </a:r>
            <a:endParaRPr lang="en-US" sz="1428" kern="0" dirty="0">
              <a:gradFill>
                <a:gsLst>
                  <a:gs pos="83000">
                    <a:schemeClr val="tx1"/>
                  </a:gs>
                  <a:gs pos="100000">
                    <a:schemeClr val="tx1"/>
                  </a:gs>
                </a:gsLst>
                <a:lin ang="5400000" scaled="1"/>
              </a:gradFill>
            </a:endParaRPr>
          </a:p>
        </p:txBody>
      </p:sp>
      <p:sp>
        <p:nvSpPr>
          <p:cNvPr id="78" name="TextBox 77"/>
          <p:cNvSpPr txBox="1"/>
          <p:nvPr/>
        </p:nvSpPr>
        <p:spPr>
          <a:xfrm>
            <a:off x="4427780" y="2934861"/>
            <a:ext cx="1723050" cy="508972"/>
          </a:xfrm>
          <a:prstGeom prst="rect">
            <a:avLst/>
          </a:prstGeom>
          <a:noFill/>
          <a:ln>
            <a:noFill/>
          </a:ln>
        </p:spPr>
        <p:txBody>
          <a:bodyPr wrap="square" lIns="190207" tIns="152166" rIns="190207" bIns="152166" rtlCol="0">
            <a:spAutoFit/>
          </a:bodyPr>
          <a:lstStyle/>
          <a:p>
            <a:pPr algn="ctr" defTabSz="970048">
              <a:lnSpc>
                <a:spcPct val="90000"/>
              </a:lnSpc>
              <a:spcAft>
                <a:spcPts val="624"/>
              </a:spcAft>
              <a:defRPr/>
            </a:pPr>
            <a:r>
              <a:rPr lang="en-US" sz="1428" kern="0" dirty="0">
                <a:gradFill>
                  <a:gsLst>
                    <a:gs pos="83000">
                      <a:schemeClr val="tx1"/>
                    </a:gs>
                    <a:gs pos="100000">
                      <a:schemeClr val="tx1"/>
                    </a:gs>
                  </a:gsLst>
                  <a:lin ang="5400000" scaled="1"/>
                </a:gradFill>
                <a:cs typeface="Segoe UI Semibold" panose="020B0702040204020203" pitchFamily="34" charset="0"/>
              </a:rPr>
              <a:t>Visualize</a:t>
            </a:r>
            <a:endParaRPr lang="en-US" sz="1428" kern="0" dirty="0">
              <a:gradFill>
                <a:gsLst>
                  <a:gs pos="83000">
                    <a:schemeClr val="tx1"/>
                  </a:gs>
                  <a:gs pos="100000">
                    <a:schemeClr val="tx1"/>
                  </a:gs>
                </a:gsLst>
                <a:lin ang="5400000" scaled="1"/>
              </a:gradFill>
            </a:endParaRPr>
          </a:p>
        </p:txBody>
      </p:sp>
      <p:sp>
        <p:nvSpPr>
          <p:cNvPr id="79" name="TextBox 78"/>
          <p:cNvSpPr txBox="1"/>
          <p:nvPr/>
        </p:nvSpPr>
        <p:spPr>
          <a:xfrm>
            <a:off x="6283343" y="2942206"/>
            <a:ext cx="1560989" cy="508972"/>
          </a:xfrm>
          <a:prstGeom prst="rect">
            <a:avLst/>
          </a:prstGeom>
          <a:noFill/>
          <a:ln>
            <a:noFill/>
          </a:ln>
        </p:spPr>
        <p:txBody>
          <a:bodyPr wrap="square" lIns="190207" tIns="152166" rIns="190207" bIns="152166" rtlCol="0">
            <a:spAutoFit/>
          </a:bodyPr>
          <a:lstStyle/>
          <a:p>
            <a:pPr algn="ctr" defTabSz="970048">
              <a:lnSpc>
                <a:spcPct val="90000"/>
              </a:lnSpc>
              <a:spcAft>
                <a:spcPts val="624"/>
              </a:spcAft>
              <a:defRPr/>
            </a:pPr>
            <a:r>
              <a:rPr lang="en-US" sz="1428" kern="0" dirty="0">
                <a:gradFill>
                  <a:gsLst>
                    <a:gs pos="83000">
                      <a:schemeClr val="tx1"/>
                    </a:gs>
                    <a:gs pos="100000">
                      <a:schemeClr val="tx1"/>
                    </a:gs>
                  </a:gsLst>
                  <a:lin ang="5400000" scaled="1"/>
                </a:gradFill>
                <a:cs typeface="Segoe UI Semibold" panose="020B0702040204020203" pitchFamily="34" charset="0"/>
              </a:rPr>
              <a:t>Analyze</a:t>
            </a:r>
            <a:endParaRPr lang="en-US" sz="1428" kern="0" dirty="0">
              <a:gradFill>
                <a:gsLst>
                  <a:gs pos="83000">
                    <a:schemeClr val="tx1"/>
                  </a:gs>
                  <a:gs pos="100000">
                    <a:schemeClr val="tx1"/>
                  </a:gs>
                </a:gsLst>
                <a:lin ang="5400000" scaled="1"/>
              </a:gradFill>
            </a:endParaRPr>
          </a:p>
        </p:txBody>
      </p:sp>
      <p:grpSp>
        <p:nvGrpSpPr>
          <p:cNvPr id="80" name="Group 79"/>
          <p:cNvGrpSpPr/>
          <p:nvPr/>
        </p:nvGrpSpPr>
        <p:grpSpPr>
          <a:xfrm>
            <a:off x="444516" y="1459522"/>
            <a:ext cx="2092691" cy="4409839"/>
            <a:chOff x="850359" y="1798913"/>
            <a:chExt cx="2012080" cy="4239969"/>
          </a:xfrm>
        </p:grpSpPr>
        <p:grpSp>
          <p:nvGrpSpPr>
            <p:cNvPr id="81" name="Group 80"/>
            <p:cNvGrpSpPr/>
            <p:nvPr/>
          </p:nvGrpSpPr>
          <p:grpSpPr>
            <a:xfrm>
              <a:off x="850359" y="1798913"/>
              <a:ext cx="2012080" cy="3280774"/>
              <a:chOff x="850359" y="1798913"/>
              <a:chExt cx="2012080" cy="3280774"/>
            </a:xfrm>
          </p:grpSpPr>
          <p:sp>
            <p:nvSpPr>
              <p:cNvPr id="83" name="TextBox 82"/>
              <p:cNvSpPr txBox="1"/>
              <p:nvPr/>
            </p:nvSpPr>
            <p:spPr>
              <a:xfrm>
                <a:off x="1520152" y="3163756"/>
                <a:ext cx="1090059" cy="683222"/>
              </a:xfrm>
              <a:prstGeom prst="rect">
                <a:avLst/>
              </a:prstGeom>
              <a:noFill/>
            </p:spPr>
            <p:txBody>
              <a:bodyPr wrap="square" lIns="0" tIns="152144" rIns="190180" bIns="152144" rtlCol="0">
                <a:noAutofit/>
              </a:bodyPr>
              <a:lstStyle/>
              <a:p>
                <a:pPr defTabSz="969862">
                  <a:lnSpc>
                    <a:spcPct val="90000"/>
                  </a:lnSpc>
                  <a:spcAft>
                    <a:spcPts val="624"/>
                  </a:spcAft>
                  <a:defRPr/>
                </a:pPr>
                <a:r>
                  <a:rPr lang="en-US" sz="1428" kern="0" spc="-32" dirty="0">
                    <a:gradFill>
                      <a:gsLst>
                        <a:gs pos="83000">
                          <a:schemeClr val="tx1"/>
                        </a:gs>
                        <a:gs pos="100000">
                          <a:schemeClr val="tx1"/>
                        </a:gs>
                      </a:gsLst>
                      <a:lin ang="5400000" scaled="1"/>
                    </a:gradFill>
                    <a:cs typeface="Segoe UI Semilight" panose="020B0402040204020203" pitchFamily="34" charset="0"/>
                  </a:rPr>
                  <a:t>SAP data</a:t>
                </a:r>
                <a:br>
                  <a:rPr lang="en-US" sz="1428" kern="0" spc="-32" dirty="0">
                    <a:gradFill>
                      <a:gsLst>
                        <a:gs pos="83000">
                          <a:schemeClr val="tx1"/>
                        </a:gs>
                        <a:gs pos="100000">
                          <a:schemeClr val="tx1"/>
                        </a:gs>
                      </a:gsLst>
                      <a:lin ang="5400000" scaled="1"/>
                    </a:gradFill>
                    <a:cs typeface="Segoe UI Semilight" panose="020B0402040204020203" pitchFamily="34" charset="0"/>
                  </a:rPr>
                </a:br>
                <a:r>
                  <a:rPr lang="en-US" sz="1428" kern="0" spc="-32" dirty="0">
                    <a:gradFill>
                      <a:gsLst>
                        <a:gs pos="83000">
                          <a:schemeClr val="tx1"/>
                        </a:gs>
                        <a:gs pos="100000">
                          <a:schemeClr val="tx1"/>
                        </a:gs>
                      </a:gsLst>
                      <a:lin ang="5400000" scaled="1"/>
                    </a:gradFill>
                    <a:cs typeface="Segoe UI Semilight" panose="020B0402040204020203" pitchFamily="34" charset="0"/>
                  </a:rPr>
                  <a:t>sources</a:t>
                </a:r>
              </a:p>
            </p:txBody>
          </p:sp>
          <p:sp>
            <p:nvSpPr>
              <p:cNvPr id="84" name="TextBox 83"/>
              <p:cNvSpPr txBox="1"/>
              <p:nvPr/>
            </p:nvSpPr>
            <p:spPr>
              <a:xfrm>
                <a:off x="1526423" y="1798913"/>
                <a:ext cx="1090059" cy="683222"/>
              </a:xfrm>
              <a:prstGeom prst="rect">
                <a:avLst/>
              </a:prstGeom>
              <a:noFill/>
            </p:spPr>
            <p:txBody>
              <a:bodyPr wrap="square" lIns="0" tIns="152144" rIns="190180" bIns="152144" rtlCol="0" anchor="ctr">
                <a:noAutofit/>
              </a:bodyPr>
              <a:lstStyle/>
              <a:p>
                <a:pPr defTabSz="969862">
                  <a:lnSpc>
                    <a:spcPct val="90000"/>
                  </a:lnSpc>
                  <a:spcBef>
                    <a:spcPct val="0"/>
                  </a:spcBef>
                  <a:spcAft>
                    <a:spcPts val="624"/>
                  </a:spcAft>
                  <a:defRPr/>
                </a:pPr>
                <a:r>
                  <a:rPr lang="en-US" sz="1428" kern="0" spc="-32" dirty="0">
                    <a:gradFill>
                      <a:gsLst>
                        <a:gs pos="83000">
                          <a:schemeClr val="tx1"/>
                        </a:gs>
                        <a:gs pos="100000">
                          <a:schemeClr val="tx1"/>
                        </a:gs>
                      </a:gsLst>
                      <a:lin ang="5400000" scaled="1"/>
                    </a:gradFill>
                    <a:cs typeface="Segoe UI Semilight" panose="020B0402040204020203" pitchFamily="34" charset="0"/>
                  </a:rPr>
                  <a:t>Non-SAP data sources</a:t>
                </a:r>
              </a:p>
            </p:txBody>
          </p:sp>
          <p:sp>
            <p:nvSpPr>
              <p:cNvPr id="85" name="TextBox 84"/>
              <p:cNvSpPr txBox="1"/>
              <p:nvPr/>
            </p:nvSpPr>
            <p:spPr>
              <a:xfrm>
                <a:off x="1498727" y="4526999"/>
                <a:ext cx="1363712" cy="552688"/>
              </a:xfrm>
              <a:prstGeom prst="rect">
                <a:avLst/>
              </a:prstGeom>
              <a:noFill/>
            </p:spPr>
            <p:txBody>
              <a:bodyPr wrap="square" lIns="0" tIns="152144" rIns="190180" bIns="152144" rtlCol="0" anchor="ctr">
                <a:noAutofit/>
              </a:bodyPr>
              <a:lstStyle/>
              <a:p>
                <a:pPr defTabSz="969862">
                  <a:lnSpc>
                    <a:spcPct val="90000"/>
                  </a:lnSpc>
                  <a:spcBef>
                    <a:spcPct val="0"/>
                  </a:spcBef>
                  <a:spcAft>
                    <a:spcPts val="624"/>
                  </a:spcAft>
                  <a:defRPr/>
                </a:pPr>
                <a:r>
                  <a:rPr lang="en-US" sz="1428" kern="0" spc="-32" dirty="0">
                    <a:gradFill>
                      <a:gsLst>
                        <a:gs pos="83000">
                          <a:schemeClr val="tx1"/>
                        </a:gs>
                        <a:gs pos="100000">
                          <a:schemeClr val="tx1"/>
                        </a:gs>
                      </a:gsLst>
                      <a:lin ang="5400000" scaled="1"/>
                    </a:gradFill>
                    <a:cs typeface="Segoe UI Semilight" panose="020B0402040204020203" pitchFamily="34" charset="0"/>
                  </a:rPr>
                  <a:t>Sensors </a:t>
                </a:r>
                <a:br>
                  <a:rPr lang="en-US" sz="1428" kern="0" spc="-32" dirty="0">
                    <a:gradFill>
                      <a:gsLst>
                        <a:gs pos="83000">
                          <a:schemeClr val="tx1"/>
                        </a:gs>
                        <a:gs pos="100000">
                          <a:schemeClr val="tx1"/>
                        </a:gs>
                      </a:gsLst>
                      <a:lin ang="5400000" scaled="1"/>
                    </a:gradFill>
                    <a:cs typeface="Segoe UI Semilight" panose="020B0402040204020203" pitchFamily="34" charset="0"/>
                  </a:rPr>
                </a:br>
                <a:r>
                  <a:rPr lang="en-US" sz="1428" kern="0" spc="-32" dirty="0">
                    <a:gradFill>
                      <a:gsLst>
                        <a:gs pos="83000">
                          <a:schemeClr val="tx1"/>
                        </a:gs>
                        <a:gs pos="100000">
                          <a:schemeClr val="tx1"/>
                        </a:gs>
                      </a:gsLst>
                      <a:lin ang="5400000" scaled="1"/>
                    </a:gradFill>
                    <a:cs typeface="Segoe UI Semilight" panose="020B0402040204020203" pitchFamily="34" charset="0"/>
                  </a:rPr>
                  <a:t>&amp; devices</a:t>
                </a:r>
              </a:p>
            </p:txBody>
          </p:sp>
          <p:pic>
            <p:nvPicPr>
              <p:cNvPr id="86" name="Graphic 8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0499" y="4565218"/>
                <a:ext cx="476250" cy="476250"/>
              </a:xfrm>
              <a:prstGeom prst="rect">
                <a:avLst/>
              </a:prstGeom>
            </p:spPr>
          </p:pic>
          <p:pic>
            <p:nvPicPr>
              <p:cNvPr id="87" name="Graphic 8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0359" y="1959861"/>
                <a:ext cx="323850" cy="523875"/>
              </a:xfrm>
              <a:prstGeom prst="rect">
                <a:avLst/>
              </a:prstGeom>
            </p:spPr>
          </p:pic>
          <p:pic>
            <p:nvPicPr>
              <p:cNvPr id="88" name="Graphic 8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0499" y="3217421"/>
                <a:ext cx="495300" cy="447675"/>
              </a:xfrm>
              <a:prstGeom prst="rect">
                <a:avLst/>
              </a:prstGeom>
            </p:spPr>
          </p:pic>
        </p:grpSp>
        <p:sp>
          <p:nvSpPr>
            <p:cNvPr id="82" name="Rectangle 81"/>
            <p:cNvSpPr/>
            <p:nvPr/>
          </p:nvSpPr>
          <p:spPr>
            <a:xfrm>
              <a:off x="1427660" y="5717738"/>
              <a:ext cx="1232191" cy="321144"/>
            </a:xfrm>
            <a:prstGeom prst="rect">
              <a:avLst/>
            </a:prstGeom>
          </p:spPr>
          <p:txBody>
            <a:bodyPr wrap="none" lIns="0" tIns="0" rIns="0" bIns="0" anchor="ctr">
              <a:noAutofit/>
            </a:bodyPr>
            <a:lstStyle/>
            <a:p>
              <a:pPr algn="r" defTabSz="950973">
                <a:lnSpc>
                  <a:spcPct val="90000"/>
                </a:lnSpc>
                <a:defRPr/>
              </a:pPr>
              <a:r>
                <a:rPr lang="en-US" sz="2448" kern="0" dirty="0">
                  <a:solidFill>
                    <a:schemeClr val="tx2"/>
                  </a:solidFill>
                  <a:latin typeface="+mj-lt"/>
                </a:rPr>
                <a:t>Data</a:t>
              </a:r>
            </a:p>
          </p:txBody>
        </p:sp>
      </p:grpSp>
      <p:sp>
        <p:nvSpPr>
          <p:cNvPr id="89" name="Rectangle 88"/>
          <p:cNvSpPr/>
          <p:nvPr/>
        </p:nvSpPr>
        <p:spPr>
          <a:xfrm>
            <a:off x="2561954" y="5471880"/>
            <a:ext cx="5361275" cy="384205"/>
          </a:xfrm>
          <a:prstGeom prst="rect">
            <a:avLst/>
          </a:prstGeom>
        </p:spPr>
        <p:txBody>
          <a:bodyPr wrap="square" lIns="0" tIns="0" rIns="0" bIns="0" anchor="ctr">
            <a:spAutoFit/>
          </a:bodyPr>
          <a:lstStyle/>
          <a:p>
            <a:pPr algn="ctr" defTabSz="754010">
              <a:spcBef>
                <a:spcPct val="0"/>
              </a:spcBef>
              <a:spcAft>
                <a:spcPct val="35000"/>
              </a:spcAft>
              <a:defRPr/>
            </a:pPr>
            <a:r>
              <a:rPr lang="en-US" sz="2448" kern="0" dirty="0">
                <a:gradFill>
                  <a:gsLst>
                    <a:gs pos="83000">
                      <a:schemeClr val="tx1"/>
                    </a:gs>
                    <a:gs pos="100000">
                      <a:schemeClr val="tx1"/>
                    </a:gs>
                  </a:gsLst>
                  <a:lin ang="5400000" scaled="1"/>
                </a:gradFill>
                <a:latin typeface="+mj-lt"/>
              </a:rPr>
              <a:t>Intelligence</a:t>
            </a:r>
            <a:endParaRPr lang="en-US" b="1" kern="0" spc="-32" dirty="0">
              <a:gradFill>
                <a:gsLst>
                  <a:gs pos="83000">
                    <a:schemeClr val="tx1"/>
                  </a:gs>
                  <a:gs pos="100000">
                    <a:schemeClr val="tx1"/>
                  </a:gs>
                </a:gsLst>
                <a:lin ang="5400000" scaled="1"/>
              </a:gradFill>
              <a:latin typeface="+mj-lt"/>
              <a:cs typeface="Segoe UI Semilight" panose="020B0402040204020203" pitchFamily="34" charset="0"/>
            </a:endParaRPr>
          </a:p>
        </p:txBody>
      </p:sp>
      <p:grpSp>
        <p:nvGrpSpPr>
          <p:cNvPr id="90" name="Group 89"/>
          <p:cNvGrpSpPr/>
          <p:nvPr/>
        </p:nvGrpSpPr>
        <p:grpSpPr>
          <a:xfrm>
            <a:off x="2721006" y="5607970"/>
            <a:ext cx="1411045" cy="188770"/>
            <a:chOff x="3299791" y="5593822"/>
            <a:chExt cx="1356692" cy="181498"/>
          </a:xfrm>
          <a:solidFill>
            <a:srgbClr val="FFFFFF">
              <a:lumMod val="85000"/>
            </a:srgbClr>
          </a:solidFill>
        </p:grpSpPr>
        <p:cxnSp>
          <p:nvCxnSpPr>
            <p:cNvPr id="91" name="Straight Connector 90"/>
            <p:cNvCxnSpPr/>
            <p:nvPr/>
          </p:nvCxnSpPr>
          <p:spPr>
            <a:xfrm>
              <a:off x="3299791" y="5685183"/>
              <a:ext cx="1356692" cy="0"/>
            </a:xfrm>
            <a:prstGeom prst="line">
              <a:avLst/>
            </a:prstGeom>
            <a:grpFill/>
            <a:ln w="19050" cap="flat" cmpd="sng" algn="ctr">
              <a:solidFill>
                <a:srgbClr val="002050"/>
              </a:solidFill>
              <a:prstDash val="solid"/>
              <a:headEnd type="none"/>
              <a:tailEnd type="none"/>
            </a:ln>
            <a:effectLst/>
          </p:spPr>
        </p:cxnSp>
        <p:grpSp>
          <p:nvGrpSpPr>
            <p:cNvPr id="92" name="Group 91"/>
            <p:cNvGrpSpPr/>
            <p:nvPr/>
          </p:nvGrpSpPr>
          <p:grpSpPr>
            <a:xfrm rot="13500000">
              <a:off x="4445751" y="5595178"/>
              <a:ext cx="181498" cy="178786"/>
              <a:chOff x="402446" y="5872915"/>
              <a:chExt cx="292608" cy="288235"/>
            </a:xfrm>
            <a:grpFill/>
          </p:grpSpPr>
          <p:cxnSp>
            <p:nvCxnSpPr>
              <p:cNvPr id="93" name="Straight Connector 92"/>
              <p:cNvCxnSpPr/>
              <p:nvPr/>
            </p:nvCxnSpPr>
            <p:spPr>
              <a:xfrm>
                <a:off x="412598" y="5872915"/>
                <a:ext cx="0" cy="288235"/>
              </a:xfrm>
              <a:prstGeom prst="line">
                <a:avLst/>
              </a:prstGeom>
              <a:grpFill/>
              <a:ln w="19050" cap="flat" cmpd="sng" algn="ctr">
                <a:solidFill>
                  <a:srgbClr val="002050"/>
                </a:solidFill>
                <a:prstDash val="solid"/>
                <a:headEnd type="none"/>
                <a:tailEnd type="none"/>
              </a:ln>
              <a:effectLst/>
            </p:spPr>
          </p:cxnSp>
          <p:cxnSp>
            <p:nvCxnSpPr>
              <p:cNvPr id="94" name="Straight Connector 93"/>
              <p:cNvCxnSpPr/>
              <p:nvPr/>
            </p:nvCxnSpPr>
            <p:spPr>
              <a:xfrm>
                <a:off x="402446" y="6148978"/>
                <a:ext cx="292608" cy="0"/>
              </a:xfrm>
              <a:prstGeom prst="line">
                <a:avLst/>
              </a:prstGeom>
              <a:grpFill/>
              <a:ln w="19050" cap="flat" cmpd="sng" algn="ctr">
                <a:solidFill>
                  <a:srgbClr val="002050"/>
                </a:solidFill>
                <a:prstDash val="solid"/>
                <a:headEnd type="none"/>
                <a:tailEnd type="none"/>
              </a:ln>
              <a:effectLst/>
            </p:spPr>
          </p:cxnSp>
        </p:grpSp>
      </p:grpSp>
      <p:sp>
        <p:nvSpPr>
          <p:cNvPr id="102" name="Rectangle 101"/>
          <p:cNvSpPr/>
          <p:nvPr/>
        </p:nvSpPr>
        <p:spPr>
          <a:xfrm>
            <a:off x="8275594" y="5531830"/>
            <a:ext cx="1593440" cy="341049"/>
          </a:xfrm>
          <a:prstGeom prst="rect">
            <a:avLst/>
          </a:prstGeom>
        </p:spPr>
        <p:txBody>
          <a:bodyPr wrap="none" lIns="0" tIns="0" rIns="0" bIns="0" anchor="ctr">
            <a:noAutofit/>
          </a:bodyPr>
          <a:lstStyle/>
          <a:p>
            <a:pPr defTabSz="950973">
              <a:lnSpc>
                <a:spcPct val="90000"/>
              </a:lnSpc>
              <a:defRPr/>
            </a:pPr>
            <a:r>
              <a:rPr lang="en-US" sz="2448" kern="0" dirty="0">
                <a:solidFill>
                  <a:schemeClr val="tx2"/>
                </a:solidFill>
                <a:latin typeface="+mj-lt"/>
              </a:rPr>
              <a:t>Action</a:t>
            </a:r>
          </a:p>
        </p:txBody>
      </p:sp>
      <p:grpSp>
        <p:nvGrpSpPr>
          <p:cNvPr id="103" name="Group 102"/>
          <p:cNvGrpSpPr/>
          <p:nvPr/>
        </p:nvGrpSpPr>
        <p:grpSpPr>
          <a:xfrm>
            <a:off x="6433287" y="5607970"/>
            <a:ext cx="1411045" cy="188770"/>
            <a:chOff x="3299791" y="5593822"/>
            <a:chExt cx="1356692" cy="181498"/>
          </a:xfrm>
          <a:solidFill>
            <a:srgbClr val="FFFFFF">
              <a:lumMod val="85000"/>
            </a:srgbClr>
          </a:solidFill>
        </p:grpSpPr>
        <p:cxnSp>
          <p:nvCxnSpPr>
            <p:cNvPr id="104" name="Straight Connector 103"/>
            <p:cNvCxnSpPr/>
            <p:nvPr/>
          </p:nvCxnSpPr>
          <p:spPr>
            <a:xfrm>
              <a:off x="3299791" y="5685183"/>
              <a:ext cx="1356692" cy="0"/>
            </a:xfrm>
            <a:prstGeom prst="line">
              <a:avLst/>
            </a:prstGeom>
            <a:grpFill/>
            <a:ln w="19050" cap="flat" cmpd="sng" algn="ctr">
              <a:solidFill>
                <a:srgbClr val="002050"/>
              </a:solidFill>
              <a:prstDash val="solid"/>
              <a:headEnd type="none"/>
              <a:tailEnd type="none"/>
            </a:ln>
            <a:effectLst/>
          </p:spPr>
        </p:cxnSp>
        <p:grpSp>
          <p:nvGrpSpPr>
            <p:cNvPr id="105" name="Group 104"/>
            <p:cNvGrpSpPr/>
            <p:nvPr/>
          </p:nvGrpSpPr>
          <p:grpSpPr>
            <a:xfrm rot="13500000">
              <a:off x="4445751" y="5595178"/>
              <a:ext cx="181498" cy="178786"/>
              <a:chOff x="402446" y="5872915"/>
              <a:chExt cx="292608" cy="288235"/>
            </a:xfrm>
            <a:grpFill/>
          </p:grpSpPr>
          <p:cxnSp>
            <p:nvCxnSpPr>
              <p:cNvPr id="106" name="Straight Connector 105"/>
              <p:cNvCxnSpPr/>
              <p:nvPr/>
            </p:nvCxnSpPr>
            <p:spPr>
              <a:xfrm>
                <a:off x="412598" y="5872915"/>
                <a:ext cx="0" cy="288235"/>
              </a:xfrm>
              <a:prstGeom prst="line">
                <a:avLst/>
              </a:prstGeom>
              <a:grpFill/>
              <a:ln w="19050" cap="flat" cmpd="sng" algn="ctr">
                <a:solidFill>
                  <a:srgbClr val="002050"/>
                </a:solidFill>
                <a:prstDash val="solid"/>
                <a:headEnd type="none"/>
                <a:tailEnd type="none"/>
              </a:ln>
              <a:effectLst/>
            </p:spPr>
          </p:cxnSp>
          <p:cxnSp>
            <p:nvCxnSpPr>
              <p:cNvPr id="107" name="Straight Connector 106"/>
              <p:cNvCxnSpPr/>
              <p:nvPr/>
            </p:nvCxnSpPr>
            <p:spPr>
              <a:xfrm>
                <a:off x="402446" y="6148978"/>
                <a:ext cx="292608" cy="0"/>
              </a:xfrm>
              <a:prstGeom prst="line">
                <a:avLst/>
              </a:prstGeom>
              <a:grpFill/>
              <a:ln w="19050" cap="flat" cmpd="sng" algn="ctr">
                <a:solidFill>
                  <a:srgbClr val="002050"/>
                </a:solidFill>
                <a:prstDash val="solid"/>
                <a:headEnd type="none"/>
                <a:tailEnd type="none"/>
              </a:ln>
              <a:effectLst/>
            </p:spPr>
          </p:cxnSp>
        </p:grpSp>
      </p:grpSp>
      <p:pic>
        <p:nvPicPr>
          <p:cNvPr id="108" name="Graphic 107"/>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38541" y="1789018"/>
            <a:ext cx="257571" cy="2779771"/>
          </a:xfrm>
          <a:prstGeom prst="rect">
            <a:avLst/>
          </a:prstGeom>
        </p:spPr>
      </p:pic>
      <p:grpSp>
        <p:nvGrpSpPr>
          <p:cNvPr id="109" name="Group 108"/>
          <p:cNvGrpSpPr/>
          <p:nvPr/>
        </p:nvGrpSpPr>
        <p:grpSpPr>
          <a:xfrm>
            <a:off x="2038543" y="3093508"/>
            <a:ext cx="523409" cy="188770"/>
            <a:chOff x="2684063" y="3568077"/>
            <a:chExt cx="503248" cy="181498"/>
          </a:xfrm>
        </p:grpSpPr>
        <p:cxnSp>
          <p:nvCxnSpPr>
            <p:cNvPr id="110" name="Straight Connector 109"/>
            <p:cNvCxnSpPr>
              <a:cxnSpLocks/>
            </p:cNvCxnSpPr>
            <p:nvPr/>
          </p:nvCxnSpPr>
          <p:spPr>
            <a:xfrm>
              <a:off x="2684063" y="3659438"/>
              <a:ext cx="503248" cy="0"/>
            </a:xfrm>
            <a:prstGeom prst="line">
              <a:avLst/>
            </a:prstGeom>
            <a:solidFill>
              <a:srgbClr val="FFFFFF">
                <a:lumMod val="85000"/>
              </a:srgbClr>
            </a:solidFill>
            <a:ln w="19050" cap="flat" cmpd="sng" algn="ctr">
              <a:solidFill>
                <a:schemeClr val="tx1"/>
              </a:solidFill>
              <a:prstDash val="solid"/>
              <a:headEnd type="none"/>
              <a:tailEnd type="none"/>
            </a:ln>
            <a:effectLst/>
          </p:spPr>
        </p:cxnSp>
        <p:grpSp>
          <p:nvGrpSpPr>
            <p:cNvPr id="111" name="Group 110"/>
            <p:cNvGrpSpPr/>
            <p:nvPr/>
          </p:nvGrpSpPr>
          <p:grpSpPr>
            <a:xfrm rot="13500000">
              <a:off x="2976579" y="3569433"/>
              <a:ext cx="181498" cy="178786"/>
              <a:chOff x="402446" y="5872915"/>
              <a:chExt cx="292608" cy="288235"/>
            </a:xfrm>
            <a:solidFill>
              <a:srgbClr val="FFFFFF">
                <a:lumMod val="85000"/>
              </a:srgbClr>
            </a:solidFill>
          </p:grpSpPr>
          <p:cxnSp>
            <p:nvCxnSpPr>
              <p:cNvPr id="112" name="Straight Connector 111"/>
              <p:cNvCxnSpPr/>
              <p:nvPr/>
            </p:nvCxnSpPr>
            <p:spPr>
              <a:xfrm>
                <a:off x="412598" y="5872915"/>
                <a:ext cx="0" cy="288235"/>
              </a:xfrm>
              <a:prstGeom prst="line">
                <a:avLst/>
              </a:prstGeom>
              <a:grpFill/>
              <a:ln w="19050" cap="flat" cmpd="sng" algn="ctr">
                <a:solidFill>
                  <a:schemeClr val="tx1"/>
                </a:solidFill>
                <a:prstDash val="solid"/>
                <a:headEnd type="none"/>
                <a:tailEnd type="none"/>
              </a:ln>
              <a:effectLst/>
            </p:spPr>
          </p:cxnSp>
          <p:cxnSp>
            <p:nvCxnSpPr>
              <p:cNvPr id="113" name="Straight Connector 112"/>
              <p:cNvCxnSpPr/>
              <p:nvPr/>
            </p:nvCxnSpPr>
            <p:spPr>
              <a:xfrm>
                <a:off x="402446" y="6148978"/>
                <a:ext cx="292608" cy="0"/>
              </a:xfrm>
              <a:prstGeom prst="line">
                <a:avLst/>
              </a:prstGeom>
              <a:grpFill/>
              <a:ln w="19050" cap="flat" cmpd="sng" algn="ctr">
                <a:solidFill>
                  <a:schemeClr val="tx1"/>
                </a:solidFill>
                <a:prstDash val="solid"/>
                <a:headEnd type="none"/>
                <a:tailEnd type="none"/>
              </a:ln>
              <a:effectLst/>
            </p:spPr>
          </p:cxnSp>
        </p:grpSp>
      </p:grpSp>
      <p:pic>
        <p:nvPicPr>
          <p:cNvPr id="114" name="Graphic 113"/>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0800000">
            <a:off x="8294663" y="1789018"/>
            <a:ext cx="257571" cy="2779771"/>
          </a:xfrm>
          <a:prstGeom prst="rect">
            <a:avLst/>
          </a:prstGeom>
        </p:spPr>
      </p:pic>
      <p:grpSp>
        <p:nvGrpSpPr>
          <p:cNvPr id="115" name="Group 114"/>
          <p:cNvGrpSpPr/>
          <p:nvPr/>
        </p:nvGrpSpPr>
        <p:grpSpPr>
          <a:xfrm>
            <a:off x="7867907" y="3093508"/>
            <a:ext cx="308594" cy="188770"/>
            <a:chOff x="2890604" y="3568077"/>
            <a:chExt cx="296707" cy="181498"/>
          </a:xfrm>
        </p:grpSpPr>
        <p:cxnSp>
          <p:nvCxnSpPr>
            <p:cNvPr id="116" name="Straight Connector 115"/>
            <p:cNvCxnSpPr>
              <a:cxnSpLocks/>
            </p:cNvCxnSpPr>
            <p:nvPr/>
          </p:nvCxnSpPr>
          <p:spPr>
            <a:xfrm>
              <a:off x="2890604" y="3659438"/>
              <a:ext cx="296707" cy="0"/>
            </a:xfrm>
            <a:prstGeom prst="line">
              <a:avLst/>
            </a:prstGeom>
            <a:solidFill>
              <a:srgbClr val="FFFFFF">
                <a:lumMod val="85000"/>
              </a:srgbClr>
            </a:solidFill>
            <a:ln w="19050" cap="flat" cmpd="sng" algn="ctr">
              <a:solidFill>
                <a:schemeClr val="tx1"/>
              </a:solidFill>
              <a:prstDash val="solid"/>
              <a:headEnd type="none"/>
              <a:tailEnd type="none"/>
            </a:ln>
            <a:effectLst/>
          </p:spPr>
        </p:cxnSp>
        <p:grpSp>
          <p:nvGrpSpPr>
            <p:cNvPr id="117" name="Group 116"/>
            <p:cNvGrpSpPr/>
            <p:nvPr/>
          </p:nvGrpSpPr>
          <p:grpSpPr>
            <a:xfrm rot="13500000">
              <a:off x="2976579" y="3569433"/>
              <a:ext cx="181498" cy="178786"/>
              <a:chOff x="402446" y="5872915"/>
              <a:chExt cx="292608" cy="288235"/>
            </a:xfrm>
            <a:solidFill>
              <a:srgbClr val="FFFFFF">
                <a:lumMod val="85000"/>
              </a:srgbClr>
            </a:solidFill>
          </p:grpSpPr>
          <p:cxnSp>
            <p:nvCxnSpPr>
              <p:cNvPr id="118" name="Straight Connector 117"/>
              <p:cNvCxnSpPr/>
              <p:nvPr/>
            </p:nvCxnSpPr>
            <p:spPr>
              <a:xfrm>
                <a:off x="412598" y="5872915"/>
                <a:ext cx="0" cy="288235"/>
              </a:xfrm>
              <a:prstGeom prst="line">
                <a:avLst/>
              </a:prstGeom>
              <a:grpFill/>
              <a:ln w="19050" cap="flat" cmpd="sng" algn="ctr">
                <a:solidFill>
                  <a:schemeClr val="tx1"/>
                </a:solidFill>
                <a:prstDash val="solid"/>
                <a:headEnd type="none"/>
                <a:tailEnd type="none"/>
              </a:ln>
              <a:effectLst/>
            </p:spPr>
          </p:cxnSp>
          <p:cxnSp>
            <p:nvCxnSpPr>
              <p:cNvPr id="119" name="Straight Connector 118"/>
              <p:cNvCxnSpPr/>
              <p:nvPr/>
            </p:nvCxnSpPr>
            <p:spPr>
              <a:xfrm>
                <a:off x="402446" y="6148978"/>
                <a:ext cx="292608" cy="0"/>
              </a:xfrm>
              <a:prstGeom prst="line">
                <a:avLst/>
              </a:prstGeom>
              <a:grpFill/>
              <a:ln w="19050" cap="flat" cmpd="sng" algn="ctr">
                <a:solidFill>
                  <a:schemeClr val="tx1"/>
                </a:solidFill>
                <a:prstDash val="solid"/>
                <a:headEnd type="none"/>
                <a:tailEnd type="none"/>
              </a:ln>
              <a:effectLst/>
            </p:spPr>
          </p:cxnSp>
        </p:grpSp>
      </p:grpSp>
      <p:grpSp>
        <p:nvGrpSpPr>
          <p:cNvPr id="120" name="Group 119"/>
          <p:cNvGrpSpPr/>
          <p:nvPr/>
        </p:nvGrpSpPr>
        <p:grpSpPr>
          <a:xfrm>
            <a:off x="10655835" y="1490229"/>
            <a:ext cx="1626421" cy="3280946"/>
            <a:chOff x="10336730" y="1828437"/>
            <a:chExt cx="1563770" cy="3154564"/>
          </a:xfrm>
        </p:grpSpPr>
        <p:sp>
          <p:nvSpPr>
            <p:cNvPr id="121" name="TextBox 120"/>
            <p:cNvSpPr txBox="1"/>
            <p:nvPr/>
          </p:nvSpPr>
          <p:spPr>
            <a:xfrm>
              <a:off x="10810442" y="1877469"/>
              <a:ext cx="1090058" cy="489322"/>
            </a:xfrm>
            <a:prstGeom prst="rect">
              <a:avLst/>
            </a:prstGeom>
            <a:noFill/>
          </p:spPr>
          <p:txBody>
            <a:bodyPr wrap="square" lIns="190180" tIns="152144" rIns="190180" bIns="152144" rtlCol="0">
              <a:spAutoFit/>
            </a:bodyPr>
            <a:lstStyle/>
            <a:p>
              <a:pPr defTabSz="969862">
                <a:lnSpc>
                  <a:spcPct val="90000"/>
                </a:lnSpc>
                <a:spcBef>
                  <a:spcPct val="0"/>
                </a:spcBef>
                <a:spcAft>
                  <a:spcPts val="624"/>
                </a:spcAft>
                <a:defRPr/>
              </a:pPr>
              <a:r>
                <a:rPr lang="en-US" sz="1428" kern="0" spc="-32" dirty="0">
                  <a:gradFill>
                    <a:gsLst>
                      <a:gs pos="83000">
                        <a:schemeClr val="tx1"/>
                      </a:gs>
                      <a:gs pos="100000">
                        <a:schemeClr val="tx1"/>
                      </a:gs>
                    </a:gsLst>
                    <a:lin ang="5400000" scaled="1"/>
                  </a:gradFill>
                  <a:cs typeface="Segoe UI Semilight" panose="020B0402040204020203" pitchFamily="34" charset="0"/>
                </a:rPr>
                <a:t>Web</a:t>
              </a:r>
            </a:p>
          </p:txBody>
        </p:sp>
        <p:sp>
          <p:nvSpPr>
            <p:cNvPr id="122" name="TextBox 121"/>
            <p:cNvSpPr txBox="1"/>
            <p:nvPr/>
          </p:nvSpPr>
          <p:spPr>
            <a:xfrm>
              <a:off x="10810442" y="3225400"/>
              <a:ext cx="1090058" cy="489322"/>
            </a:xfrm>
            <a:prstGeom prst="rect">
              <a:avLst/>
            </a:prstGeom>
            <a:noFill/>
          </p:spPr>
          <p:txBody>
            <a:bodyPr wrap="square" lIns="190180" tIns="152144" rIns="190180" bIns="152144" rtlCol="0">
              <a:spAutoFit/>
            </a:bodyPr>
            <a:lstStyle/>
            <a:p>
              <a:pPr defTabSz="969862">
                <a:lnSpc>
                  <a:spcPct val="90000"/>
                </a:lnSpc>
                <a:spcBef>
                  <a:spcPct val="0"/>
                </a:spcBef>
                <a:spcAft>
                  <a:spcPts val="624"/>
                </a:spcAft>
                <a:defRPr/>
              </a:pPr>
              <a:r>
                <a:rPr lang="en-US" sz="1428" kern="0" spc="-32" dirty="0">
                  <a:gradFill>
                    <a:gsLst>
                      <a:gs pos="83000">
                        <a:schemeClr val="tx1"/>
                      </a:gs>
                      <a:gs pos="100000">
                        <a:schemeClr val="tx1"/>
                      </a:gs>
                    </a:gsLst>
                    <a:lin ang="5400000" scaled="1"/>
                  </a:gradFill>
                  <a:cs typeface="Segoe UI Semilight" panose="020B0402040204020203" pitchFamily="34" charset="0"/>
                </a:rPr>
                <a:t>Mobile</a:t>
              </a:r>
            </a:p>
          </p:txBody>
        </p:sp>
        <p:sp>
          <p:nvSpPr>
            <p:cNvPr id="123" name="TextBox 122"/>
            <p:cNvSpPr txBox="1"/>
            <p:nvPr/>
          </p:nvSpPr>
          <p:spPr>
            <a:xfrm>
              <a:off x="10810442" y="4493679"/>
              <a:ext cx="1090058" cy="489322"/>
            </a:xfrm>
            <a:prstGeom prst="rect">
              <a:avLst/>
            </a:prstGeom>
            <a:noFill/>
          </p:spPr>
          <p:txBody>
            <a:bodyPr wrap="square" lIns="190180" tIns="152144" rIns="190180" bIns="152144" rtlCol="0">
              <a:spAutoFit/>
            </a:bodyPr>
            <a:lstStyle/>
            <a:p>
              <a:pPr defTabSz="969862">
                <a:lnSpc>
                  <a:spcPct val="90000"/>
                </a:lnSpc>
                <a:spcBef>
                  <a:spcPct val="0"/>
                </a:spcBef>
                <a:spcAft>
                  <a:spcPts val="624"/>
                </a:spcAft>
                <a:defRPr/>
              </a:pPr>
              <a:r>
                <a:rPr lang="en-US" sz="1428" kern="0" spc="-32" dirty="0">
                  <a:gradFill>
                    <a:gsLst>
                      <a:gs pos="83000">
                        <a:schemeClr val="tx1"/>
                      </a:gs>
                      <a:gs pos="100000">
                        <a:schemeClr val="tx1"/>
                      </a:gs>
                    </a:gsLst>
                    <a:lin ang="5400000" scaled="1"/>
                  </a:gradFill>
                  <a:cs typeface="Segoe UI Semilight" panose="020B0402040204020203" pitchFamily="34" charset="0"/>
                </a:rPr>
                <a:t>Bots</a:t>
              </a:r>
            </a:p>
          </p:txBody>
        </p:sp>
        <p:pic>
          <p:nvPicPr>
            <p:cNvPr id="124" name="Graphic 12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451030" y="3196942"/>
              <a:ext cx="323850" cy="523875"/>
            </a:xfrm>
            <a:prstGeom prst="rect">
              <a:avLst/>
            </a:prstGeom>
          </p:spPr>
        </p:pic>
        <p:pic>
          <p:nvPicPr>
            <p:cNvPr id="125" name="Graphic 124"/>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351018" y="1828437"/>
              <a:ext cx="523875" cy="523875"/>
            </a:xfrm>
            <a:prstGeom prst="rect">
              <a:avLst/>
            </a:prstGeom>
          </p:spPr>
        </p:pic>
        <p:pic>
          <p:nvPicPr>
            <p:cNvPr id="126" name="Graphic 125"/>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336730" y="4443065"/>
              <a:ext cx="552450" cy="514350"/>
            </a:xfrm>
            <a:prstGeom prst="rect">
              <a:avLst/>
            </a:prstGeom>
          </p:spPr>
        </p:pic>
      </p:grpSp>
      <p:grpSp>
        <p:nvGrpSpPr>
          <p:cNvPr id="127" name="Group 126"/>
          <p:cNvGrpSpPr/>
          <p:nvPr/>
        </p:nvGrpSpPr>
        <p:grpSpPr>
          <a:xfrm>
            <a:off x="10123640" y="1351914"/>
            <a:ext cx="1926874" cy="3645630"/>
            <a:chOff x="9825038" y="1695450"/>
            <a:chExt cx="1852651" cy="3505200"/>
          </a:xfrm>
        </p:grpSpPr>
        <p:sp>
          <p:nvSpPr>
            <p:cNvPr id="128" name="Rectangle 127"/>
            <p:cNvSpPr/>
            <p:nvPr/>
          </p:nvSpPr>
          <p:spPr bwMode="auto">
            <a:xfrm>
              <a:off x="10111510" y="1695450"/>
              <a:ext cx="1566179" cy="3505200"/>
            </a:xfrm>
            <a:prstGeom prst="rect">
              <a:avLst/>
            </a:prstGeom>
            <a:noFill/>
            <a:ln w="19050" cap="rnd">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48" dirty="0">
                <a:gradFill>
                  <a:gsLst>
                    <a:gs pos="83000">
                      <a:schemeClr val="tx1"/>
                    </a:gs>
                    <a:gs pos="100000">
                      <a:schemeClr val="tx1"/>
                    </a:gs>
                  </a:gsLst>
                  <a:lin ang="5400000" scaled="1"/>
                </a:gradFill>
                <a:ea typeface="Segoe UI" pitchFamily="34" charset="0"/>
                <a:cs typeface="Segoe UI" pitchFamily="34" charset="0"/>
              </a:endParaRPr>
            </a:p>
          </p:txBody>
        </p:sp>
        <p:cxnSp>
          <p:nvCxnSpPr>
            <p:cNvPr id="129" name="Straight Connector 128"/>
            <p:cNvCxnSpPr>
              <a:cxnSpLocks/>
            </p:cNvCxnSpPr>
            <p:nvPr/>
          </p:nvCxnSpPr>
          <p:spPr>
            <a:xfrm>
              <a:off x="9825038" y="3460993"/>
              <a:ext cx="207168" cy="0"/>
            </a:xfrm>
            <a:prstGeom prst="line">
              <a:avLst/>
            </a:prstGeom>
            <a:solidFill>
              <a:srgbClr val="FFFFFF">
                <a:lumMod val="85000"/>
              </a:srgbClr>
            </a:solidFill>
            <a:ln w="19050" cap="rnd" cmpd="sng" algn="ctr">
              <a:solidFill>
                <a:schemeClr val="tx1"/>
              </a:solidFill>
              <a:prstDash val="dash"/>
              <a:headEnd type="none"/>
              <a:tailEnd type="none"/>
            </a:ln>
            <a:effectLst/>
          </p:spPr>
        </p:cxnSp>
      </p:grpSp>
      <p:grpSp>
        <p:nvGrpSpPr>
          <p:cNvPr id="3" name="Group 2">
            <a:extLst>
              <a:ext uri="{FF2B5EF4-FFF2-40B4-BE49-F238E27FC236}">
                <a16:creationId xmlns:a16="http://schemas.microsoft.com/office/drawing/2014/main" id="{DA23772C-A9CC-4823-A048-A1BBA4C639AE}"/>
              </a:ext>
            </a:extLst>
          </p:cNvPr>
          <p:cNvGrpSpPr/>
          <p:nvPr/>
        </p:nvGrpSpPr>
        <p:grpSpPr>
          <a:xfrm>
            <a:off x="8604035" y="1505523"/>
            <a:ext cx="2179844" cy="3402991"/>
            <a:chOff x="8408790" y="2072817"/>
            <a:chExt cx="2137296" cy="3336569"/>
          </a:xfrm>
        </p:grpSpPr>
        <p:sp>
          <p:nvSpPr>
            <p:cNvPr id="96" name="TextBox 95"/>
            <p:cNvSpPr txBox="1"/>
            <p:nvPr/>
          </p:nvSpPr>
          <p:spPr>
            <a:xfrm>
              <a:off x="8963609" y="2072817"/>
              <a:ext cx="1111600" cy="498992"/>
            </a:xfrm>
            <a:prstGeom prst="rect">
              <a:avLst/>
            </a:prstGeom>
            <a:noFill/>
          </p:spPr>
          <p:txBody>
            <a:bodyPr wrap="square" lIns="190180" tIns="152144" rIns="190180" bIns="152144" rtlCol="0">
              <a:spAutoFit/>
            </a:bodyPr>
            <a:lstStyle/>
            <a:p>
              <a:pPr defTabSz="969862">
                <a:lnSpc>
                  <a:spcPct val="90000"/>
                </a:lnSpc>
                <a:spcBef>
                  <a:spcPct val="0"/>
                </a:spcBef>
                <a:spcAft>
                  <a:spcPts val="624"/>
                </a:spcAft>
                <a:defRPr/>
              </a:pPr>
              <a:r>
                <a:rPr lang="en-US" sz="1428" kern="0" spc="-32" dirty="0">
                  <a:gradFill>
                    <a:gsLst>
                      <a:gs pos="83000">
                        <a:schemeClr val="tx1"/>
                      </a:gs>
                      <a:gs pos="100000">
                        <a:schemeClr val="tx1"/>
                      </a:gs>
                    </a:gsLst>
                    <a:lin ang="5400000" scaled="1"/>
                  </a:gradFill>
                  <a:cs typeface="Segoe UI Semilight" panose="020B0402040204020203" pitchFamily="34" charset="0"/>
                </a:rPr>
                <a:t>People</a:t>
              </a:r>
            </a:p>
          </p:txBody>
        </p:sp>
        <p:sp>
          <p:nvSpPr>
            <p:cNvPr id="97" name="TextBox 96"/>
            <p:cNvSpPr txBox="1"/>
            <p:nvPr/>
          </p:nvSpPr>
          <p:spPr>
            <a:xfrm>
              <a:off x="8940221" y="3488608"/>
              <a:ext cx="1111600" cy="498992"/>
            </a:xfrm>
            <a:prstGeom prst="rect">
              <a:avLst/>
            </a:prstGeom>
            <a:noFill/>
          </p:spPr>
          <p:txBody>
            <a:bodyPr wrap="square" lIns="190180" tIns="152144" rIns="190180" bIns="152144" rtlCol="0">
              <a:spAutoFit/>
            </a:bodyPr>
            <a:lstStyle/>
            <a:p>
              <a:pPr defTabSz="969862">
                <a:lnSpc>
                  <a:spcPct val="90000"/>
                </a:lnSpc>
                <a:spcBef>
                  <a:spcPct val="0"/>
                </a:spcBef>
                <a:spcAft>
                  <a:spcPts val="624"/>
                </a:spcAft>
                <a:defRPr/>
              </a:pPr>
              <a:r>
                <a:rPr lang="en-US" sz="1428" kern="0" spc="-32" dirty="0">
                  <a:gradFill>
                    <a:gsLst>
                      <a:gs pos="83000">
                        <a:schemeClr val="tx1"/>
                      </a:gs>
                      <a:gs pos="100000">
                        <a:schemeClr val="tx1"/>
                      </a:gs>
                    </a:gsLst>
                    <a:lin ang="5400000" scaled="1"/>
                  </a:gradFill>
                  <a:cs typeface="Segoe UI Semilight" panose="020B0402040204020203" pitchFamily="34" charset="0"/>
                </a:rPr>
                <a:t>Apps</a:t>
              </a:r>
            </a:p>
          </p:txBody>
        </p:sp>
        <p:sp>
          <p:nvSpPr>
            <p:cNvPr id="98" name="TextBox 97"/>
            <p:cNvSpPr txBox="1"/>
            <p:nvPr/>
          </p:nvSpPr>
          <p:spPr>
            <a:xfrm>
              <a:off x="8832393" y="4704816"/>
              <a:ext cx="1713693" cy="704570"/>
            </a:xfrm>
            <a:prstGeom prst="rect">
              <a:avLst/>
            </a:prstGeom>
            <a:noFill/>
          </p:spPr>
          <p:txBody>
            <a:bodyPr wrap="square" lIns="190180" tIns="152144" rIns="190180" bIns="152144" rtlCol="0">
              <a:spAutoFit/>
            </a:bodyPr>
            <a:lstStyle/>
            <a:p>
              <a:pPr defTabSz="969862">
                <a:lnSpc>
                  <a:spcPct val="90000"/>
                </a:lnSpc>
                <a:spcBef>
                  <a:spcPct val="0"/>
                </a:spcBef>
                <a:spcAft>
                  <a:spcPts val="624"/>
                </a:spcAft>
                <a:defRPr/>
              </a:pPr>
              <a:r>
                <a:rPr lang="en-US" sz="1428" kern="0" spc="-32" dirty="0">
                  <a:gradFill>
                    <a:gsLst>
                      <a:gs pos="83000">
                        <a:schemeClr val="tx1"/>
                      </a:gs>
                      <a:gs pos="100000">
                        <a:schemeClr val="tx1"/>
                      </a:gs>
                    </a:gsLst>
                    <a:lin ang="5400000" scaled="1"/>
                  </a:gradFill>
                  <a:cs typeface="Segoe UI Semilight" panose="020B0402040204020203" pitchFamily="34" charset="0"/>
                </a:rPr>
                <a:t>Automated systems</a:t>
              </a:r>
            </a:p>
          </p:txBody>
        </p:sp>
        <p:pic>
          <p:nvPicPr>
            <p:cNvPr id="100" name="Graphic 99"/>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501065" y="4775736"/>
              <a:ext cx="388530" cy="485662"/>
            </a:xfrm>
            <a:prstGeom prst="rect">
              <a:avLst/>
            </a:prstGeom>
          </p:spPr>
        </p:pic>
        <p:pic>
          <p:nvPicPr>
            <p:cNvPr id="101" name="Graphic 100"/>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408790" y="3514700"/>
              <a:ext cx="573081" cy="446809"/>
            </a:xfrm>
            <a:prstGeom prst="rect">
              <a:avLst/>
            </a:prstGeom>
          </p:spPr>
        </p:pic>
        <p:sp>
          <p:nvSpPr>
            <p:cNvPr id="130" name="people_12">
              <a:extLst>
                <a:ext uri="{FF2B5EF4-FFF2-40B4-BE49-F238E27FC236}">
                  <a16:creationId xmlns:a16="http://schemas.microsoft.com/office/drawing/2014/main" id="{A4D8D83A-EBA4-4293-B457-D4769C999E31}"/>
                </a:ext>
              </a:extLst>
            </p:cNvPr>
            <p:cNvSpPr>
              <a:spLocks noChangeAspect="1" noEditPoints="1"/>
            </p:cNvSpPr>
            <p:nvPr/>
          </p:nvSpPr>
          <p:spPr bwMode="auto">
            <a:xfrm>
              <a:off x="8465791" y="2126992"/>
              <a:ext cx="497818" cy="42472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dirty="0"/>
            </a:p>
          </p:txBody>
        </p:sp>
      </p:grpSp>
      <p:sp>
        <p:nvSpPr>
          <p:cNvPr id="2" name="Title 1"/>
          <p:cNvSpPr>
            <a:spLocks noGrp="1"/>
          </p:cNvSpPr>
          <p:nvPr>
            <p:ph type="title"/>
          </p:nvPr>
        </p:nvSpPr>
        <p:spPr/>
        <p:txBody>
          <a:bodyPr/>
          <a:lstStyle/>
          <a:p>
            <a:r>
              <a:rPr lang="en-US" dirty="0"/>
              <a:t>Intelligence to transform data to insights</a:t>
            </a:r>
          </a:p>
        </p:txBody>
      </p:sp>
    </p:spTree>
    <p:extLst>
      <p:ext uri="{BB962C8B-B14F-4D97-AF65-F5344CB8AC3E}">
        <p14:creationId xmlns:p14="http://schemas.microsoft.com/office/powerpoint/2010/main" val="21385389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par>
                                <p:cTn id="12" presetID="22" presetClass="entr" presetSubtype="8" fill="hold" nodeType="withEffect">
                                  <p:stCondLst>
                                    <p:cond delay="0"/>
                                  </p:stCondLst>
                                  <p:childTnLst>
                                    <p:set>
                                      <p:cBhvr>
                                        <p:cTn id="13" dur="1" fill="hold">
                                          <p:stCondLst>
                                            <p:cond delay="0"/>
                                          </p:stCondLst>
                                        </p:cTn>
                                        <p:tgtEl>
                                          <p:spTgt spid="90"/>
                                        </p:tgtEl>
                                        <p:attrNameLst>
                                          <p:attrName>style.visibility</p:attrName>
                                        </p:attrNameLst>
                                      </p:cBhvr>
                                      <p:to>
                                        <p:strVal val="visible"/>
                                      </p:to>
                                    </p:set>
                                    <p:animEffect transition="in" filter="wipe(left)">
                                      <p:cBhvr>
                                        <p:cTn id="14" dur="500"/>
                                        <p:tgtEl>
                                          <p:spTgt spid="90"/>
                                        </p:tgtEl>
                                      </p:cBhvr>
                                    </p:animEffect>
                                  </p:childTnLst>
                                </p:cTn>
                              </p:par>
                              <p:par>
                                <p:cTn id="15" presetID="22" presetClass="entr" presetSubtype="8"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wipe(left)">
                                      <p:cBhvr>
                                        <p:cTn id="17" dur="500"/>
                                        <p:tgtEl>
                                          <p:spTgt spid="109"/>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left)">
                                      <p:cBhvr>
                                        <p:cTn id="21" dur="1000"/>
                                        <p:tgtEl>
                                          <p:spTgt spid="6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9"/>
                                        </p:tgtEl>
                                        <p:attrNameLst>
                                          <p:attrName>style.visibility</p:attrName>
                                        </p:attrNameLst>
                                      </p:cBhvr>
                                      <p:to>
                                        <p:strVal val="visible"/>
                                      </p:to>
                                    </p:set>
                                    <p:animEffect transition="in" filter="fade">
                                      <p:cBhvr>
                                        <p:cTn id="30" dur="500"/>
                                        <p:tgtEl>
                                          <p:spTgt spid="7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wipe(left)">
                                      <p:cBhvr>
                                        <p:cTn id="37" dur="500"/>
                                        <p:tgtEl>
                                          <p:spTgt spid="103"/>
                                        </p:tgtEl>
                                      </p:cBhvr>
                                    </p:animEffect>
                                  </p:childTnLst>
                                </p:cTn>
                              </p:par>
                              <p:par>
                                <p:cTn id="38" presetID="22" presetClass="entr" presetSubtype="8" fill="hold" nodeType="withEffect">
                                  <p:stCondLst>
                                    <p:cond delay="0"/>
                                  </p:stCondLst>
                                  <p:childTnLst>
                                    <p:set>
                                      <p:cBhvr>
                                        <p:cTn id="39" dur="1" fill="hold">
                                          <p:stCondLst>
                                            <p:cond delay="0"/>
                                          </p:stCondLst>
                                        </p:cTn>
                                        <p:tgtEl>
                                          <p:spTgt spid="115"/>
                                        </p:tgtEl>
                                        <p:attrNameLst>
                                          <p:attrName>style.visibility</p:attrName>
                                        </p:attrNameLst>
                                      </p:cBhvr>
                                      <p:to>
                                        <p:strVal val="visible"/>
                                      </p:to>
                                    </p:set>
                                    <p:animEffect transition="in" filter="wipe(left)">
                                      <p:cBhvr>
                                        <p:cTn id="40" dur="500"/>
                                        <p:tgtEl>
                                          <p:spTgt spid="115"/>
                                        </p:tgtEl>
                                      </p:cBhvr>
                                    </p:animEffect>
                                  </p:childTnLst>
                                </p:cTn>
                              </p:par>
                            </p:childTnLst>
                          </p:cTn>
                        </p:par>
                        <p:par>
                          <p:cTn id="41" fill="hold">
                            <p:stCondLst>
                              <p:cond delay="2500"/>
                            </p:stCondLst>
                            <p:childTnLst>
                              <p:par>
                                <p:cTn id="42" presetID="10" presetClass="entr" presetSubtype="0" fill="hold" grpId="0" nodeType="afterEffect">
                                  <p:stCondLst>
                                    <p:cond delay="0"/>
                                  </p:stCondLst>
                                  <p:childTnLst>
                                    <p:set>
                                      <p:cBhvr>
                                        <p:cTn id="43" dur="1" fill="hold">
                                          <p:stCondLst>
                                            <p:cond delay="0"/>
                                          </p:stCondLst>
                                        </p:cTn>
                                        <p:tgtEl>
                                          <p:spTgt spid="102"/>
                                        </p:tgtEl>
                                        <p:attrNameLst>
                                          <p:attrName>style.visibility</p:attrName>
                                        </p:attrNameLst>
                                      </p:cBhvr>
                                      <p:to>
                                        <p:strVal val="visible"/>
                                      </p:to>
                                    </p:set>
                                    <p:animEffect transition="in" filter="fade">
                                      <p:cBhvr>
                                        <p:cTn id="44" dur="500"/>
                                        <p:tgtEl>
                                          <p:spTgt spid="102"/>
                                        </p:tgtEl>
                                      </p:cBhvr>
                                    </p:animEffect>
                                  </p:childTnLst>
                                </p:cTn>
                              </p:par>
                            </p:childTnLst>
                          </p:cTn>
                        </p:par>
                        <p:par>
                          <p:cTn id="45" fill="hold">
                            <p:stCondLst>
                              <p:cond delay="3000"/>
                            </p:stCondLst>
                            <p:childTnLst>
                              <p:par>
                                <p:cTn id="46" presetID="22" presetClass="entr" presetSubtype="8" fill="hold" nodeType="afterEffect">
                                  <p:stCondLst>
                                    <p:cond delay="0"/>
                                  </p:stCondLst>
                                  <p:childTnLst>
                                    <p:set>
                                      <p:cBhvr>
                                        <p:cTn id="47" dur="1" fill="hold">
                                          <p:stCondLst>
                                            <p:cond delay="0"/>
                                          </p:stCondLst>
                                        </p:cTn>
                                        <p:tgtEl>
                                          <p:spTgt spid="114"/>
                                        </p:tgtEl>
                                        <p:attrNameLst>
                                          <p:attrName>style.visibility</p:attrName>
                                        </p:attrNameLst>
                                      </p:cBhvr>
                                      <p:to>
                                        <p:strVal val="visible"/>
                                      </p:to>
                                    </p:set>
                                    <p:animEffect transition="in" filter="wipe(left)">
                                      <p:cBhvr>
                                        <p:cTn id="48" dur="500"/>
                                        <p:tgtEl>
                                          <p:spTgt spid="114"/>
                                        </p:tgtEl>
                                      </p:cBhvr>
                                    </p:animEffect>
                                  </p:childTnLst>
                                </p:cTn>
                              </p:par>
                            </p:childTnLst>
                          </p:cTn>
                        </p:par>
                        <p:par>
                          <p:cTn id="49" fill="hold">
                            <p:stCondLst>
                              <p:cond delay="3500"/>
                            </p:stCondLst>
                            <p:childTnLst>
                              <p:par>
                                <p:cTn id="50" presetID="10" presetClass="entr" presetSubtype="0" fill="hold" nodeType="after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childTnLst>
                          </p:cTn>
                        </p:par>
                        <p:par>
                          <p:cTn id="53" fill="hold">
                            <p:stCondLst>
                              <p:cond delay="4000"/>
                            </p:stCondLst>
                            <p:childTnLst>
                              <p:par>
                                <p:cTn id="54" presetID="22" presetClass="entr" presetSubtype="8" fill="hold" nodeType="afterEffect">
                                  <p:stCondLst>
                                    <p:cond delay="0"/>
                                  </p:stCondLst>
                                  <p:childTnLst>
                                    <p:set>
                                      <p:cBhvr>
                                        <p:cTn id="55" dur="1" fill="hold">
                                          <p:stCondLst>
                                            <p:cond delay="0"/>
                                          </p:stCondLst>
                                        </p:cTn>
                                        <p:tgtEl>
                                          <p:spTgt spid="127"/>
                                        </p:tgtEl>
                                        <p:attrNameLst>
                                          <p:attrName>style.visibility</p:attrName>
                                        </p:attrNameLst>
                                      </p:cBhvr>
                                      <p:to>
                                        <p:strVal val="visible"/>
                                      </p:to>
                                    </p:set>
                                    <p:animEffect transition="in" filter="wipe(left)">
                                      <p:cBhvr>
                                        <p:cTn id="56" dur="500"/>
                                        <p:tgtEl>
                                          <p:spTgt spid="127"/>
                                        </p:tgtEl>
                                      </p:cBhvr>
                                    </p:animEffect>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120"/>
                                        </p:tgtEl>
                                        <p:attrNameLst>
                                          <p:attrName>style.visibility</p:attrName>
                                        </p:attrNameLst>
                                      </p:cBhvr>
                                      <p:to>
                                        <p:strVal val="visible"/>
                                      </p:to>
                                    </p:set>
                                    <p:animEffect transition="in" filter="fade">
                                      <p:cBhvr>
                                        <p:cTn id="60"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89" grpId="0"/>
      <p:bldP spid="10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7CF83-D188-4CE7-A6CF-4AD61283C71C}"/>
              </a:ext>
            </a:extLst>
          </p:cNvPr>
          <p:cNvSpPr>
            <a:spLocks noGrp="1"/>
          </p:cNvSpPr>
          <p:nvPr>
            <p:ph type="title"/>
          </p:nvPr>
        </p:nvSpPr>
        <p:spPr/>
        <p:txBody>
          <a:bodyPr/>
          <a:lstStyle/>
          <a:p>
            <a:r>
              <a:rPr lang="en-US" dirty="0"/>
              <a:t>Business insights with SAP data on Azure</a:t>
            </a:r>
          </a:p>
        </p:txBody>
      </p:sp>
      <p:pic>
        <p:nvPicPr>
          <p:cNvPr id="8" name="Picture 7" descr="A close up of a sign&#10;&#10;Description generated with very high confidence">
            <a:extLst>
              <a:ext uri="{FF2B5EF4-FFF2-40B4-BE49-F238E27FC236}">
                <a16:creationId xmlns:a16="http://schemas.microsoft.com/office/drawing/2014/main" id="{9E873CF7-569B-439A-91A3-B729040BD1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5794" y="1523903"/>
            <a:ext cx="2021267" cy="882724"/>
          </a:xfrm>
          <a:prstGeom prst="rect">
            <a:avLst/>
          </a:prstGeom>
        </p:spPr>
      </p:pic>
      <p:sp>
        <p:nvSpPr>
          <p:cNvPr id="11" name="Rectangle 10">
            <a:extLst>
              <a:ext uri="{FF2B5EF4-FFF2-40B4-BE49-F238E27FC236}">
                <a16:creationId xmlns:a16="http://schemas.microsoft.com/office/drawing/2014/main" id="{526C8594-2321-4D0E-A876-BD4247E67004}"/>
              </a:ext>
            </a:extLst>
          </p:cNvPr>
          <p:cNvSpPr/>
          <p:nvPr/>
        </p:nvSpPr>
        <p:spPr>
          <a:xfrm>
            <a:off x="288542" y="2750348"/>
            <a:ext cx="4976201" cy="2943892"/>
          </a:xfrm>
          <a:prstGeom prst="rect">
            <a:avLst/>
          </a:prstGeom>
        </p:spPr>
        <p:txBody>
          <a:bodyPr wrap="square">
            <a:spAutoFit/>
          </a:bodyPr>
          <a:lstStyle/>
          <a:p>
            <a:pPr marL="64764" marR="0" lvl="0" indent="-64764" algn="l" defTabSz="93268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000000"/>
                </a:solidFill>
                <a:effectLst/>
                <a:uLnTx/>
                <a:uFillTx/>
                <a:latin typeface="Segoe UI Semibold"/>
                <a:ea typeface="+mn-ea"/>
                <a:cs typeface="+mn-cs"/>
              </a:rPr>
              <a:t>“Data is most powerful when it’s accessible and understandable. With this Azure solution, our employees can query the data however they want versus being confined to the few rigid queries our previous system required.”</a:t>
            </a:r>
          </a:p>
          <a:p>
            <a:pPr marL="64764" marR="0" lvl="0" indent="-64764" algn="l" defTabSz="932688" rtl="0" eaLnBrk="1" fontAlgn="auto" latinLnBrk="0" hangingPunct="1">
              <a:lnSpc>
                <a:spcPct val="100000"/>
              </a:lnSpc>
              <a:spcBef>
                <a:spcPts val="0"/>
              </a:spcBef>
              <a:spcAft>
                <a:spcPts val="0"/>
              </a:spcAft>
              <a:buClrTx/>
              <a:buSzTx/>
              <a:buFontTx/>
              <a:buChar char="-"/>
              <a:tabLst/>
              <a:defRPr/>
            </a:pPr>
            <a:endParaRPr kumimoji="0" lang="en-US" sz="1632"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r" defTabSz="93268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000000"/>
                </a:solidFill>
                <a:effectLst/>
                <a:uLnTx/>
                <a:uFillTx/>
                <a:latin typeface="Segoe UI"/>
                <a:ea typeface="+mn-ea"/>
                <a:cs typeface="+mn-cs"/>
              </a:rPr>
              <a:t>—Wilmer Peres</a:t>
            </a:r>
            <a:br>
              <a:rPr kumimoji="0" lang="en-US" sz="1632" b="0" i="0" u="none" strike="noStrike" kern="1200" cap="none" spc="0" normalizeH="0" baseline="0" noProof="0" dirty="0">
                <a:ln>
                  <a:noFill/>
                </a:ln>
                <a:solidFill>
                  <a:srgbClr val="000000"/>
                </a:solidFill>
                <a:effectLst/>
                <a:uLnTx/>
                <a:uFillTx/>
                <a:latin typeface="Segoe UI"/>
                <a:ea typeface="+mn-ea"/>
                <a:cs typeface="+mn-cs"/>
              </a:rPr>
            </a:br>
            <a:r>
              <a:rPr kumimoji="0" lang="en-US" sz="1632" b="0" i="0" u="none" strike="noStrike" kern="1200" cap="none" spc="0" normalizeH="0" baseline="0" noProof="0" dirty="0">
                <a:ln>
                  <a:noFill/>
                </a:ln>
                <a:solidFill>
                  <a:srgbClr val="000000"/>
                </a:solidFill>
                <a:effectLst/>
                <a:uLnTx/>
                <a:uFillTx/>
                <a:latin typeface="Segoe UI"/>
                <a:ea typeface="+mn-ea"/>
                <a:cs typeface="+mn-cs"/>
              </a:rPr>
              <a:t>Information Services Director</a:t>
            </a:r>
            <a:br>
              <a:rPr kumimoji="0" lang="en-US" sz="1632" b="0" i="0" u="none" strike="noStrike" kern="1200" cap="none" spc="0" normalizeH="0" baseline="0" noProof="0" dirty="0">
                <a:ln>
                  <a:noFill/>
                </a:ln>
                <a:solidFill>
                  <a:srgbClr val="000000"/>
                </a:solidFill>
                <a:effectLst/>
                <a:uLnTx/>
                <a:uFillTx/>
                <a:latin typeface="Segoe UI"/>
                <a:ea typeface="+mn-ea"/>
                <a:cs typeface="+mn-cs"/>
              </a:rPr>
            </a:br>
            <a:r>
              <a:rPr kumimoji="0" lang="en-US" sz="1632" b="0" i="0" u="none" strike="noStrike" kern="1200" cap="none" spc="0" normalizeH="0" baseline="0" noProof="0" dirty="0">
                <a:ln>
                  <a:noFill/>
                </a:ln>
                <a:solidFill>
                  <a:srgbClr val="000000"/>
                </a:solidFill>
                <a:effectLst/>
                <a:uLnTx/>
                <a:uFillTx/>
                <a:latin typeface="Segoe UI"/>
                <a:ea typeface="+mn-ea"/>
                <a:cs typeface="+mn-cs"/>
              </a:rPr>
              <a:t>Big Data and Analytics</a:t>
            </a:r>
            <a:br>
              <a:rPr kumimoji="0" lang="en-US" sz="1632" b="0" i="0" u="none" strike="noStrike" kern="1200" cap="none" spc="0" normalizeH="0" baseline="0" noProof="0" dirty="0">
                <a:ln>
                  <a:noFill/>
                </a:ln>
                <a:solidFill>
                  <a:srgbClr val="000000"/>
                </a:solidFill>
                <a:effectLst/>
                <a:uLnTx/>
                <a:uFillTx/>
                <a:latin typeface="Segoe UI"/>
                <a:ea typeface="+mn-ea"/>
                <a:cs typeface="+mn-cs"/>
              </a:rPr>
            </a:br>
            <a:r>
              <a:rPr kumimoji="0" lang="en-US" sz="1632" b="0" i="0" u="none" strike="noStrike" kern="1200" cap="none" spc="0" normalizeH="0" baseline="0" noProof="0" dirty="0">
                <a:ln>
                  <a:noFill/>
                </a:ln>
                <a:solidFill>
                  <a:srgbClr val="000000"/>
                </a:solidFill>
                <a:effectLst/>
                <a:uLnTx/>
                <a:uFillTx/>
                <a:latin typeface="Segoe UI"/>
                <a:ea typeface="+mn-ea"/>
                <a:cs typeface="+mn-cs"/>
              </a:rPr>
              <a:t>Reckitt Benckiser</a:t>
            </a:r>
          </a:p>
          <a:p>
            <a:pPr marL="116552" marR="0" lvl="0" indent="-116552" algn="l" defTabSz="932688" rtl="0" eaLnBrk="1" fontAlgn="auto" latinLnBrk="0" hangingPunct="1">
              <a:lnSpc>
                <a:spcPct val="100000"/>
              </a:lnSpc>
              <a:spcBef>
                <a:spcPts val="0"/>
              </a:spcBef>
              <a:spcAft>
                <a:spcPts val="0"/>
              </a:spcAft>
              <a:buClrTx/>
              <a:buSzTx/>
              <a:buFontTx/>
              <a:buNone/>
              <a:tabLst>
                <a:tab pos="3328404" algn="l"/>
              </a:tabLst>
              <a:defRPr/>
            </a:pPr>
            <a:endParaRPr kumimoji="0" lang="en-US" sz="1836"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light"/>
              <a:ea typeface="+mn-ea"/>
              <a:cs typeface="+mn-cs"/>
            </a:endParaRPr>
          </a:p>
        </p:txBody>
      </p:sp>
      <p:grpSp>
        <p:nvGrpSpPr>
          <p:cNvPr id="3" name="Group 2">
            <a:extLst>
              <a:ext uri="{FF2B5EF4-FFF2-40B4-BE49-F238E27FC236}">
                <a16:creationId xmlns:a16="http://schemas.microsoft.com/office/drawing/2014/main" id="{887B88A4-7F34-5841-8B63-D5B63F0795E8}"/>
              </a:ext>
            </a:extLst>
          </p:cNvPr>
          <p:cNvGrpSpPr/>
          <p:nvPr/>
        </p:nvGrpSpPr>
        <p:grpSpPr>
          <a:xfrm>
            <a:off x="6517047" y="1635663"/>
            <a:ext cx="5918546" cy="4793738"/>
            <a:chOff x="293688" y="1428750"/>
            <a:chExt cx="6340577" cy="5135563"/>
          </a:xfrm>
        </p:grpSpPr>
        <p:grpSp>
          <p:nvGrpSpPr>
            <p:cNvPr id="6" name="Group 5">
              <a:extLst>
                <a:ext uri="{FF2B5EF4-FFF2-40B4-BE49-F238E27FC236}">
                  <a16:creationId xmlns:a16="http://schemas.microsoft.com/office/drawing/2014/main" id="{02B27DC4-AE4B-40D0-B37A-A3E850777187}"/>
                </a:ext>
              </a:extLst>
            </p:cNvPr>
            <p:cNvGrpSpPr/>
            <p:nvPr/>
          </p:nvGrpSpPr>
          <p:grpSpPr>
            <a:xfrm>
              <a:off x="293689" y="1428750"/>
              <a:ext cx="6340576" cy="2530407"/>
              <a:chOff x="293689" y="1428750"/>
              <a:chExt cx="6340576" cy="2530407"/>
            </a:xfrm>
          </p:grpSpPr>
          <p:sp>
            <p:nvSpPr>
              <p:cNvPr id="5" name="Rectangle 4">
                <a:extLst>
                  <a:ext uri="{FF2B5EF4-FFF2-40B4-BE49-F238E27FC236}">
                    <a16:creationId xmlns:a16="http://schemas.microsoft.com/office/drawing/2014/main" id="{2E8DD1B8-7C9D-4237-B249-FA4BF8F6CF2C}"/>
                  </a:ext>
                </a:extLst>
              </p:cNvPr>
              <p:cNvSpPr/>
              <p:nvPr/>
            </p:nvSpPr>
            <p:spPr bwMode="auto">
              <a:xfrm>
                <a:off x="293689" y="1428750"/>
                <a:ext cx="6340576" cy="2530407"/>
              </a:xfrm>
              <a:prstGeom prst="rect">
                <a:avLst/>
              </a:prstGeom>
              <a:solidFill>
                <a:schemeClr val="bg1"/>
              </a:solidFill>
              <a:ln w="10795" cap="flat" cmpd="sng" algn="ctr">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49217" rIns="186521" bIns="149217"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dirty="0">
                  <a:ln>
                    <a:noFill/>
                  </a:ln>
                  <a:gradFill>
                    <a:gsLst>
                      <a:gs pos="5439">
                        <a:srgbClr val="E6E6E6"/>
                      </a:gs>
                      <a:gs pos="10000">
                        <a:srgbClr val="E6E6E6"/>
                      </a:gs>
                    </a:gsLst>
                    <a:lin ang="5400000" scaled="0"/>
                  </a:gradFill>
                  <a:effectLst/>
                  <a:uLnTx/>
                  <a:uFillTx/>
                  <a:latin typeface="Segoe UI"/>
                  <a:ea typeface="+mn-ea"/>
                  <a:cs typeface="+mn-cs"/>
                </a:endParaRPr>
              </a:p>
            </p:txBody>
          </p:sp>
          <p:pic>
            <p:nvPicPr>
              <p:cNvPr id="10" name="Picture 9" descr="A screenshot of a cell phone&#10;&#10;Description generated with high confidence">
                <a:extLst>
                  <a:ext uri="{FF2B5EF4-FFF2-40B4-BE49-F238E27FC236}">
                    <a16:creationId xmlns:a16="http://schemas.microsoft.com/office/drawing/2014/main" id="{349FE112-CEE1-4BAD-9A16-E290746FF719}"/>
                  </a:ext>
                </a:extLst>
              </p:cNvPr>
              <p:cNvPicPr>
                <a:picLocks noChangeAspect="1"/>
              </p:cNvPicPr>
              <p:nvPr/>
            </p:nvPicPr>
            <p:blipFill rotWithShape="1">
              <a:blip r:embed="rId3" cstate="screen">
                <a:clrChange>
                  <a:clrFrom>
                    <a:srgbClr val="F7F7F7"/>
                  </a:clrFrom>
                  <a:clrTo>
                    <a:srgbClr val="F7F7F7">
                      <a:alpha val="0"/>
                    </a:srgbClr>
                  </a:clrTo>
                </a:clrChange>
                <a:extLst>
                  <a:ext uri="{28A0092B-C50C-407E-A947-70E740481C1C}">
                    <a14:useLocalDpi xmlns:a14="http://schemas.microsoft.com/office/drawing/2010/main"/>
                  </a:ext>
                </a:extLst>
              </a:blip>
              <a:srcRect b="24316"/>
              <a:stretch/>
            </p:blipFill>
            <p:spPr>
              <a:xfrm>
                <a:off x="425822" y="1483113"/>
                <a:ext cx="5881759" cy="2444636"/>
              </a:xfrm>
              <a:prstGeom prst="rect">
                <a:avLst/>
              </a:prstGeom>
              <a:ln>
                <a:noFill/>
              </a:ln>
              <a:effectLst/>
            </p:spPr>
          </p:pic>
        </p:grpSp>
        <p:pic>
          <p:nvPicPr>
            <p:cNvPr id="4" name="Picture 3" descr="A picture containing water, person, swimming&#10;&#10;Description generated with very high confidence">
              <a:extLst>
                <a:ext uri="{FF2B5EF4-FFF2-40B4-BE49-F238E27FC236}">
                  <a16:creationId xmlns:a16="http://schemas.microsoft.com/office/drawing/2014/main" id="{B59A5486-94E9-4DDE-B1A0-685F9BE535A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 t="18616" r="-1" b="21749"/>
            <a:stretch/>
          </p:blipFill>
          <p:spPr>
            <a:xfrm>
              <a:off x="293688" y="4040381"/>
              <a:ext cx="6340575" cy="2523932"/>
            </a:xfrm>
            <a:prstGeom prst="rect">
              <a:avLst/>
            </a:prstGeom>
            <a:solidFill>
              <a:schemeClr val="bg1"/>
            </a:solidFill>
            <a:ln w="10795" cap="flat" cmpd="sng" algn="ctr">
              <a:noFill/>
              <a:prstDash val="solid"/>
            </a:ln>
            <a:effectLst/>
          </p:spPr>
        </p:pic>
      </p:grpSp>
    </p:spTree>
    <p:extLst>
      <p:ext uri="{BB962C8B-B14F-4D97-AF65-F5344CB8AC3E}">
        <p14:creationId xmlns:p14="http://schemas.microsoft.com/office/powerpoint/2010/main" val="45251324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DBEA63-F83F-4EF8-88C5-E6BBD9C8ACE4}"/>
              </a:ext>
            </a:extLst>
          </p:cNvPr>
          <p:cNvPicPr>
            <a:picLocks noChangeAspect="1"/>
          </p:cNvPicPr>
          <p:nvPr/>
        </p:nvPicPr>
        <p:blipFill>
          <a:blip r:embed="rId3"/>
          <a:stretch>
            <a:fillRect/>
          </a:stretch>
        </p:blipFill>
        <p:spPr>
          <a:xfrm>
            <a:off x="8915960" y="2503608"/>
            <a:ext cx="1979208" cy="1319476"/>
          </a:xfrm>
          <a:prstGeom prst="rect">
            <a:avLst/>
          </a:prstGeom>
        </p:spPr>
      </p:pic>
      <p:sp>
        <p:nvSpPr>
          <p:cNvPr id="2" name="Title 1">
            <a:extLst>
              <a:ext uri="{FF2B5EF4-FFF2-40B4-BE49-F238E27FC236}">
                <a16:creationId xmlns:a16="http://schemas.microsoft.com/office/drawing/2014/main" id="{A76F623C-333E-4EB7-8891-589617BFE4BD}"/>
              </a:ext>
            </a:extLst>
          </p:cNvPr>
          <p:cNvSpPr>
            <a:spLocks noGrp="1"/>
          </p:cNvSpPr>
          <p:nvPr>
            <p:ph type="title"/>
          </p:nvPr>
        </p:nvSpPr>
        <p:spPr/>
        <p:txBody>
          <a:bodyPr/>
          <a:lstStyle/>
          <a:p>
            <a:r>
              <a:rPr lang="en-US" dirty="0"/>
              <a:t>Innovation | The next chapter with Azure &amp; SAP</a:t>
            </a:r>
          </a:p>
        </p:txBody>
      </p:sp>
      <p:pic>
        <p:nvPicPr>
          <p:cNvPr id="5" name="Picture 4">
            <a:extLst>
              <a:ext uri="{FF2B5EF4-FFF2-40B4-BE49-F238E27FC236}">
                <a16:creationId xmlns:a16="http://schemas.microsoft.com/office/drawing/2014/main" id="{F14081BF-F1FC-4338-9371-7CAE97717C0D}"/>
              </a:ext>
            </a:extLst>
          </p:cNvPr>
          <p:cNvPicPr>
            <a:picLocks noChangeAspect="1"/>
          </p:cNvPicPr>
          <p:nvPr/>
        </p:nvPicPr>
        <p:blipFill>
          <a:blip r:embed="rId4"/>
          <a:stretch>
            <a:fillRect/>
          </a:stretch>
        </p:blipFill>
        <p:spPr>
          <a:xfrm>
            <a:off x="8915960" y="2421468"/>
            <a:ext cx="3137970" cy="360095"/>
          </a:xfrm>
          <a:prstGeom prst="rect">
            <a:avLst/>
          </a:prstGeom>
        </p:spPr>
      </p:pic>
      <p:pic>
        <p:nvPicPr>
          <p:cNvPr id="7" name="Picture 6">
            <a:extLst>
              <a:ext uri="{FF2B5EF4-FFF2-40B4-BE49-F238E27FC236}">
                <a16:creationId xmlns:a16="http://schemas.microsoft.com/office/drawing/2014/main" id="{85CC8ABD-C0B9-4597-BFFE-40C3DAC977BC}"/>
              </a:ext>
            </a:extLst>
          </p:cNvPr>
          <p:cNvPicPr>
            <a:picLocks noChangeAspect="1"/>
          </p:cNvPicPr>
          <p:nvPr/>
        </p:nvPicPr>
        <p:blipFill>
          <a:blip r:embed="rId5"/>
          <a:stretch>
            <a:fillRect/>
          </a:stretch>
        </p:blipFill>
        <p:spPr>
          <a:xfrm>
            <a:off x="8915960" y="3594874"/>
            <a:ext cx="2183386" cy="534602"/>
          </a:xfrm>
          <a:prstGeom prst="rect">
            <a:avLst/>
          </a:prstGeom>
        </p:spPr>
      </p:pic>
      <p:pic>
        <p:nvPicPr>
          <p:cNvPr id="8" name="Picture 7">
            <a:extLst>
              <a:ext uri="{FF2B5EF4-FFF2-40B4-BE49-F238E27FC236}">
                <a16:creationId xmlns:a16="http://schemas.microsoft.com/office/drawing/2014/main" id="{976E8BA9-429A-4559-9A9E-79A79948FD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15960" y="4479383"/>
            <a:ext cx="3176992" cy="399622"/>
          </a:xfrm>
          <a:prstGeom prst="rect">
            <a:avLst/>
          </a:prstGeom>
        </p:spPr>
      </p:pic>
      <p:sp>
        <p:nvSpPr>
          <p:cNvPr id="10" name="Right Brace 9">
            <a:extLst>
              <a:ext uri="{FF2B5EF4-FFF2-40B4-BE49-F238E27FC236}">
                <a16:creationId xmlns:a16="http://schemas.microsoft.com/office/drawing/2014/main" id="{EE8B4FAB-4431-42E4-9DD8-7D3F260A0347}"/>
              </a:ext>
            </a:extLst>
          </p:cNvPr>
          <p:cNvSpPr/>
          <p:nvPr/>
        </p:nvSpPr>
        <p:spPr>
          <a:xfrm rot="10800000">
            <a:off x="8544176" y="1853102"/>
            <a:ext cx="317527" cy="3116581"/>
          </a:xfrm>
          <a:prstGeom prst="rightBrace">
            <a:avLst>
              <a:gd name="adj1" fmla="val 0"/>
              <a:gd name="adj2" fmla="val 50039"/>
            </a:avLst>
          </a:prstGeom>
          <a:ln w="19050">
            <a:solidFill>
              <a:schemeClr val="tx1"/>
            </a:solidFill>
            <a:headEnd type="none" w="lg" len="med"/>
            <a:tailEnd type="none" w="lg" len="med"/>
          </a:ln>
        </p:spPr>
        <p:style>
          <a:lnRef idx="3">
            <a:schemeClr val="accent1"/>
          </a:lnRef>
          <a:fillRef idx="0">
            <a:schemeClr val="accent1"/>
          </a:fillRef>
          <a:effectRef idx="2">
            <a:schemeClr val="accent1"/>
          </a:effectRef>
          <a:fontRef idx="minor">
            <a:schemeClr val="tx1"/>
          </a:fontRef>
        </p:style>
        <p:txBody>
          <a:bodyPr rtlCol="0" anchor="ctr"/>
          <a:lstStyle/>
          <a:p>
            <a:pPr algn="ctr" defTabSz="932563">
              <a:defRPr/>
            </a:pPr>
            <a:endParaRPr lang="en-US" sz="1800">
              <a:solidFill>
                <a:srgbClr val="1A1A1A"/>
              </a:solidFill>
              <a:latin typeface="Segoe UI"/>
            </a:endParaRPr>
          </a:p>
        </p:txBody>
      </p:sp>
      <p:pic>
        <p:nvPicPr>
          <p:cNvPr id="3" name="Picture 2">
            <a:extLst>
              <a:ext uri="{FF2B5EF4-FFF2-40B4-BE49-F238E27FC236}">
                <a16:creationId xmlns:a16="http://schemas.microsoft.com/office/drawing/2014/main" id="{1F064B82-0935-4B92-B932-3B975D28E358}"/>
              </a:ext>
            </a:extLst>
          </p:cNvPr>
          <p:cNvPicPr>
            <a:picLocks noChangeAspect="1"/>
          </p:cNvPicPr>
          <p:nvPr/>
        </p:nvPicPr>
        <p:blipFill>
          <a:blip r:embed="rId7"/>
          <a:stretch>
            <a:fillRect/>
          </a:stretch>
        </p:blipFill>
        <p:spPr>
          <a:xfrm>
            <a:off x="8869660" y="1820636"/>
            <a:ext cx="2733840" cy="438446"/>
          </a:xfrm>
          <a:prstGeom prst="rect">
            <a:avLst/>
          </a:prstGeom>
        </p:spPr>
      </p:pic>
      <p:sp>
        <p:nvSpPr>
          <p:cNvPr id="12" name="TextBox 11">
            <a:extLst>
              <a:ext uri="{FF2B5EF4-FFF2-40B4-BE49-F238E27FC236}">
                <a16:creationId xmlns:a16="http://schemas.microsoft.com/office/drawing/2014/main" id="{8A8605F5-2348-4B02-8DB6-6AFA29A5EAA4}"/>
              </a:ext>
            </a:extLst>
          </p:cNvPr>
          <p:cNvSpPr txBox="1"/>
          <p:nvPr/>
        </p:nvSpPr>
        <p:spPr>
          <a:xfrm>
            <a:off x="467789" y="1614872"/>
            <a:ext cx="2358748" cy="1203404"/>
          </a:xfrm>
          <a:prstGeom prst="rect">
            <a:avLst/>
          </a:prstGeom>
          <a:noFill/>
          <a:ln w="19050">
            <a:solidFill>
              <a:schemeClr val="tx1"/>
            </a:solidFill>
            <a:prstDash val="sysDot"/>
          </a:ln>
        </p:spPr>
        <p:txBody>
          <a:bodyPr wrap="square" lIns="182880" tIns="146304" rIns="182880" bIns="146304" rtlCol="0" anchor="ctr">
            <a:noAutofit/>
          </a:bodyPr>
          <a:lstStyle/>
          <a:p>
            <a:pPr algn="ctr">
              <a:lnSpc>
                <a:spcPct val="90000"/>
              </a:lnSpc>
              <a:spcAft>
                <a:spcPts val="600"/>
              </a:spcAft>
            </a:pPr>
            <a:r>
              <a:rPr lang="en-US" sz="1600" dirty="0">
                <a:latin typeface="+mj-lt"/>
              </a:rPr>
              <a:t>Industry solutions</a:t>
            </a:r>
          </a:p>
        </p:txBody>
      </p:sp>
      <p:sp>
        <p:nvSpPr>
          <p:cNvPr id="13" name="TextBox 12">
            <a:extLst>
              <a:ext uri="{FF2B5EF4-FFF2-40B4-BE49-F238E27FC236}">
                <a16:creationId xmlns:a16="http://schemas.microsoft.com/office/drawing/2014/main" id="{8C181216-9685-4F98-A775-C4644EDEA085}"/>
              </a:ext>
            </a:extLst>
          </p:cNvPr>
          <p:cNvSpPr txBox="1"/>
          <p:nvPr/>
        </p:nvSpPr>
        <p:spPr>
          <a:xfrm>
            <a:off x="2972959" y="1614871"/>
            <a:ext cx="2358748" cy="1203405"/>
          </a:xfrm>
          <a:prstGeom prst="rect">
            <a:avLst/>
          </a:prstGeom>
          <a:noFill/>
          <a:ln w="19050">
            <a:solidFill>
              <a:schemeClr val="tx1"/>
            </a:solidFill>
            <a:prstDash val="sysDot"/>
          </a:ln>
        </p:spPr>
        <p:txBody>
          <a:bodyPr wrap="square" lIns="182880" tIns="146304" rIns="182880" bIns="146304" rtlCol="0" anchor="ctr">
            <a:noAutofit/>
          </a:bodyPr>
          <a:lstStyle/>
          <a:p>
            <a:pPr algn="ctr">
              <a:lnSpc>
                <a:spcPct val="90000"/>
              </a:lnSpc>
              <a:spcAft>
                <a:spcPts val="600"/>
              </a:spcAft>
            </a:pPr>
            <a:r>
              <a:rPr lang="en-US" sz="1600" dirty="0">
                <a:latin typeface="+mj-lt"/>
              </a:rPr>
              <a:t>Business </a:t>
            </a:r>
            <a:br>
              <a:rPr lang="en-US" sz="1600" dirty="0">
                <a:latin typeface="+mj-lt"/>
              </a:rPr>
            </a:br>
            <a:r>
              <a:rPr lang="en-US" sz="1600" dirty="0">
                <a:latin typeface="+mj-lt"/>
              </a:rPr>
              <a:t>insights</a:t>
            </a:r>
          </a:p>
        </p:txBody>
      </p:sp>
      <p:sp>
        <p:nvSpPr>
          <p:cNvPr id="14" name="TextBox 13">
            <a:extLst>
              <a:ext uri="{FF2B5EF4-FFF2-40B4-BE49-F238E27FC236}">
                <a16:creationId xmlns:a16="http://schemas.microsoft.com/office/drawing/2014/main" id="{6EF780B0-113E-49D9-8B09-8FD1A5966C1F}"/>
              </a:ext>
            </a:extLst>
          </p:cNvPr>
          <p:cNvSpPr txBox="1"/>
          <p:nvPr/>
        </p:nvSpPr>
        <p:spPr>
          <a:xfrm>
            <a:off x="5478129" y="1614872"/>
            <a:ext cx="2999008" cy="1203406"/>
          </a:xfrm>
          <a:prstGeom prst="rect">
            <a:avLst/>
          </a:prstGeom>
          <a:noFill/>
          <a:ln w="19050">
            <a:solidFill>
              <a:schemeClr val="tx1"/>
            </a:solidFill>
            <a:prstDash val="sysDot"/>
          </a:ln>
        </p:spPr>
        <p:txBody>
          <a:bodyPr wrap="square" lIns="182880" tIns="146304" rIns="182880" bIns="146304" rtlCol="0" anchor="ctr">
            <a:noAutofit/>
          </a:bodyPr>
          <a:lstStyle/>
          <a:p>
            <a:pPr algn="ctr">
              <a:lnSpc>
                <a:spcPct val="90000"/>
              </a:lnSpc>
              <a:spcAft>
                <a:spcPts val="600"/>
              </a:spcAft>
            </a:pPr>
            <a:r>
              <a:rPr lang="en-IN" sz="1600" dirty="0">
                <a:latin typeface="+mj-lt"/>
              </a:rPr>
              <a:t>ISV solutions</a:t>
            </a:r>
          </a:p>
          <a:p>
            <a:pPr algn="ctr">
              <a:lnSpc>
                <a:spcPct val="90000"/>
              </a:lnSpc>
              <a:spcAft>
                <a:spcPts val="600"/>
              </a:spcAft>
            </a:pPr>
            <a:r>
              <a:rPr lang="en-IN" sz="1600" dirty="0">
                <a:latin typeface="+mj-lt"/>
              </a:rPr>
              <a:t>Azure: IoT, ML, Big Data, Chatbot, Mobile</a:t>
            </a:r>
          </a:p>
        </p:txBody>
      </p:sp>
      <p:sp>
        <p:nvSpPr>
          <p:cNvPr id="15" name="TextBox 14">
            <a:extLst>
              <a:ext uri="{FF2B5EF4-FFF2-40B4-BE49-F238E27FC236}">
                <a16:creationId xmlns:a16="http://schemas.microsoft.com/office/drawing/2014/main" id="{831759BB-596F-4CE8-ADCF-87E9B452F920}"/>
              </a:ext>
            </a:extLst>
          </p:cNvPr>
          <p:cNvSpPr txBox="1"/>
          <p:nvPr/>
        </p:nvSpPr>
        <p:spPr>
          <a:xfrm>
            <a:off x="467789" y="2965004"/>
            <a:ext cx="4863918" cy="908834"/>
          </a:xfrm>
          <a:prstGeom prst="rect">
            <a:avLst/>
          </a:prstGeom>
          <a:noFill/>
          <a:ln w="19050">
            <a:solidFill>
              <a:schemeClr val="tx1"/>
            </a:solidFill>
            <a:prstDash val="sysDot"/>
          </a:ln>
        </p:spPr>
        <p:txBody>
          <a:bodyPr wrap="square" lIns="182880" tIns="146304" rIns="182880" bIns="146304" rtlCol="0" anchor="ctr">
            <a:noAutofit/>
          </a:bodyPr>
          <a:lstStyle/>
          <a:p>
            <a:pPr algn="ctr">
              <a:lnSpc>
                <a:spcPct val="90000"/>
              </a:lnSpc>
              <a:spcAft>
                <a:spcPts val="600"/>
              </a:spcAft>
            </a:pPr>
            <a:r>
              <a:rPr lang="nb-NO" sz="1600" dirty="0">
                <a:latin typeface="+mj-lt"/>
              </a:rPr>
              <a:t>Azure IaaS for SAP</a:t>
            </a:r>
          </a:p>
          <a:p>
            <a:pPr algn="ctr">
              <a:lnSpc>
                <a:spcPct val="90000"/>
              </a:lnSpc>
              <a:spcAft>
                <a:spcPts val="600"/>
              </a:spcAft>
            </a:pPr>
            <a:r>
              <a:rPr lang="nb-NO" sz="1600" dirty="0">
                <a:latin typeface="+mj-lt"/>
              </a:rPr>
              <a:t>VM &amp; Bare Metal from 192GB-24TB</a:t>
            </a:r>
          </a:p>
        </p:txBody>
      </p:sp>
      <p:sp>
        <p:nvSpPr>
          <p:cNvPr id="16" name="TextBox 15">
            <a:extLst>
              <a:ext uri="{FF2B5EF4-FFF2-40B4-BE49-F238E27FC236}">
                <a16:creationId xmlns:a16="http://schemas.microsoft.com/office/drawing/2014/main" id="{F8777FAF-B2BC-4A7D-A1DE-64005257D0EA}"/>
              </a:ext>
            </a:extLst>
          </p:cNvPr>
          <p:cNvSpPr txBox="1"/>
          <p:nvPr/>
        </p:nvSpPr>
        <p:spPr>
          <a:xfrm>
            <a:off x="5478129" y="2965005"/>
            <a:ext cx="2999008" cy="908834"/>
          </a:xfrm>
          <a:prstGeom prst="rect">
            <a:avLst/>
          </a:prstGeom>
          <a:solidFill>
            <a:schemeClr val="tx2"/>
          </a:solidFill>
          <a:ln w="19050">
            <a:noFill/>
          </a:ln>
        </p:spPr>
        <p:txBody>
          <a:bodyPr wrap="square" lIns="182880" tIns="146304" rIns="182880" bIns="146304" rtlCol="0" anchor="ctr">
            <a:noAutofit/>
          </a:bodyPr>
          <a:lstStyle/>
          <a:p>
            <a:pPr algn="ctr">
              <a:lnSpc>
                <a:spcPct val="90000"/>
              </a:lnSpc>
              <a:spcAft>
                <a:spcPts val="600"/>
              </a:spcAft>
            </a:pPr>
            <a:r>
              <a:rPr lang="nb-NO" sz="3200" dirty="0">
                <a:solidFill>
                  <a:schemeClr val="bg1"/>
                </a:solidFill>
                <a:latin typeface="+mj-lt"/>
              </a:rPr>
              <a:t>SAP Cloud</a:t>
            </a:r>
          </a:p>
        </p:txBody>
      </p:sp>
      <p:sp>
        <p:nvSpPr>
          <p:cNvPr id="17" name="TextBox 16">
            <a:extLst>
              <a:ext uri="{FF2B5EF4-FFF2-40B4-BE49-F238E27FC236}">
                <a16:creationId xmlns:a16="http://schemas.microsoft.com/office/drawing/2014/main" id="{FBFB80C7-65F8-42E1-AC18-DD66B669DC1B}"/>
              </a:ext>
            </a:extLst>
          </p:cNvPr>
          <p:cNvSpPr txBox="1"/>
          <p:nvPr/>
        </p:nvSpPr>
        <p:spPr>
          <a:xfrm>
            <a:off x="456213" y="4030982"/>
            <a:ext cx="8048675" cy="908834"/>
          </a:xfrm>
          <a:prstGeom prst="rect">
            <a:avLst/>
          </a:prstGeom>
          <a:noFill/>
          <a:ln w="19050">
            <a:solidFill>
              <a:schemeClr val="tx1"/>
            </a:solidFill>
            <a:prstDash val="sysDot"/>
          </a:ln>
        </p:spPr>
        <p:txBody>
          <a:bodyPr wrap="square" lIns="182880" tIns="146304" rIns="182880" bIns="146304" rtlCol="0" anchor="ctr">
            <a:noAutofit/>
          </a:bodyPr>
          <a:lstStyle/>
          <a:p>
            <a:pPr algn="ctr">
              <a:lnSpc>
                <a:spcPct val="90000"/>
              </a:lnSpc>
              <a:spcAft>
                <a:spcPts val="600"/>
              </a:spcAft>
            </a:pPr>
            <a:r>
              <a:rPr lang="en-IN" sz="1600" dirty="0">
                <a:latin typeface="+mj-lt"/>
              </a:rPr>
              <a:t>Azure Security &amp; compliance</a:t>
            </a:r>
          </a:p>
          <a:p>
            <a:pPr algn="ctr">
              <a:lnSpc>
                <a:spcPct val="90000"/>
              </a:lnSpc>
              <a:spcAft>
                <a:spcPts val="600"/>
              </a:spcAft>
            </a:pPr>
            <a:r>
              <a:rPr lang="en-IN" sz="1600" dirty="0">
                <a:latin typeface="+mj-lt"/>
              </a:rPr>
              <a:t>AAD - Only SSO that works across the SAP Portfolio</a:t>
            </a:r>
          </a:p>
        </p:txBody>
      </p:sp>
      <p:sp>
        <p:nvSpPr>
          <p:cNvPr id="18" name="TextBox 17">
            <a:extLst>
              <a:ext uri="{FF2B5EF4-FFF2-40B4-BE49-F238E27FC236}">
                <a16:creationId xmlns:a16="http://schemas.microsoft.com/office/drawing/2014/main" id="{479C2C72-C738-4F1A-80F9-BFCFC159C7A3}"/>
              </a:ext>
            </a:extLst>
          </p:cNvPr>
          <p:cNvSpPr txBox="1"/>
          <p:nvPr/>
        </p:nvSpPr>
        <p:spPr>
          <a:xfrm>
            <a:off x="456213" y="5102164"/>
            <a:ext cx="8048675" cy="592578"/>
          </a:xfrm>
          <a:prstGeom prst="rect">
            <a:avLst/>
          </a:prstGeom>
          <a:noFill/>
          <a:ln w="19050">
            <a:solidFill>
              <a:schemeClr val="tx1"/>
            </a:solidFill>
            <a:prstDash val="sysDot"/>
          </a:ln>
        </p:spPr>
        <p:txBody>
          <a:bodyPr wrap="square" lIns="182880" tIns="146304" rIns="182880" bIns="146304" rtlCol="0" anchor="ctr">
            <a:noAutofit/>
          </a:bodyPr>
          <a:lstStyle/>
          <a:p>
            <a:pPr algn="ctr">
              <a:lnSpc>
                <a:spcPct val="90000"/>
              </a:lnSpc>
              <a:spcAft>
                <a:spcPts val="600"/>
              </a:spcAft>
            </a:pPr>
            <a:r>
              <a:rPr lang="en-IN" sz="1600" dirty="0">
                <a:latin typeface="+mj-lt"/>
              </a:rPr>
              <a:t>Partner Managed Solutions &amp; Migrations including SAP HEC</a:t>
            </a:r>
          </a:p>
        </p:txBody>
      </p:sp>
    </p:spTree>
    <p:extLst>
      <p:ext uri="{BB962C8B-B14F-4D97-AF65-F5344CB8AC3E}">
        <p14:creationId xmlns:p14="http://schemas.microsoft.com/office/powerpoint/2010/main" val="195353400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3D1B10-635C-4E78-BA79-1259A40E1877}"/>
              </a:ext>
            </a:extLst>
          </p:cNvPr>
          <p:cNvSpPr>
            <a:spLocks noGrp="1"/>
          </p:cNvSpPr>
          <p:nvPr>
            <p:ph type="title"/>
          </p:nvPr>
        </p:nvSpPr>
        <p:spPr/>
        <p:txBody>
          <a:bodyPr/>
          <a:lstStyle/>
          <a:p>
            <a:r>
              <a:rPr lang="en-IN" dirty="0"/>
              <a:t>Beyond ERP | Industry &amp; horizontal focus</a:t>
            </a:r>
          </a:p>
        </p:txBody>
      </p:sp>
      <p:sp>
        <p:nvSpPr>
          <p:cNvPr id="4" name="TextBox 3">
            <a:extLst>
              <a:ext uri="{FF2B5EF4-FFF2-40B4-BE49-F238E27FC236}">
                <a16:creationId xmlns:a16="http://schemas.microsoft.com/office/drawing/2014/main" id="{40343728-30AA-43FD-B5F6-5D1F7AE7DCFD}"/>
              </a:ext>
            </a:extLst>
          </p:cNvPr>
          <p:cNvSpPr txBox="1"/>
          <p:nvPr/>
        </p:nvSpPr>
        <p:spPr>
          <a:xfrm>
            <a:off x="434975" y="1505879"/>
            <a:ext cx="3715605" cy="627864"/>
          </a:xfrm>
          <a:prstGeom prst="rect">
            <a:avLst/>
          </a:prstGeom>
          <a:noFill/>
        </p:spPr>
        <p:txBody>
          <a:bodyPr wrap="square" lIns="0" tIns="146304" rIns="182880" bIns="146304" rtlCol="0">
            <a:noAutofit/>
          </a:bodyPr>
          <a:lstStyle/>
          <a:p>
            <a:pPr>
              <a:lnSpc>
                <a:spcPct val="90000"/>
              </a:lnSpc>
              <a:spcAft>
                <a:spcPts val="600"/>
              </a:spcAft>
            </a:pPr>
            <a:r>
              <a:rPr lang="en-US" sz="2000" dirty="0">
                <a:solidFill>
                  <a:schemeClr val="tx2"/>
                </a:solidFill>
                <a:latin typeface="+mj-lt"/>
              </a:rPr>
              <a:t>Industry Solutions</a:t>
            </a:r>
          </a:p>
        </p:txBody>
      </p:sp>
      <p:sp>
        <p:nvSpPr>
          <p:cNvPr id="11" name="TextBox 10">
            <a:extLst>
              <a:ext uri="{FF2B5EF4-FFF2-40B4-BE49-F238E27FC236}">
                <a16:creationId xmlns:a16="http://schemas.microsoft.com/office/drawing/2014/main" id="{1D73C522-7F98-4855-BDE1-0633B74C9B89}"/>
              </a:ext>
            </a:extLst>
          </p:cNvPr>
          <p:cNvSpPr txBox="1"/>
          <p:nvPr/>
        </p:nvSpPr>
        <p:spPr>
          <a:xfrm>
            <a:off x="4355147" y="1505879"/>
            <a:ext cx="3715605" cy="627864"/>
          </a:xfrm>
          <a:prstGeom prst="rect">
            <a:avLst/>
          </a:prstGeom>
          <a:noFill/>
        </p:spPr>
        <p:txBody>
          <a:bodyPr wrap="square" lIns="0" tIns="146304" rIns="182880" bIns="146304" rtlCol="0">
            <a:noAutofit/>
          </a:bodyPr>
          <a:lstStyle/>
          <a:p>
            <a:pPr>
              <a:lnSpc>
                <a:spcPct val="90000"/>
              </a:lnSpc>
              <a:spcAft>
                <a:spcPts val="600"/>
              </a:spcAft>
            </a:pPr>
            <a:r>
              <a:rPr lang="en-US" sz="2000" dirty="0">
                <a:solidFill>
                  <a:schemeClr val="tx2"/>
                </a:solidFill>
                <a:latin typeface="+mj-lt"/>
              </a:rPr>
              <a:t>Horizontal Solutions</a:t>
            </a:r>
          </a:p>
        </p:txBody>
      </p:sp>
      <p:sp>
        <p:nvSpPr>
          <p:cNvPr id="12" name="TextBox 11">
            <a:extLst>
              <a:ext uri="{FF2B5EF4-FFF2-40B4-BE49-F238E27FC236}">
                <a16:creationId xmlns:a16="http://schemas.microsoft.com/office/drawing/2014/main" id="{CDC7DDC5-880E-445A-BF2D-3247BDD5DC86}"/>
              </a:ext>
            </a:extLst>
          </p:cNvPr>
          <p:cNvSpPr txBox="1"/>
          <p:nvPr/>
        </p:nvSpPr>
        <p:spPr>
          <a:xfrm>
            <a:off x="8275319" y="1505879"/>
            <a:ext cx="4114801" cy="960263"/>
          </a:xfrm>
          <a:prstGeom prst="rect">
            <a:avLst/>
          </a:prstGeom>
          <a:noFill/>
        </p:spPr>
        <p:txBody>
          <a:bodyPr wrap="square" lIns="0" tIns="146304" rIns="182880" bIns="146304" rtlCol="0">
            <a:noAutofit/>
          </a:bodyPr>
          <a:lstStyle/>
          <a:p>
            <a:pPr>
              <a:lnSpc>
                <a:spcPct val="90000"/>
              </a:lnSpc>
              <a:spcAft>
                <a:spcPts val="600"/>
              </a:spcAft>
            </a:pPr>
            <a:r>
              <a:rPr lang="en-US" sz="2000" dirty="0">
                <a:solidFill>
                  <a:schemeClr val="tx2"/>
                </a:solidFill>
                <a:latin typeface="+mj-lt"/>
              </a:rPr>
              <a:t>Extend Product Revenue Streams</a:t>
            </a:r>
          </a:p>
        </p:txBody>
      </p:sp>
      <p:sp>
        <p:nvSpPr>
          <p:cNvPr id="5" name="TextBox 4">
            <a:extLst>
              <a:ext uri="{FF2B5EF4-FFF2-40B4-BE49-F238E27FC236}">
                <a16:creationId xmlns:a16="http://schemas.microsoft.com/office/drawing/2014/main" id="{48EB403A-AA6D-4B06-8B64-93023EE8FECD}"/>
              </a:ext>
            </a:extLst>
          </p:cNvPr>
          <p:cNvSpPr txBox="1"/>
          <p:nvPr/>
        </p:nvSpPr>
        <p:spPr>
          <a:xfrm>
            <a:off x="434975" y="2201133"/>
            <a:ext cx="3611881" cy="3191643"/>
          </a:xfrm>
          <a:prstGeom prst="rect">
            <a:avLst/>
          </a:prstGeom>
          <a:noFill/>
        </p:spPr>
        <p:txBody>
          <a:bodyPr wrap="square" lIns="0" tIns="146304" rIns="182880" bIns="146304" rtlCol="0">
            <a:spAutoFit/>
          </a:bodyPr>
          <a:lstStyle/>
          <a:p>
            <a:pPr>
              <a:lnSpc>
                <a:spcPct val="90000"/>
              </a:lnSpc>
              <a:spcAft>
                <a:spcPts val="600"/>
              </a:spcAft>
            </a:pPr>
            <a:r>
              <a:rPr lang="en-IN" sz="1600" dirty="0"/>
              <a:t>Consumer Goods/Retail</a:t>
            </a:r>
          </a:p>
          <a:p>
            <a:pPr>
              <a:lnSpc>
                <a:spcPct val="90000"/>
              </a:lnSpc>
            </a:pPr>
            <a:r>
              <a:rPr lang="en-IN" sz="1200" dirty="0"/>
              <a:t>Connected Supplier</a:t>
            </a:r>
          </a:p>
          <a:p>
            <a:pPr>
              <a:lnSpc>
                <a:spcPct val="90000"/>
              </a:lnSpc>
              <a:spcBef>
                <a:spcPts val="600"/>
              </a:spcBef>
            </a:pPr>
            <a:r>
              <a:rPr lang="en-IN" sz="1200" dirty="0"/>
              <a:t>Trade Promotion Management</a:t>
            </a:r>
          </a:p>
          <a:p>
            <a:pPr>
              <a:lnSpc>
                <a:spcPct val="90000"/>
              </a:lnSpc>
              <a:spcBef>
                <a:spcPts val="600"/>
              </a:spcBef>
            </a:pPr>
            <a:r>
              <a:rPr lang="en-IN" sz="1200" dirty="0" err="1"/>
              <a:t>Sku</a:t>
            </a:r>
            <a:r>
              <a:rPr lang="en-IN" sz="1200" dirty="0"/>
              <a:t> cannibalization</a:t>
            </a:r>
          </a:p>
          <a:p>
            <a:pPr>
              <a:lnSpc>
                <a:spcPct val="90000"/>
              </a:lnSpc>
              <a:spcBef>
                <a:spcPts val="600"/>
              </a:spcBef>
              <a:spcAft>
                <a:spcPts val="600"/>
              </a:spcAft>
            </a:pPr>
            <a:r>
              <a:rPr lang="en-IN" sz="1200" dirty="0"/>
              <a:t>Price Volume Mix</a:t>
            </a:r>
          </a:p>
          <a:p>
            <a:pPr>
              <a:lnSpc>
                <a:spcPct val="90000"/>
              </a:lnSpc>
              <a:spcBef>
                <a:spcPts val="600"/>
              </a:spcBef>
              <a:spcAft>
                <a:spcPts val="600"/>
              </a:spcAft>
            </a:pPr>
            <a:r>
              <a:rPr lang="en-IN" sz="1600" dirty="0"/>
              <a:t>Manufacturing</a:t>
            </a:r>
          </a:p>
          <a:p>
            <a:pPr>
              <a:lnSpc>
                <a:spcPct val="90000"/>
              </a:lnSpc>
              <a:spcAft>
                <a:spcPts val="600"/>
              </a:spcAft>
            </a:pPr>
            <a:r>
              <a:rPr lang="en-IN" sz="1200" dirty="0"/>
              <a:t>Remote Monitoring</a:t>
            </a:r>
          </a:p>
          <a:p>
            <a:pPr>
              <a:lnSpc>
                <a:spcPct val="90000"/>
              </a:lnSpc>
              <a:spcAft>
                <a:spcPts val="600"/>
              </a:spcAft>
            </a:pPr>
            <a:r>
              <a:rPr lang="en-IN" sz="1200" dirty="0"/>
              <a:t>Preventive Maintenance</a:t>
            </a:r>
          </a:p>
          <a:p>
            <a:pPr>
              <a:lnSpc>
                <a:spcPct val="90000"/>
              </a:lnSpc>
              <a:spcAft>
                <a:spcPts val="600"/>
              </a:spcAft>
            </a:pPr>
            <a:r>
              <a:rPr lang="en-IN" sz="1200" dirty="0"/>
              <a:t>IoT – Field monitoring &amp; </a:t>
            </a:r>
            <a:r>
              <a:rPr lang="en-IN" sz="1200" dirty="0" err="1"/>
              <a:t>Sevice</a:t>
            </a:r>
            <a:endParaRPr lang="en-IN" sz="1200" dirty="0"/>
          </a:p>
          <a:p>
            <a:pPr>
              <a:lnSpc>
                <a:spcPct val="90000"/>
              </a:lnSpc>
              <a:spcBef>
                <a:spcPts val="600"/>
              </a:spcBef>
              <a:spcAft>
                <a:spcPts val="600"/>
              </a:spcAft>
            </a:pPr>
            <a:r>
              <a:rPr lang="en-IN" sz="1600" dirty="0"/>
              <a:t>Healthcare, Utilities, &amp; Fin-</a:t>
            </a:r>
            <a:r>
              <a:rPr lang="en-IN" sz="1600" dirty="0" err="1"/>
              <a:t>serv</a:t>
            </a:r>
            <a:r>
              <a:rPr lang="en-IN" sz="1600" dirty="0"/>
              <a:t> </a:t>
            </a:r>
            <a:br>
              <a:rPr lang="en-IN" sz="1600" dirty="0"/>
            </a:br>
            <a:r>
              <a:rPr lang="en-IN" sz="1600" dirty="0"/>
              <a:t>in roadmap</a:t>
            </a:r>
          </a:p>
        </p:txBody>
      </p:sp>
      <p:sp>
        <p:nvSpPr>
          <p:cNvPr id="13" name="TextBox 12">
            <a:extLst>
              <a:ext uri="{FF2B5EF4-FFF2-40B4-BE49-F238E27FC236}">
                <a16:creationId xmlns:a16="http://schemas.microsoft.com/office/drawing/2014/main" id="{7920055C-A489-4402-B072-2C6916C18C74}"/>
              </a:ext>
            </a:extLst>
          </p:cNvPr>
          <p:cNvSpPr txBox="1"/>
          <p:nvPr/>
        </p:nvSpPr>
        <p:spPr>
          <a:xfrm>
            <a:off x="4355148" y="2201133"/>
            <a:ext cx="3311108" cy="4172424"/>
          </a:xfrm>
          <a:prstGeom prst="rect">
            <a:avLst/>
          </a:prstGeom>
          <a:noFill/>
        </p:spPr>
        <p:txBody>
          <a:bodyPr wrap="square" lIns="0" tIns="146304" rIns="182880" bIns="146304" rtlCol="0">
            <a:spAutoFit/>
          </a:bodyPr>
          <a:lstStyle/>
          <a:p>
            <a:pPr>
              <a:lnSpc>
                <a:spcPct val="90000"/>
              </a:lnSpc>
              <a:spcAft>
                <a:spcPts val="1200"/>
              </a:spcAft>
            </a:pPr>
            <a:r>
              <a:rPr lang="en-IN" sz="1600" dirty="0"/>
              <a:t>Connected Supply Chain</a:t>
            </a:r>
          </a:p>
          <a:p>
            <a:pPr>
              <a:lnSpc>
                <a:spcPct val="90000"/>
              </a:lnSpc>
              <a:spcAft>
                <a:spcPts val="600"/>
              </a:spcAft>
            </a:pPr>
            <a:r>
              <a:rPr lang="en-IN" sz="1600" dirty="0"/>
              <a:t>Business Insights (AI/ML/Big Data)</a:t>
            </a:r>
          </a:p>
          <a:p>
            <a:pPr>
              <a:lnSpc>
                <a:spcPct val="90000"/>
              </a:lnSpc>
              <a:spcAft>
                <a:spcPts val="600"/>
              </a:spcAft>
            </a:pPr>
            <a:r>
              <a:rPr lang="en-IN" sz="1200" dirty="0"/>
              <a:t>Profitability</a:t>
            </a:r>
          </a:p>
          <a:p>
            <a:pPr>
              <a:lnSpc>
                <a:spcPct val="90000"/>
              </a:lnSpc>
              <a:spcAft>
                <a:spcPts val="600"/>
              </a:spcAft>
            </a:pPr>
            <a:r>
              <a:rPr lang="en-IN" sz="1200" dirty="0"/>
              <a:t>Customer Churn</a:t>
            </a:r>
          </a:p>
          <a:p>
            <a:pPr>
              <a:lnSpc>
                <a:spcPct val="90000"/>
              </a:lnSpc>
              <a:spcAft>
                <a:spcPts val="600"/>
              </a:spcAft>
            </a:pPr>
            <a:r>
              <a:rPr lang="en-IN" sz="1200" dirty="0"/>
              <a:t>Risk Management</a:t>
            </a:r>
          </a:p>
          <a:p>
            <a:pPr>
              <a:lnSpc>
                <a:spcPct val="90000"/>
              </a:lnSpc>
              <a:spcAft>
                <a:spcPts val="600"/>
              </a:spcAft>
            </a:pPr>
            <a:r>
              <a:rPr lang="en-IN" sz="1200" dirty="0"/>
              <a:t>Social Integration</a:t>
            </a:r>
          </a:p>
          <a:p>
            <a:pPr>
              <a:lnSpc>
                <a:spcPct val="90000"/>
              </a:lnSpc>
              <a:spcAft>
                <a:spcPts val="600"/>
              </a:spcAft>
            </a:pPr>
            <a:r>
              <a:rPr lang="en-IN" sz="1200" dirty="0"/>
              <a:t>Self-Service Insights</a:t>
            </a:r>
          </a:p>
          <a:p>
            <a:pPr>
              <a:lnSpc>
                <a:spcPct val="90000"/>
              </a:lnSpc>
              <a:spcBef>
                <a:spcPts val="1200"/>
              </a:spcBef>
            </a:pPr>
            <a:r>
              <a:rPr lang="en-IN" sz="1600" dirty="0"/>
              <a:t>Omni Channel Integration </a:t>
            </a:r>
            <a:br>
              <a:rPr lang="en-IN" sz="1600" dirty="0"/>
            </a:br>
            <a:r>
              <a:rPr lang="en-IN" sz="1600" dirty="0"/>
              <a:t>(Adobe &amp; SAP C4)</a:t>
            </a:r>
          </a:p>
          <a:p>
            <a:pPr>
              <a:lnSpc>
                <a:spcPct val="90000"/>
              </a:lnSpc>
              <a:spcBef>
                <a:spcPts val="1200"/>
              </a:spcBef>
            </a:pPr>
            <a:r>
              <a:rPr lang="en-IN" sz="1600" dirty="0"/>
              <a:t>SAP Enterprise Information Management (OpenText on Azure)</a:t>
            </a:r>
          </a:p>
          <a:p>
            <a:pPr>
              <a:lnSpc>
                <a:spcPct val="90000"/>
              </a:lnSpc>
              <a:spcBef>
                <a:spcPts val="1200"/>
              </a:spcBef>
            </a:pPr>
            <a:r>
              <a:rPr lang="en-IN" sz="1600" dirty="0"/>
              <a:t>Transforming MAD (Merger, Acquisition, &amp; Divestiture) with SAP on Azure</a:t>
            </a:r>
          </a:p>
        </p:txBody>
      </p:sp>
      <p:sp>
        <p:nvSpPr>
          <p:cNvPr id="14" name="TextBox 13">
            <a:extLst>
              <a:ext uri="{FF2B5EF4-FFF2-40B4-BE49-F238E27FC236}">
                <a16:creationId xmlns:a16="http://schemas.microsoft.com/office/drawing/2014/main" id="{0BC3191B-AF4A-4C46-B154-39CCDEBE3D33}"/>
              </a:ext>
            </a:extLst>
          </p:cNvPr>
          <p:cNvSpPr txBox="1"/>
          <p:nvPr/>
        </p:nvSpPr>
        <p:spPr>
          <a:xfrm>
            <a:off x="8275319" y="2201133"/>
            <a:ext cx="3505737" cy="3742563"/>
          </a:xfrm>
          <a:prstGeom prst="rect">
            <a:avLst/>
          </a:prstGeom>
          <a:noFill/>
        </p:spPr>
        <p:txBody>
          <a:bodyPr wrap="square" lIns="0" tIns="146304" rIns="182880" bIns="146304" rtlCol="0">
            <a:spAutoFit/>
          </a:bodyPr>
          <a:lstStyle/>
          <a:p>
            <a:pPr>
              <a:lnSpc>
                <a:spcPct val="90000"/>
              </a:lnSpc>
              <a:spcAft>
                <a:spcPts val="1200"/>
              </a:spcAft>
            </a:pPr>
            <a:r>
              <a:rPr lang="en-IN" sz="1600" dirty="0"/>
              <a:t>ML/AI/</a:t>
            </a:r>
            <a:r>
              <a:rPr lang="en-IN" sz="1600" dirty="0" err="1"/>
              <a:t>PowerBI</a:t>
            </a:r>
            <a:endParaRPr lang="en-IN" sz="1600" dirty="0"/>
          </a:p>
          <a:p>
            <a:pPr>
              <a:lnSpc>
                <a:spcPct val="90000"/>
              </a:lnSpc>
              <a:spcAft>
                <a:spcPts val="1200"/>
              </a:spcAft>
            </a:pPr>
            <a:r>
              <a:rPr lang="en-IN" sz="1600" dirty="0"/>
              <a:t>Big Data (ADLS &amp; Cosmos)</a:t>
            </a:r>
          </a:p>
          <a:p>
            <a:pPr>
              <a:lnSpc>
                <a:spcPct val="90000"/>
              </a:lnSpc>
              <a:spcAft>
                <a:spcPts val="1200"/>
              </a:spcAft>
            </a:pPr>
            <a:r>
              <a:rPr lang="en-IN" sz="1600" dirty="0"/>
              <a:t>SQL Server PaaS &amp; DW</a:t>
            </a:r>
          </a:p>
          <a:p>
            <a:pPr>
              <a:lnSpc>
                <a:spcPct val="90000"/>
              </a:lnSpc>
              <a:spcAft>
                <a:spcPts val="1200"/>
              </a:spcAft>
            </a:pPr>
            <a:r>
              <a:rPr lang="en-IN" sz="1600" dirty="0"/>
              <a:t>SCP/Leonardo</a:t>
            </a:r>
          </a:p>
          <a:p>
            <a:pPr>
              <a:lnSpc>
                <a:spcPct val="90000"/>
              </a:lnSpc>
              <a:spcAft>
                <a:spcPts val="1200"/>
              </a:spcAft>
            </a:pPr>
            <a:r>
              <a:rPr lang="en-IN" sz="1600" dirty="0"/>
              <a:t>IoT</a:t>
            </a:r>
          </a:p>
          <a:p>
            <a:pPr>
              <a:lnSpc>
                <a:spcPct val="90000"/>
              </a:lnSpc>
              <a:spcAft>
                <a:spcPts val="1200"/>
              </a:spcAft>
            </a:pPr>
            <a:r>
              <a:rPr lang="en-IN" sz="1600" dirty="0"/>
              <a:t>Containers, Kubernetes (AKS), &amp; Cloud Foundry</a:t>
            </a:r>
          </a:p>
          <a:p>
            <a:pPr>
              <a:lnSpc>
                <a:spcPct val="90000"/>
              </a:lnSpc>
              <a:spcAft>
                <a:spcPts val="1200"/>
              </a:spcAft>
            </a:pPr>
            <a:r>
              <a:rPr lang="en-IN" sz="1600" dirty="0"/>
              <a:t>Blockchain</a:t>
            </a:r>
          </a:p>
          <a:p>
            <a:pPr>
              <a:lnSpc>
                <a:spcPct val="90000"/>
              </a:lnSpc>
              <a:spcAft>
                <a:spcPts val="1200"/>
              </a:spcAft>
            </a:pPr>
            <a:r>
              <a:rPr lang="en-IN" sz="1600" dirty="0"/>
              <a:t>Mobile for SAP</a:t>
            </a:r>
          </a:p>
          <a:p>
            <a:pPr>
              <a:lnSpc>
                <a:spcPct val="90000"/>
              </a:lnSpc>
              <a:spcAft>
                <a:spcPts val="1200"/>
              </a:spcAft>
            </a:pPr>
            <a:r>
              <a:rPr lang="en-IN" sz="1600" dirty="0"/>
              <a:t>Azure Stack (Extend Data to SAP)</a:t>
            </a:r>
          </a:p>
        </p:txBody>
      </p:sp>
      <p:sp>
        <p:nvSpPr>
          <p:cNvPr id="16" name="Freeform: Shape 63">
            <a:extLst>
              <a:ext uri="{FF2B5EF4-FFF2-40B4-BE49-F238E27FC236}">
                <a16:creationId xmlns:a16="http://schemas.microsoft.com/office/drawing/2014/main" id="{67256242-59D0-48C4-B0A7-D0C473C521E4}"/>
              </a:ext>
            </a:extLst>
          </p:cNvPr>
          <p:cNvSpPr/>
          <p:nvPr/>
        </p:nvSpPr>
        <p:spPr bwMode="auto">
          <a:xfrm flipV="1">
            <a:off x="8275319" y="1950720"/>
            <a:ext cx="3611881" cy="183023"/>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chemeClr val="tx1"/>
            </a:solidFill>
            <a:prstDash val="solid"/>
            <a:headEnd type="none" w="med" len="med"/>
            <a:tailEnd type="none" w="med" len="med"/>
          </a:ln>
          <a:effectLst/>
        </p:spPr>
        <p:txBody>
          <a:bodyPr rtlCol="0" anchor="ctr"/>
          <a:lstStyle/>
          <a:p>
            <a:pPr algn="ctr" defTabSz="950938">
              <a:lnSpc>
                <a:spcPct val="90000"/>
              </a:lnSpc>
              <a:spcBef>
                <a:spcPts val="612"/>
              </a:spcBef>
              <a:defRPr/>
            </a:pPr>
            <a:endParaRPr lang="en-US" kern="0" dirty="0">
              <a:gradFill>
                <a:gsLst>
                  <a:gs pos="0">
                    <a:srgbClr val="1A1A1A"/>
                  </a:gs>
                  <a:gs pos="100000">
                    <a:srgbClr val="1A1A1A"/>
                  </a:gs>
                </a:gsLst>
                <a:lin ang="5400000" scaled="0"/>
              </a:gradFill>
              <a:latin typeface="Segoe UI Semilight"/>
            </a:endParaRPr>
          </a:p>
        </p:txBody>
      </p:sp>
      <p:sp>
        <p:nvSpPr>
          <p:cNvPr id="17" name="Freeform: Shape 63">
            <a:extLst>
              <a:ext uri="{FF2B5EF4-FFF2-40B4-BE49-F238E27FC236}">
                <a16:creationId xmlns:a16="http://schemas.microsoft.com/office/drawing/2014/main" id="{BA7140E8-7182-4C88-BF98-E78C3791A150}"/>
              </a:ext>
            </a:extLst>
          </p:cNvPr>
          <p:cNvSpPr/>
          <p:nvPr/>
        </p:nvSpPr>
        <p:spPr bwMode="auto">
          <a:xfrm flipV="1">
            <a:off x="4355147" y="1950720"/>
            <a:ext cx="3611881" cy="183023"/>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chemeClr val="tx1"/>
            </a:solidFill>
            <a:prstDash val="solid"/>
            <a:headEnd type="none" w="med" len="med"/>
            <a:tailEnd type="none" w="med" len="med"/>
          </a:ln>
          <a:effectLst/>
        </p:spPr>
        <p:txBody>
          <a:bodyPr rtlCol="0" anchor="ctr"/>
          <a:lstStyle/>
          <a:p>
            <a:pPr algn="ctr" defTabSz="950938">
              <a:lnSpc>
                <a:spcPct val="90000"/>
              </a:lnSpc>
              <a:spcBef>
                <a:spcPts val="612"/>
              </a:spcBef>
              <a:defRPr/>
            </a:pPr>
            <a:endParaRPr lang="en-US" kern="0" dirty="0">
              <a:gradFill>
                <a:gsLst>
                  <a:gs pos="0">
                    <a:srgbClr val="1A1A1A"/>
                  </a:gs>
                  <a:gs pos="100000">
                    <a:srgbClr val="1A1A1A"/>
                  </a:gs>
                </a:gsLst>
                <a:lin ang="5400000" scaled="0"/>
              </a:gradFill>
              <a:latin typeface="Segoe UI Semilight"/>
            </a:endParaRPr>
          </a:p>
        </p:txBody>
      </p:sp>
      <p:sp>
        <p:nvSpPr>
          <p:cNvPr id="18" name="Freeform: Shape 63">
            <a:extLst>
              <a:ext uri="{FF2B5EF4-FFF2-40B4-BE49-F238E27FC236}">
                <a16:creationId xmlns:a16="http://schemas.microsoft.com/office/drawing/2014/main" id="{19C81435-E87A-4016-B08E-98B5F6ABFEE3}"/>
              </a:ext>
            </a:extLst>
          </p:cNvPr>
          <p:cNvSpPr/>
          <p:nvPr/>
        </p:nvSpPr>
        <p:spPr bwMode="auto">
          <a:xfrm flipV="1">
            <a:off x="434975" y="1950720"/>
            <a:ext cx="3611881" cy="183023"/>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chemeClr val="tx1"/>
            </a:solidFill>
            <a:prstDash val="solid"/>
            <a:headEnd type="none" w="med" len="med"/>
            <a:tailEnd type="none" w="med" len="med"/>
          </a:ln>
          <a:effectLst/>
        </p:spPr>
        <p:txBody>
          <a:bodyPr rtlCol="0" anchor="ctr"/>
          <a:lstStyle/>
          <a:p>
            <a:pPr algn="ctr" defTabSz="950938">
              <a:lnSpc>
                <a:spcPct val="90000"/>
              </a:lnSpc>
              <a:spcBef>
                <a:spcPts val="612"/>
              </a:spcBef>
              <a:defRPr/>
            </a:pPr>
            <a:endParaRPr lang="en-US" kern="0" dirty="0">
              <a:gradFill>
                <a:gsLst>
                  <a:gs pos="0">
                    <a:srgbClr val="1A1A1A"/>
                  </a:gs>
                  <a:gs pos="100000">
                    <a:srgbClr val="1A1A1A"/>
                  </a:gs>
                </a:gsLst>
                <a:lin ang="5400000" scaled="0"/>
              </a:gradFill>
              <a:latin typeface="Segoe UI Semilight"/>
            </a:endParaRPr>
          </a:p>
        </p:txBody>
      </p:sp>
    </p:spTree>
    <p:extLst>
      <p:ext uri="{BB962C8B-B14F-4D97-AF65-F5344CB8AC3E}">
        <p14:creationId xmlns:p14="http://schemas.microsoft.com/office/powerpoint/2010/main" val="336479104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779B-30CD-459E-A4AE-AE5E3DB929B4}"/>
              </a:ext>
            </a:extLst>
          </p:cNvPr>
          <p:cNvSpPr>
            <a:spLocks noGrp="1"/>
          </p:cNvSpPr>
          <p:nvPr>
            <p:ph type="title"/>
          </p:nvPr>
        </p:nvSpPr>
        <p:spPr/>
        <p:txBody>
          <a:bodyPr/>
          <a:lstStyle/>
          <a:p>
            <a:r>
              <a:rPr lang="en-US" dirty="0"/>
              <a:t>SAP on Azure customers</a:t>
            </a:r>
          </a:p>
        </p:txBody>
      </p:sp>
      <p:sp>
        <p:nvSpPr>
          <p:cNvPr id="51" name="TextBox 50">
            <a:extLst>
              <a:ext uri="{FF2B5EF4-FFF2-40B4-BE49-F238E27FC236}">
                <a16:creationId xmlns:a16="http://schemas.microsoft.com/office/drawing/2014/main" id="{F3C41DE7-03FF-4ADC-B21E-F506A1CB5F71}"/>
              </a:ext>
            </a:extLst>
          </p:cNvPr>
          <p:cNvSpPr txBox="1"/>
          <p:nvPr/>
        </p:nvSpPr>
        <p:spPr>
          <a:xfrm>
            <a:off x="-483309" y="1342455"/>
            <a:ext cx="3637153" cy="350330"/>
          </a:xfrm>
          <a:prstGeom prst="rect">
            <a:avLst/>
          </a:prstGeom>
          <a:noFill/>
        </p:spPr>
        <p:txBody>
          <a:bodyPr wrap="square" lIns="0" rIns="0" rtlCol="0">
            <a:spAutoFit/>
          </a:bodyPr>
          <a:lstStyle/>
          <a:p>
            <a:pPr algn="ctr" defTabSz="1015580">
              <a:spcAft>
                <a:spcPts val="636"/>
              </a:spcAft>
            </a:pPr>
            <a:r>
              <a:rPr lang="de-DE" sz="1632" b="1" dirty="0">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t>Retail, </a:t>
            </a:r>
            <a:r>
              <a:rPr lang="de-DE" sz="1632" b="1" dirty="0" err="1">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t>food</a:t>
            </a:r>
            <a:r>
              <a:rPr lang="de-DE" sz="1632" b="1" dirty="0">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t>, &amp; CPG</a:t>
            </a:r>
          </a:p>
        </p:txBody>
      </p:sp>
      <p:sp>
        <p:nvSpPr>
          <p:cNvPr id="60" name="TextBox 59">
            <a:extLst>
              <a:ext uri="{FF2B5EF4-FFF2-40B4-BE49-F238E27FC236}">
                <a16:creationId xmlns:a16="http://schemas.microsoft.com/office/drawing/2014/main" id="{BD443121-C581-4E50-A75A-0FB0788323A6}"/>
              </a:ext>
            </a:extLst>
          </p:cNvPr>
          <p:cNvSpPr txBox="1"/>
          <p:nvPr/>
        </p:nvSpPr>
        <p:spPr>
          <a:xfrm>
            <a:off x="8549121" y="1342454"/>
            <a:ext cx="3637153" cy="606488"/>
          </a:xfrm>
          <a:prstGeom prst="rect">
            <a:avLst/>
          </a:prstGeom>
          <a:noFill/>
        </p:spPr>
        <p:txBody>
          <a:bodyPr wrap="square" lIns="0" rIns="0" rtlCol="0">
            <a:spAutoFit/>
          </a:bodyPr>
          <a:lstStyle/>
          <a:p>
            <a:pPr defTabSz="1015580">
              <a:spcAft>
                <a:spcPts val="636"/>
              </a:spcAft>
            </a:pPr>
            <a:r>
              <a:rPr lang="de-DE" sz="1632" b="1" dirty="0">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t>Utility, pharma,</a:t>
            </a:r>
            <a:br>
              <a:rPr lang="de-DE" sz="1632" b="1" dirty="0">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br>
            <a:r>
              <a:rPr lang="de-DE" sz="1632" b="1" dirty="0">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t>services, </a:t>
            </a:r>
            <a:r>
              <a:rPr lang="de-DE" sz="1632" b="1" dirty="0" err="1">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t>and</a:t>
            </a:r>
            <a:r>
              <a:rPr lang="de-DE" sz="1632" b="1" dirty="0">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t> multi-</a:t>
            </a:r>
            <a:r>
              <a:rPr lang="de-DE" sz="1632" b="1" dirty="0" err="1">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t>sector</a:t>
            </a:r>
            <a:endParaRPr lang="de-DE" sz="1632" b="1" dirty="0">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endParaRPr>
          </a:p>
        </p:txBody>
      </p:sp>
      <p:sp>
        <p:nvSpPr>
          <p:cNvPr id="64" name="TextBox 63">
            <a:extLst>
              <a:ext uri="{FF2B5EF4-FFF2-40B4-BE49-F238E27FC236}">
                <a16:creationId xmlns:a16="http://schemas.microsoft.com/office/drawing/2014/main" id="{40357CA1-0F99-47C3-BCA6-867405E46CD7}"/>
              </a:ext>
            </a:extLst>
          </p:cNvPr>
          <p:cNvSpPr txBox="1"/>
          <p:nvPr/>
        </p:nvSpPr>
        <p:spPr>
          <a:xfrm>
            <a:off x="4649961" y="1342454"/>
            <a:ext cx="3637153" cy="606488"/>
          </a:xfrm>
          <a:prstGeom prst="rect">
            <a:avLst/>
          </a:prstGeom>
          <a:noFill/>
        </p:spPr>
        <p:txBody>
          <a:bodyPr wrap="square" lIns="0" rIns="0" rtlCol="0">
            <a:spAutoFit/>
          </a:bodyPr>
          <a:lstStyle/>
          <a:p>
            <a:pPr defTabSz="1015580">
              <a:spcAft>
                <a:spcPts val="636"/>
              </a:spcAft>
            </a:pPr>
            <a:r>
              <a:rPr lang="de-DE" sz="1632" b="1" dirty="0">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t>Manufacturing, mining,</a:t>
            </a:r>
            <a:br>
              <a:rPr lang="de-DE" sz="1632" b="1" dirty="0">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br>
            <a:r>
              <a:rPr lang="de-DE" sz="1632" b="1" dirty="0">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t>and oil &amp; gas</a:t>
            </a:r>
          </a:p>
        </p:txBody>
      </p:sp>
      <p:cxnSp>
        <p:nvCxnSpPr>
          <p:cNvPr id="67" name="Straight Connector 66">
            <a:extLst>
              <a:ext uri="{FF2B5EF4-FFF2-40B4-BE49-F238E27FC236}">
                <a16:creationId xmlns:a16="http://schemas.microsoft.com/office/drawing/2014/main" id="{37A20A94-28A8-4CDB-8B7A-FD029D32D732}"/>
              </a:ext>
            </a:extLst>
          </p:cNvPr>
          <p:cNvCxnSpPr>
            <a:cxnSpLocks/>
          </p:cNvCxnSpPr>
          <p:nvPr/>
        </p:nvCxnSpPr>
        <p:spPr>
          <a:xfrm>
            <a:off x="4041578" y="2263117"/>
            <a:ext cx="0" cy="3837500"/>
          </a:xfrm>
          <a:prstGeom prst="line">
            <a:avLst/>
          </a:prstGeom>
          <a:ln w="19050" cap="rnd">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D6E21FE4-9068-094A-AC2B-4AD8CDDEF623}"/>
              </a:ext>
            </a:extLst>
          </p:cNvPr>
          <p:cNvGrpSpPr/>
          <p:nvPr/>
        </p:nvGrpSpPr>
        <p:grpSpPr>
          <a:xfrm>
            <a:off x="2094295" y="2236632"/>
            <a:ext cx="1516160" cy="3349349"/>
            <a:chOff x="2027866" y="2344621"/>
            <a:chExt cx="1486566" cy="3283974"/>
          </a:xfrm>
        </p:grpSpPr>
        <p:pic>
          <p:nvPicPr>
            <p:cNvPr id="75" name="Picture 74" descr="Image result for zespri logo">
              <a:extLst>
                <a:ext uri="{FF2B5EF4-FFF2-40B4-BE49-F238E27FC236}">
                  <a16:creationId xmlns:a16="http://schemas.microsoft.com/office/drawing/2014/main" id="{22517EA2-A726-480B-BAC2-5821DEDE79A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37" r="3337"/>
            <a:stretch/>
          </p:blipFill>
          <p:spPr bwMode="auto">
            <a:xfrm>
              <a:off x="2163585" y="2890101"/>
              <a:ext cx="581063" cy="39250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5" descr="A close up of a logo&#10;&#10;Description generated with high confidence">
              <a:extLst>
                <a:ext uri="{FF2B5EF4-FFF2-40B4-BE49-F238E27FC236}">
                  <a16:creationId xmlns:a16="http://schemas.microsoft.com/office/drawing/2014/main" id="{214E39A9-F6DE-4BDE-BDC0-13F8775729E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081082" y="4277942"/>
              <a:ext cx="644470" cy="430154"/>
            </a:xfrm>
            <a:prstGeom prst="rect">
              <a:avLst/>
            </a:prstGeom>
          </p:spPr>
        </p:pic>
        <p:pic>
          <p:nvPicPr>
            <p:cNvPr id="77" name="Picture 2" descr="Image result for arca continental logo">
              <a:extLst>
                <a:ext uri="{FF2B5EF4-FFF2-40B4-BE49-F238E27FC236}">
                  <a16:creationId xmlns:a16="http://schemas.microsoft.com/office/drawing/2014/main" id="{925F9190-61ED-4F06-9018-6275A287DB4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8946" b="18946"/>
            <a:stretch/>
          </p:blipFill>
          <p:spPr bwMode="auto">
            <a:xfrm>
              <a:off x="2185527" y="2344621"/>
              <a:ext cx="867380" cy="359139"/>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descr="A picture containing iPod&#10;&#10;Description generated with very high confidence">
              <a:extLst>
                <a:ext uri="{FF2B5EF4-FFF2-40B4-BE49-F238E27FC236}">
                  <a16:creationId xmlns:a16="http://schemas.microsoft.com/office/drawing/2014/main" id="{960CA906-CD97-475C-A5AD-2045A0B94392}"/>
                </a:ext>
              </a:extLst>
            </p:cNvPr>
            <p:cNvPicPr>
              <a:picLocks noChangeAspect="1"/>
            </p:cNvPicPr>
            <p:nvPr/>
          </p:nvPicPr>
          <p:blipFill>
            <a:blip r:embed="rId6"/>
            <a:stretch>
              <a:fillRect/>
            </a:stretch>
          </p:blipFill>
          <p:spPr>
            <a:xfrm>
              <a:off x="2213497" y="3504656"/>
              <a:ext cx="405041" cy="430155"/>
            </a:xfrm>
            <a:prstGeom prst="rect">
              <a:avLst/>
            </a:prstGeom>
          </p:spPr>
        </p:pic>
        <p:pic>
          <p:nvPicPr>
            <p:cNvPr id="80" name="Picture 79">
              <a:extLst>
                <a:ext uri="{FF2B5EF4-FFF2-40B4-BE49-F238E27FC236}">
                  <a16:creationId xmlns:a16="http://schemas.microsoft.com/office/drawing/2014/main" id="{7A42E7E0-B4EB-4624-842A-DB969A825569}"/>
                </a:ext>
              </a:extLst>
            </p:cNvPr>
            <p:cNvPicPr>
              <a:picLocks noChangeAspect="1"/>
            </p:cNvPicPr>
            <p:nvPr/>
          </p:nvPicPr>
          <p:blipFill>
            <a:blip r:embed="rId7"/>
            <a:stretch>
              <a:fillRect/>
            </a:stretch>
          </p:blipFill>
          <p:spPr>
            <a:xfrm>
              <a:off x="2181201" y="5386613"/>
              <a:ext cx="1333231" cy="241982"/>
            </a:xfrm>
            <a:prstGeom prst="rect">
              <a:avLst/>
            </a:prstGeom>
          </p:spPr>
        </p:pic>
        <p:pic>
          <p:nvPicPr>
            <p:cNvPr id="81" name="Picture 80">
              <a:extLst>
                <a:ext uri="{FF2B5EF4-FFF2-40B4-BE49-F238E27FC236}">
                  <a16:creationId xmlns:a16="http://schemas.microsoft.com/office/drawing/2014/main" id="{FD58872A-BCC1-4CC0-9B06-0A2189BB8FD3}"/>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27866" y="4736768"/>
              <a:ext cx="827100" cy="394207"/>
            </a:xfrm>
            <a:prstGeom prst="rect">
              <a:avLst/>
            </a:prstGeom>
          </p:spPr>
        </p:pic>
      </p:grpSp>
      <p:grpSp>
        <p:nvGrpSpPr>
          <p:cNvPr id="8" name="Group 7">
            <a:extLst>
              <a:ext uri="{FF2B5EF4-FFF2-40B4-BE49-F238E27FC236}">
                <a16:creationId xmlns:a16="http://schemas.microsoft.com/office/drawing/2014/main" id="{D0798275-107C-C940-B561-3C7778938D25}"/>
              </a:ext>
            </a:extLst>
          </p:cNvPr>
          <p:cNvGrpSpPr/>
          <p:nvPr/>
        </p:nvGrpSpPr>
        <p:grpSpPr>
          <a:xfrm>
            <a:off x="377390" y="2320109"/>
            <a:ext cx="1406814" cy="3721246"/>
            <a:chOff x="369159" y="2274823"/>
            <a:chExt cx="1379355" cy="3648612"/>
          </a:xfrm>
        </p:grpSpPr>
        <p:pic>
          <p:nvPicPr>
            <p:cNvPr id="69" name="Picture 68" descr="A picture containing object&#10;&#10;Description generated with very high confidence">
              <a:extLst>
                <a:ext uri="{FF2B5EF4-FFF2-40B4-BE49-F238E27FC236}">
                  <a16:creationId xmlns:a16="http://schemas.microsoft.com/office/drawing/2014/main" id="{0CF4F41D-F1CA-48E2-805E-CEDB16C7EC5C}"/>
                </a:ext>
              </a:extLst>
            </p:cNvPr>
            <p:cNvPicPr>
              <a:picLocks noChangeAspect="1"/>
            </p:cNvPicPr>
            <p:nvPr/>
          </p:nvPicPr>
          <p:blipFill>
            <a:blip r:embed="rId9"/>
            <a:stretch>
              <a:fillRect/>
            </a:stretch>
          </p:blipFill>
          <p:spPr>
            <a:xfrm>
              <a:off x="425840" y="2958817"/>
              <a:ext cx="948235" cy="313804"/>
            </a:xfrm>
            <a:prstGeom prst="rect">
              <a:avLst/>
            </a:prstGeom>
          </p:spPr>
        </p:pic>
        <p:pic>
          <p:nvPicPr>
            <p:cNvPr id="70" name="Picture 69" descr="A close up of a sign&#10;&#10;Description generated with high confidence">
              <a:extLst>
                <a:ext uri="{FF2B5EF4-FFF2-40B4-BE49-F238E27FC236}">
                  <a16:creationId xmlns:a16="http://schemas.microsoft.com/office/drawing/2014/main" id="{3EB33BD6-7FF6-43F6-8A8E-79375B4A3A29}"/>
                </a:ext>
              </a:extLst>
            </p:cNvPr>
            <p:cNvPicPr>
              <a:picLocks noChangeAspect="1"/>
            </p:cNvPicPr>
            <p:nvPr/>
          </p:nvPicPr>
          <p:blipFill>
            <a:blip r:embed="rId10"/>
            <a:stretch>
              <a:fillRect/>
            </a:stretch>
          </p:blipFill>
          <p:spPr>
            <a:xfrm>
              <a:off x="369159" y="4100237"/>
              <a:ext cx="1013169" cy="361847"/>
            </a:xfrm>
            <a:prstGeom prst="rect">
              <a:avLst/>
            </a:prstGeom>
          </p:spPr>
        </p:pic>
        <p:pic>
          <p:nvPicPr>
            <p:cNvPr id="71" name="Picture 70" descr="A picture containing object&#10;&#10;Description generated with high confidence">
              <a:extLst>
                <a:ext uri="{FF2B5EF4-FFF2-40B4-BE49-F238E27FC236}">
                  <a16:creationId xmlns:a16="http://schemas.microsoft.com/office/drawing/2014/main" id="{5522699D-6938-4A2E-BC3B-4C12D54E5440}"/>
                </a:ext>
              </a:extLst>
            </p:cNvPr>
            <p:cNvPicPr>
              <a:picLocks noChangeAspect="1"/>
            </p:cNvPicPr>
            <p:nvPr/>
          </p:nvPicPr>
          <p:blipFill>
            <a:blip r:embed="rId11"/>
            <a:stretch>
              <a:fillRect/>
            </a:stretch>
          </p:blipFill>
          <p:spPr>
            <a:xfrm>
              <a:off x="432403" y="3578320"/>
              <a:ext cx="1316111" cy="266380"/>
            </a:xfrm>
            <a:prstGeom prst="rect">
              <a:avLst/>
            </a:prstGeom>
          </p:spPr>
        </p:pic>
        <p:pic>
          <p:nvPicPr>
            <p:cNvPr id="72" name="Picture 54" descr="ACCO Brands logo.">
              <a:extLst>
                <a:ext uri="{FF2B5EF4-FFF2-40B4-BE49-F238E27FC236}">
                  <a16:creationId xmlns:a16="http://schemas.microsoft.com/office/drawing/2014/main" id="{4B10018C-67DD-4858-9E2C-BA3290ED2D0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2403" y="2274823"/>
              <a:ext cx="316971" cy="42833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0" descr="Image result for Adveo">
              <a:extLst>
                <a:ext uri="{FF2B5EF4-FFF2-40B4-BE49-F238E27FC236}">
                  <a16:creationId xmlns:a16="http://schemas.microsoft.com/office/drawing/2014/main" id="{1C6A1B4F-4426-41B8-9F53-FD727BF9E02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41744" y="2391226"/>
              <a:ext cx="758854" cy="162394"/>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Image result for Tate &amp; Lyle logo png">
              <a:extLst>
                <a:ext uri="{FF2B5EF4-FFF2-40B4-BE49-F238E27FC236}">
                  <a16:creationId xmlns:a16="http://schemas.microsoft.com/office/drawing/2014/main" id="{20C0DFFA-E2D3-4AB1-871F-ABB76A157848}"/>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49120" b="-5717"/>
            <a:stretch/>
          </p:blipFill>
          <p:spPr bwMode="auto">
            <a:xfrm>
              <a:off x="443057" y="5658964"/>
              <a:ext cx="1015402" cy="26447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E &amp; J Gallo WInery">
              <a:extLst>
                <a:ext uri="{FF2B5EF4-FFF2-40B4-BE49-F238E27FC236}">
                  <a16:creationId xmlns:a16="http://schemas.microsoft.com/office/drawing/2014/main" id="{1FA84FAF-9F31-4A3C-A759-C58773434A6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10629" y="4720197"/>
              <a:ext cx="1080257" cy="29840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A close up of a sign&#10;&#10;Description generated with high confidence">
              <a:extLst>
                <a:ext uri="{FF2B5EF4-FFF2-40B4-BE49-F238E27FC236}">
                  <a16:creationId xmlns:a16="http://schemas.microsoft.com/office/drawing/2014/main" id="{CD3C7B00-58BA-4726-A3C9-6913FFC3FE72}"/>
                </a:ext>
              </a:extLst>
            </p:cNvPr>
            <p:cNvPicPr>
              <a:picLocks noChangeAspect="1"/>
            </p:cNvPicPr>
            <p:nvPr/>
          </p:nvPicPr>
          <p:blipFill>
            <a:blip r:embed="rId16"/>
            <a:stretch>
              <a:fillRect/>
            </a:stretch>
          </p:blipFill>
          <p:spPr>
            <a:xfrm>
              <a:off x="441626" y="5242221"/>
              <a:ext cx="846291" cy="159308"/>
            </a:xfrm>
            <a:prstGeom prst="rect">
              <a:avLst/>
            </a:prstGeom>
          </p:spPr>
        </p:pic>
      </p:grpSp>
      <p:grpSp>
        <p:nvGrpSpPr>
          <p:cNvPr id="4" name="Group 3">
            <a:extLst>
              <a:ext uri="{FF2B5EF4-FFF2-40B4-BE49-F238E27FC236}">
                <a16:creationId xmlns:a16="http://schemas.microsoft.com/office/drawing/2014/main" id="{07C28DF1-88F6-6648-9F30-F1CBCB3F0138}"/>
              </a:ext>
            </a:extLst>
          </p:cNvPr>
          <p:cNvGrpSpPr/>
          <p:nvPr/>
        </p:nvGrpSpPr>
        <p:grpSpPr>
          <a:xfrm>
            <a:off x="6216457" y="2234470"/>
            <a:ext cx="1223279" cy="3709990"/>
            <a:chOff x="5890454" y="2216335"/>
            <a:chExt cx="1199402" cy="3637575"/>
          </a:xfrm>
        </p:grpSpPr>
        <p:pic>
          <p:nvPicPr>
            <p:cNvPr id="84" name="Picture 12" descr="Image result for caltex logo">
              <a:extLst>
                <a:ext uri="{FF2B5EF4-FFF2-40B4-BE49-F238E27FC236}">
                  <a16:creationId xmlns:a16="http://schemas.microsoft.com/office/drawing/2014/main" id="{9CE04601-4DDF-466C-AD34-0AA63776A45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125564" y="2216335"/>
              <a:ext cx="964292" cy="34051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descr="A close up of a sign&#10;&#10;Description generated with very high confidence">
              <a:extLst>
                <a:ext uri="{FF2B5EF4-FFF2-40B4-BE49-F238E27FC236}">
                  <a16:creationId xmlns:a16="http://schemas.microsoft.com/office/drawing/2014/main" id="{AF6D8DA9-2F03-4509-B595-EB5DD669AD8B}"/>
                </a:ext>
              </a:extLst>
            </p:cNvPr>
            <p:cNvPicPr>
              <a:picLocks noChangeAspect="1"/>
            </p:cNvPicPr>
            <p:nvPr/>
          </p:nvPicPr>
          <p:blipFill>
            <a:blip r:embed="rId18"/>
            <a:stretch>
              <a:fillRect/>
            </a:stretch>
          </p:blipFill>
          <p:spPr>
            <a:xfrm>
              <a:off x="6082855" y="3379723"/>
              <a:ext cx="701885" cy="315263"/>
            </a:xfrm>
            <a:prstGeom prst="rect">
              <a:avLst/>
            </a:prstGeom>
          </p:spPr>
        </p:pic>
        <p:pic>
          <p:nvPicPr>
            <p:cNvPr id="88" name="Picture 4" descr="Mosaic">
              <a:extLst>
                <a:ext uri="{FF2B5EF4-FFF2-40B4-BE49-F238E27FC236}">
                  <a16:creationId xmlns:a16="http://schemas.microsoft.com/office/drawing/2014/main" id="{BC3D26E9-A87A-47E2-9734-51291882BAA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06048" y="5093477"/>
              <a:ext cx="774325" cy="348446"/>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a:extLst>
                <a:ext uri="{FF2B5EF4-FFF2-40B4-BE49-F238E27FC236}">
                  <a16:creationId xmlns:a16="http://schemas.microsoft.com/office/drawing/2014/main" id="{DC35F9FD-634D-4F9B-BAF0-D963E6857F0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093451" y="5643552"/>
              <a:ext cx="973874" cy="210358"/>
            </a:xfrm>
            <a:prstGeom prst="rect">
              <a:avLst/>
            </a:prstGeom>
          </p:spPr>
        </p:pic>
        <p:pic>
          <p:nvPicPr>
            <p:cNvPr id="93" name="Picture 4" descr="Image result for CNBM">
              <a:extLst>
                <a:ext uri="{FF2B5EF4-FFF2-40B4-BE49-F238E27FC236}">
                  <a16:creationId xmlns:a16="http://schemas.microsoft.com/office/drawing/2014/main" id="{185FF849-DF42-4752-88B3-6F062488900D}"/>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34749" r="31649"/>
            <a:stretch/>
          </p:blipFill>
          <p:spPr bwMode="auto">
            <a:xfrm>
              <a:off x="6131768" y="2740678"/>
              <a:ext cx="312625" cy="465185"/>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93">
              <a:extLst>
                <a:ext uri="{FF2B5EF4-FFF2-40B4-BE49-F238E27FC236}">
                  <a16:creationId xmlns:a16="http://schemas.microsoft.com/office/drawing/2014/main" id="{56CDADA2-D4B3-4E96-81B1-3D7296B85025}"/>
                </a:ext>
              </a:extLst>
            </p:cNvPr>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62295" y="3990645"/>
              <a:ext cx="498930" cy="441735"/>
            </a:xfrm>
            <a:prstGeom prst="rect">
              <a:avLst/>
            </a:prstGeom>
          </p:spPr>
        </p:pic>
        <p:pic>
          <p:nvPicPr>
            <p:cNvPr id="97" name="Picture 8" descr="See the source image">
              <a:extLst>
                <a:ext uri="{FF2B5EF4-FFF2-40B4-BE49-F238E27FC236}">
                  <a16:creationId xmlns:a16="http://schemas.microsoft.com/office/drawing/2014/main" id="{7BDF47CC-F470-48C6-B9A8-625BA35DE850}"/>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890454" y="4429657"/>
              <a:ext cx="1107878" cy="6491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F244C536-8236-824F-BBBE-DF2DABA89209}"/>
              </a:ext>
            </a:extLst>
          </p:cNvPr>
          <p:cNvGrpSpPr/>
          <p:nvPr/>
        </p:nvGrpSpPr>
        <p:grpSpPr>
          <a:xfrm>
            <a:off x="4610159" y="2228344"/>
            <a:ext cx="1057225" cy="3743522"/>
            <a:chOff x="4316109" y="2184849"/>
            <a:chExt cx="1036589" cy="3670453"/>
          </a:xfrm>
        </p:grpSpPr>
        <p:pic>
          <p:nvPicPr>
            <p:cNvPr id="85" name="Picture 84">
              <a:extLst>
                <a:ext uri="{FF2B5EF4-FFF2-40B4-BE49-F238E27FC236}">
                  <a16:creationId xmlns:a16="http://schemas.microsoft.com/office/drawing/2014/main" id="{A41A6B6E-BE23-418E-9A01-71575DF11FAC}"/>
                </a:ext>
              </a:extLst>
            </p:cNvPr>
            <p:cNvPicPr>
              <a:picLocks noChangeAspect="1"/>
            </p:cNvPicPr>
            <p:nvPr/>
          </p:nvPicPr>
          <p:blipFill>
            <a:blip r:embed="rId24"/>
            <a:stretch>
              <a:fillRect/>
            </a:stretch>
          </p:blipFill>
          <p:spPr>
            <a:xfrm>
              <a:off x="4316109" y="2984753"/>
              <a:ext cx="735637" cy="441382"/>
            </a:xfrm>
            <a:prstGeom prst="rect">
              <a:avLst/>
            </a:prstGeom>
          </p:spPr>
        </p:pic>
        <p:pic>
          <p:nvPicPr>
            <p:cNvPr id="87" name="Picture 86" descr="A close up of a sign&#10;&#10;Description generated with very high confidence">
              <a:extLst>
                <a:ext uri="{FF2B5EF4-FFF2-40B4-BE49-F238E27FC236}">
                  <a16:creationId xmlns:a16="http://schemas.microsoft.com/office/drawing/2014/main" id="{85F5235A-BCC6-4F87-B331-23639F799256}"/>
                </a:ext>
              </a:extLst>
            </p:cNvPr>
            <p:cNvPicPr>
              <a:picLocks noChangeAspect="1"/>
            </p:cNvPicPr>
            <p:nvPr/>
          </p:nvPicPr>
          <p:blipFill>
            <a:blip r:embed="rId25"/>
            <a:stretch>
              <a:fillRect/>
            </a:stretch>
          </p:blipFill>
          <p:spPr>
            <a:xfrm>
              <a:off x="4369958" y="4631604"/>
              <a:ext cx="421745" cy="362700"/>
            </a:xfrm>
            <a:prstGeom prst="rect">
              <a:avLst/>
            </a:prstGeom>
          </p:spPr>
        </p:pic>
        <p:pic>
          <p:nvPicPr>
            <p:cNvPr id="90" name="Picture 78" descr="Image result for rockwell automation logo">
              <a:extLst>
                <a:ext uri="{FF2B5EF4-FFF2-40B4-BE49-F238E27FC236}">
                  <a16:creationId xmlns:a16="http://schemas.microsoft.com/office/drawing/2014/main" id="{4831E8CE-1FD7-473A-9FC5-ABF6D28B3F5D}"/>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343203" y="5605578"/>
              <a:ext cx="861911" cy="249724"/>
            </a:xfrm>
            <a:prstGeom prst="rect">
              <a:avLst/>
            </a:prstGeom>
            <a:noFill/>
            <a:extLst>
              <a:ext uri="{909E8E84-426E-40DD-AFC4-6F175D3DCCD1}">
                <a14:hiddenFill xmlns:a14="http://schemas.microsoft.com/office/drawing/2010/main">
                  <a:solidFill>
                    <a:srgbClr val="FFFFFF"/>
                  </a:solidFill>
                </a14:hiddenFill>
              </a:ext>
            </a:extLst>
          </p:spPr>
        </p:pic>
        <p:pic>
          <p:nvPicPr>
            <p:cNvPr id="91" name="Graphic 90">
              <a:extLst>
                <a:ext uri="{FF2B5EF4-FFF2-40B4-BE49-F238E27FC236}">
                  <a16:creationId xmlns:a16="http://schemas.microsoft.com/office/drawing/2014/main" id="{39B53147-DDD6-4D02-BEF0-2578F942989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378824" y="3497479"/>
              <a:ext cx="512165" cy="512165"/>
            </a:xfrm>
            <a:prstGeom prst="rect">
              <a:avLst/>
            </a:prstGeom>
          </p:spPr>
        </p:pic>
        <p:pic>
          <p:nvPicPr>
            <p:cNvPr id="92" name="Picture 34" descr="Image result for bekaert textiles logo">
              <a:extLst>
                <a:ext uri="{FF2B5EF4-FFF2-40B4-BE49-F238E27FC236}">
                  <a16:creationId xmlns:a16="http://schemas.microsoft.com/office/drawing/2014/main" id="{BD43A985-2931-4C67-B852-99E0ED732E7D}"/>
                </a:ext>
              </a:extLst>
            </p:cNvPr>
            <p:cNvPicPr>
              <a:picLocks noChangeAspect="1" noChangeArrowheads="1"/>
            </p:cNvPicPr>
            <p:nvPr/>
          </p:nvPicPr>
          <p:blipFill rotWithShape="1">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l="9272" t="9838" r="12537" b="14724"/>
            <a:stretch/>
          </p:blipFill>
          <p:spPr bwMode="auto">
            <a:xfrm>
              <a:off x="4363148" y="2184849"/>
              <a:ext cx="641560" cy="35414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Image result for pact group logo">
              <a:extLst>
                <a:ext uri="{FF2B5EF4-FFF2-40B4-BE49-F238E27FC236}">
                  <a16:creationId xmlns:a16="http://schemas.microsoft.com/office/drawing/2014/main" id="{3365B9A1-B91B-4ACB-9982-C579E0AFE419}"/>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4378824" y="2729238"/>
              <a:ext cx="641925" cy="210358"/>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14" descr="Image result for sct logistics logo">
              <a:extLst>
                <a:ext uri="{FF2B5EF4-FFF2-40B4-BE49-F238E27FC236}">
                  <a16:creationId xmlns:a16="http://schemas.microsoft.com/office/drawing/2014/main" id="{92A2BB8B-9401-4E1C-876D-5620DBA88BEC}"/>
                </a:ext>
              </a:extLst>
            </p:cNvPr>
            <p:cNvPicPr>
              <a:picLocks noChangeAspect="1" noChangeArrowheads="1"/>
            </p:cNvPicPr>
            <p:nvPr/>
          </p:nvPicPr>
          <p:blipFill rotWithShape="1">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rcRect l="15808" t="17807" r="21879" b="23971"/>
            <a:stretch/>
          </p:blipFill>
          <p:spPr bwMode="auto">
            <a:xfrm>
              <a:off x="4367213" y="5188768"/>
              <a:ext cx="492554" cy="253155"/>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B1F20122-97C2-43C5-BDD7-9308B218B0AB}"/>
                </a:ext>
              </a:extLst>
            </p:cNvPr>
            <p:cNvPicPr>
              <a:picLocks noChangeAspect="1"/>
            </p:cNvPicPr>
            <p:nvPr/>
          </p:nvPicPr>
          <p:blipFill>
            <a:blip r:embed="rId32"/>
            <a:stretch>
              <a:fillRect/>
            </a:stretch>
          </p:blipFill>
          <p:spPr>
            <a:xfrm>
              <a:off x="4378824" y="4188524"/>
              <a:ext cx="973874" cy="216838"/>
            </a:xfrm>
            <a:prstGeom prst="rect">
              <a:avLst/>
            </a:prstGeom>
          </p:spPr>
        </p:pic>
      </p:grpSp>
      <p:grpSp>
        <p:nvGrpSpPr>
          <p:cNvPr id="5" name="Group 4">
            <a:extLst>
              <a:ext uri="{FF2B5EF4-FFF2-40B4-BE49-F238E27FC236}">
                <a16:creationId xmlns:a16="http://schemas.microsoft.com/office/drawing/2014/main" id="{9802F8B9-CCC7-BF4E-9495-C07DC20845EC}"/>
              </a:ext>
            </a:extLst>
          </p:cNvPr>
          <p:cNvGrpSpPr/>
          <p:nvPr/>
        </p:nvGrpSpPr>
        <p:grpSpPr>
          <a:xfrm>
            <a:off x="10889675" y="2251120"/>
            <a:ext cx="1190706" cy="3639540"/>
            <a:chOff x="10003156" y="2207181"/>
            <a:chExt cx="1167465" cy="3568500"/>
          </a:xfrm>
        </p:grpSpPr>
        <p:pic>
          <p:nvPicPr>
            <p:cNvPr id="101" name="Picture 80" descr="English">
              <a:extLst>
                <a:ext uri="{FF2B5EF4-FFF2-40B4-BE49-F238E27FC236}">
                  <a16:creationId xmlns:a16="http://schemas.microsoft.com/office/drawing/2014/main" id="{DE3F8B28-8BC7-42C7-A971-81CDF764C745}"/>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032938" y="3149458"/>
              <a:ext cx="617953" cy="201407"/>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30" descr="Image result for becton and dickinson logo">
              <a:extLst>
                <a:ext uri="{FF2B5EF4-FFF2-40B4-BE49-F238E27FC236}">
                  <a16:creationId xmlns:a16="http://schemas.microsoft.com/office/drawing/2014/main" id="{8BB43F37-F34D-49E6-A4E5-155542E61250}"/>
                </a:ext>
              </a:extLst>
            </p:cNvPr>
            <p:cNvPicPr>
              <a:picLocks noChangeAspect="1" noChangeArrowheads="1"/>
            </p:cNvPicPr>
            <p:nvPr/>
          </p:nvPicPr>
          <p:blipFill rotWithShape="1">
            <a:blip r:embed="rId34" cstate="print">
              <a:clrChange>
                <a:clrFrom>
                  <a:srgbClr val="FEFEFE"/>
                </a:clrFrom>
                <a:clrTo>
                  <a:srgbClr val="FEFEFE">
                    <a:alpha val="0"/>
                  </a:srgbClr>
                </a:clrTo>
              </a:clrChange>
              <a:extLst>
                <a:ext uri="{28A0092B-C50C-407E-A947-70E740481C1C}">
                  <a14:useLocalDpi xmlns:a14="http://schemas.microsoft.com/office/drawing/2010/main" val="0"/>
                </a:ext>
              </a:extLst>
            </a:blip>
            <a:srcRect l="17780" t="26265" r="17593" b="26568"/>
            <a:stretch/>
          </p:blipFill>
          <p:spPr bwMode="auto">
            <a:xfrm>
              <a:off x="10003156" y="3730517"/>
              <a:ext cx="628652" cy="249751"/>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56" descr="Image result for washington gas logo">
              <a:extLst>
                <a:ext uri="{FF2B5EF4-FFF2-40B4-BE49-F238E27FC236}">
                  <a16:creationId xmlns:a16="http://schemas.microsoft.com/office/drawing/2014/main" id="{F064D06B-2A99-4CEF-8945-C240A7A3FBE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0045125" y="4910535"/>
              <a:ext cx="1125496" cy="333038"/>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2" descr="Image result for brillio logo">
              <a:extLst>
                <a:ext uri="{FF2B5EF4-FFF2-40B4-BE49-F238E27FC236}">
                  <a16:creationId xmlns:a16="http://schemas.microsoft.com/office/drawing/2014/main" id="{A4C84945-843F-4359-AAA8-31F2157D537D}"/>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0045125" y="2641531"/>
              <a:ext cx="700734" cy="292772"/>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Image result">
              <a:extLst>
                <a:ext uri="{FF2B5EF4-FFF2-40B4-BE49-F238E27FC236}">
                  <a16:creationId xmlns:a16="http://schemas.microsoft.com/office/drawing/2014/main" id="{6F001346-6AB5-4011-8841-F2D61C53F38E}"/>
                </a:ext>
              </a:extLst>
            </p:cNvPr>
            <p:cNvPicPr>
              <a:picLocks noChangeAspect="1" noChangeArrowheads="1"/>
            </p:cNvPicPr>
            <p:nvPr/>
          </p:nvPicPr>
          <p:blipFill rotWithShape="1">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rcRect l="7425" t="27782" r="6488" b="25568"/>
            <a:stretch/>
          </p:blipFill>
          <p:spPr bwMode="auto">
            <a:xfrm>
              <a:off x="10023336" y="2207181"/>
              <a:ext cx="950665" cy="197414"/>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2" descr="Image result for pactera logo">
              <a:extLst>
                <a:ext uri="{FF2B5EF4-FFF2-40B4-BE49-F238E27FC236}">
                  <a16:creationId xmlns:a16="http://schemas.microsoft.com/office/drawing/2014/main" id="{67C7912B-3ECF-4043-90F2-9F681866EFA5}"/>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0032938" y="5545140"/>
              <a:ext cx="730038" cy="230541"/>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descr="A close up of a sign&#10;&#10;Description generated with high confidence">
              <a:extLst>
                <a:ext uri="{FF2B5EF4-FFF2-40B4-BE49-F238E27FC236}">
                  <a16:creationId xmlns:a16="http://schemas.microsoft.com/office/drawing/2014/main" id="{20268FFF-52D3-4340-935A-DE0800847665}"/>
                </a:ext>
              </a:extLst>
            </p:cNvPr>
            <p:cNvPicPr>
              <a:picLocks noChangeAspect="1"/>
            </p:cNvPicPr>
            <p:nvPr/>
          </p:nvPicPr>
          <p:blipFill>
            <a:blip r:embed="rId39"/>
            <a:stretch>
              <a:fillRect/>
            </a:stretch>
          </p:blipFill>
          <p:spPr>
            <a:xfrm>
              <a:off x="10045125" y="4335232"/>
              <a:ext cx="856519" cy="195651"/>
            </a:xfrm>
            <a:prstGeom prst="rect">
              <a:avLst/>
            </a:prstGeom>
          </p:spPr>
        </p:pic>
      </p:grpSp>
      <p:grpSp>
        <p:nvGrpSpPr>
          <p:cNvPr id="6" name="Group 5">
            <a:extLst>
              <a:ext uri="{FF2B5EF4-FFF2-40B4-BE49-F238E27FC236}">
                <a16:creationId xmlns:a16="http://schemas.microsoft.com/office/drawing/2014/main" id="{6E1F714E-410A-584C-B1A4-26938644A197}"/>
              </a:ext>
            </a:extLst>
          </p:cNvPr>
          <p:cNvGrpSpPr/>
          <p:nvPr/>
        </p:nvGrpSpPr>
        <p:grpSpPr>
          <a:xfrm>
            <a:off x="8545461" y="2172021"/>
            <a:ext cx="1347530" cy="3893364"/>
            <a:chOff x="8276199" y="2129626"/>
            <a:chExt cx="1321228" cy="3817370"/>
          </a:xfrm>
        </p:grpSpPr>
        <p:pic>
          <p:nvPicPr>
            <p:cNvPr id="100" name="Picture 2" descr="Image result for accenture logo">
              <a:extLst>
                <a:ext uri="{FF2B5EF4-FFF2-40B4-BE49-F238E27FC236}">
                  <a16:creationId xmlns:a16="http://schemas.microsoft.com/office/drawing/2014/main" id="{A8D18141-48D8-40C5-83D2-F4C7E17C9401}"/>
                </a:ext>
              </a:extLst>
            </p:cNvPr>
            <p:cNvPicPr>
              <a:picLocks noChangeAspect="1" noChangeArrowheads="1"/>
            </p:cNvPicPr>
            <p:nvPr/>
          </p:nvPicPr>
          <p:blipFill rotWithShape="1">
            <a:blip r:embed="rId40" cstate="print">
              <a:extLst>
                <a:ext uri="{28A0092B-C50C-407E-A947-70E740481C1C}">
                  <a14:useLocalDpi xmlns:a14="http://schemas.microsoft.com/office/drawing/2010/main" val="0"/>
                </a:ext>
              </a:extLst>
            </a:blip>
            <a:srcRect l="5000" t="32000" r="4666" b="32222"/>
            <a:stretch/>
          </p:blipFill>
          <p:spPr bwMode="auto">
            <a:xfrm>
              <a:off x="8276199" y="2129626"/>
              <a:ext cx="993541" cy="29512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62" descr="Image result for alvogen logo">
              <a:extLst>
                <a:ext uri="{FF2B5EF4-FFF2-40B4-BE49-F238E27FC236}">
                  <a16:creationId xmlns:a16="http://schemas.microsoft.com/office/drawing/2014/main" id="{1CF96902-2FD6-41D0-BF3A-0F4A6679E709}"/>
                </a:ext>
              </a:extLst>
            </p:cNvPr>
            <p:cNvPicPr>
              <a:picLocks noChangeAspect="1" noChangeArrowheads="1"/>
            </p:cNvPicPr>
            <p:nvPr/>
          </p:nvPicPr>
          <p:blipFill rotWithShape="1">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rcRect l="18301" t="32184" r="18301" b="32184"/>
            <a:stretch/>
          </p:blipFill>
          <p:spPr bwMode="auto">
            <a:xfrm>
              <a:off x="8289925" y="3101765"/>
              <a:ext cx="1108920" cy="292999"/>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0267C34E-78C8-46E2-9FF6-D5C4DA289291}"/>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8289925" y="4722825"/>
              <a:ext cx="1125496" cy="279615"/>
            </a:xfrm>
            <a:prstGeom prst="rect">
              <a:avLst/>
            </a:prstGeom>
          </p:spPr>
        </p:pic>
        <p:pic>
          <p:nvPicPr>
            <p:cNvPr id="107" name="Picture 8" descr="Image result for agl logo">
              <a:extLst>
                <a:ext uri="{FF2B5EF4-FFF2-40B4-BE49-F238E27FC236}">
                  <a16:creationId xmlns:a16="http://schemas.microsoft.com/office/drawing/2014/main" id="{14BAC365-2401-4342-95C5-825A96C3EB39}"/>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299492" y="2545084"/>
              <a:ext cx="498969" cy="477074"/>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Image result for CHINT logo">
              <a:extLst>
                <a:ext uri="{FF2B5EF4-FFF2-40B4-BE49-F238E27FC236}">
                  <a16:creationId xmlns:a16="http://schemas.microsoft.com/office/drawing/2014/main" id="{68CDDA11-A315-4D38-9F49-DFCB4DC1523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299924" y="3980268"/>
              <a:ext cx="730038" cy="17086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8" descr="Image result for kordia group logo">
              <a:extLst>
                <a:ext uri="{FF2B5EF4-FFF2-40B4-BE49-F238E27FC236}">
                  <a16:creationId xmlns:a16="http://schemas.microsoft.com/office/drawing/2014/main" id="{B30E07DC-B156-4066-94C9-A0201C6D42EE}"/>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8299492" y="3589854"/>
              <a:ext cx="628652" cy="18356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11">
              <a:extLst>
                <a:ext uri="{FF2B5EF4-FFF2-40B4-BE49-F238E27FC236}">
                  <a16:creationId xmlns:a16="http://schemas.microsoft.com/office/drawing/2014/main" id="{8B93518C-871F-4EC0-AAE3-623B0A524BAE}"/>
                </a:ext>
              </a:extLst>
            </p:cNvPr>
            <p:cNvPicPr>
              <a:picLocks noChangeAspect="1"/>
            </p:cNvPicPr>
            <p:nvPr/>
          </p:nvPicPr>
          <p:blipFill>
            <a:blip r:embed="rId46"/>
            <a:stretch>
              <a:fillRect/>
            </a:stretch>
          </p:blipFill>
          <p:spPr>
            <a:xfrm>
              <a:off x="8311499" y="4369094"/>
              <a:ext cx="1285928" cy="185981"/>
            </a:xfrm>
            <a:prstGeom prst="rect">
              <a:avLst/>
            </a:prstGeom>
          </p:spPr>
        </p:pic>
        <p:pic>
          <p:nvPicPr>
            <p:cNvPr id="113" name="Picture 4" descr="Image result for sanko holdings logo png">
              <a:extLst>
                <a:ext uri="{FF2B5EF4-FFF2-40B4-BE49-F238E27FC236}">
                  <a16:creationId xmlns:a16="http://schemas.microsoft.com/office/drawing/2014/main" id="{3EC3E2E0-3C26-435C-8DBD-F12305FD2BB3}"/>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10758" y="5136625"/>
              <a:ext cx="452729" cy="34256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descr="A close up of a logo&#10;&#10;Description generated with very high confidence">
              <a:extLst>
                <a:ext uri="{FF2B5EF4-FFF2-40B4-BE49-F238E27FC236}">
                  <a16:creationId xmlns:a16="http://schemas.microsoft.com/office/drawing/2014/main" id="{8A6C1EAA-2173-446B-B93C-E6FB7944151A}"/>
                </a:ext>
              </a:extLst>
            </p:cNvPr>
            <p:cNvPicPr>
              <a:picLocks noChangeAspect="1"/>
            </p:cNvPicPr>
            <p:nvPr/>
          </p:nvPicPr>
          <p:blipFill>
            <a:blip r:embed="rId48"/>
            <a:stretch>
              <a:fillRect/>
            </a:stretch>
          </p:blipFill>
          <p:spPr>
            <a:xfrm>
              <a:off x="8317007" y="5554077"/>
              <a:ext cx="860406" cy="392919"/>
            </a:xfrm>
            <a:prstGeom prst="rect">
              <a:avLst/>
            </a:prstGeom>
          </p:spPr>
        </p:pic>
      </p:grpSp>
      <p:cxnSp>
        <p:nvCxnSpPr>
          <p:cNvPr id="62" name="Straight Connector 61">
            <a:extLst>
              <a:ext uri="{FF2B5EF4-FFF2-40B4-BE49-F238E27FC236}">
                <a16:creationId xmlns:a16="http://schemas.microsoft.com/office/drawing/2014/main" id="{028E1BFB-BB36-214A-AB04-26D6200A3D3D}"/>
              </a:ext>
            </a:extLst>
          </p:cNvPr>
          <p:cNvCxnSpPr>
            <a:cxnSpLocks/>
          </p:cNvCxnSpPr>
          <p:nvPr/>
        </p:nvCxnSpPr>
        <p:spPr>
          <a:xfrm>
            <a:off x="8017061" y="2253947"/>
            <a:ext cx="0" cy="3837500"/>
          </a:xfrm>
          <a:prstGeom prst="line">
            <a:avLst/>
          </a:prstGeom>
          <a:ln w="19050" cap="rnd">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393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0BCCE-7E5B-F549-866B-53779FCA7A5E}"/>
              </a:ext>
            </a:extLst>
          </p:cNvPr>
          <p:cNvSpPr>
            <a:spLocks noGrp="1"/>
          </p:cNvSpPr>
          <p:nvPr>
            <p:ph type="title"/>
          </p:nvPr>
        </p:nvSpPr>
        <p:spPr/>
        <p:txBody>
          <a:bodyPr/>
          <a:lstStyle/>
          <a:p>
            <a:r>
              <a:rPr lang="en-US" dirty="0"/>
              <a:t>SAP on Azure partners</a:t>
            </a:r>
            <a:br>
              <a:rPr lang="en-US" dirty="0"/>
            </a:br>
            <a:endParaRPr lang="en-US" dirty="0"/>
          </a:p>
        </p:txBody>
      </p:sp>
      <p:sp>
        <p:nvSpPr>
          <p:cNvPr id="554" name="Title 3"/>
          <p:cNvSpPr txBox="1">
            <a:spLocks/>
          </p:cNvSpPr>
          <p:nvPr/>
        </p:nvSpPr>
        <p:spPr>
          <a:xfrm>
            <a:off x="118145" y="156805"/>
            <a:ext cx="6601970" cy="403630"/>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US" sz="2550" b="1" dirty="0"/>
          </a:p>
        </p:txBody>
      </p:sp>
      <p:sp>
        <p:nvSpPr>
          <p:cNvPr id="558" name="TextBox 557"/>
          <p:cNvSpPr txBox="1"/>
          <p:nvPr/>
        </p:nvSpPr>
        <p:spPr>
          <a:xfrm>
            <a:off x="-99834" y="6053827"/>
            <a:ext cx="376698" cy="647073"/>
          </a:xfrm>
          <a:prstGeom prst="rect">
            <a:avLst/>
          </a:prstGeom>
          <a:noFill/>
        </p:spPr>
        <p:txBody>
          <a:bodyPr wrap="none" lIns="186494" tIns="149196" rIns="186494" bIns="149196" rtlCol="0">
            <a:spAutoFit/>
          </a:bodyPr>
          <a:lstStyle/>
          <a:p>
            <a:pPr>
              <a:lnSpc>
                <a:spcPct val="90000"/>
              </a:lnSpc>
              <a:spcAft>
                <a:spcPts val="612"/>
              </a:spcAft>
            </a:pPr>
            <a:endParaRPr lang="en-US" sz="2448" dirty="0">
              <a:solidFill>
                <a:schemeClr val="tx1">
                  <a:lumMod val="50000"/>
                </a:schemeClr>
              </a:solidFill>
            </a:endParaRPr>
          </a:p>
        </p:txBody>
      </p:sp>
      <p:pic>
        <p:nvPicPr>
          <p:cNvPr id="1027" name="Picture 10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1888" y="2983383"/>
            <a:ext cx="1110187" cy="207397"/>
          </a:xfrm>
          <a:prstGeom prst="rect">
            <a:avLst/>
          </a:prstGeom>
          <a:solidFill>
            <a:schemeClr val="tx1"/>
          </a:solidFill>
        </p:spPr>
      </p:pic>
      <p:pic>
        <p:nvPicPr>
          <p:cNvPr id="611" name="Picture 6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1439" y="3790371"/>
            <a:ext cx="661656" cy="381098"/>
          </a:xfrm>
          <a:prstGeom prst="rect">
            <a:avLst/>
          </a:prstGeom>
        </p:spPr>
      </p:pic>
      <p:grpSp>
        <p:nvGrpSpPr>
          <p:cNvPr id="3" name="Group 2">
            <a:extLst>
              <a:ext uri="{FF2B5EF4-FFF2-40B4-BE49-F238E27FC236}">
                <a16:creationId xmlns:a16="http://schemas.microsoft.com/office/drawing/2014/main" id="{BE5CFAC9-0FBC-454B-9C21-159CC6A27EDB}"/>
              </a:ext>
            </a:extLst>
          </p:cNvPr>
          <p:cNvGrpSpPr/>
          <p:nvPr/>
        </p:nvGrpSpPr>
        <p:grpSpPr>
          <a:xfrm>
            <a:off x="459265" y="1638364"/>
            <a:ext cx="1471382" cy="315769"/>
            <a:chOff x="341612" y="1342767"/>
            <a:chExt cx="1505451" cy="268483"/>
          </a:xfrm>
        </p:grpSpPr>
        <p:pic>
          <p:nvPicPr>
            <p:cNvPr id="622" name="Picture 2" descr="Image result for accenture">
              <a:extLst>
                <a:ext uri="{FF2B5EF4-FFF2-40B4-BE49-F238E27FC236}">
                  <a16:creationId xmlns:a16="http://schemas.microsoft.com/office/drawing/2014/main" id="{B154B9AB-F1EE-47C2-B7FA-6AA0ED0EDA4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612" y="1342767"/>
              <a:ext cx="745830" cy="196692"/>
            </a:xfrm>
            <a:prstGeom prst="rect">
              <a:avLst/>
            </a:prstGeom>
            <a:noFill/>
            <a:extLst>
              <a:ext uri="{909E8E84-426E-40DD-AFC4-6F175D3DCCD1}">
                <a14:hiddenFill xmlns:a14="http://schemas.microsoft.com/office/drawing/2010/main">
                  <a:solidFill>
                    <a:srgbClr val="FFFFFF"/>
                  </a:solidFill>
                </a14:hiddenFill>
              </a:ext>
            </a:extLst>
          </p:spPr>
        </p:pic>
        <p:pic>
          <p:nvPicPr>
            <p:cNvPr id="623" name="Picture 6" descr="Image result for avanade">
              <a:extLst>
                <a:ext uri="{FF2B5EF4-FFF2-40B4-BE49-F238E27FC236}">
                  <a16:creationId xmlns:a16="http://schemas.microsoft.com/office/drawing/2014/main" id="{2D0A28F4-4A1D-467E-BC8A-B7B7A1947F3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51427" y="1383574"/>
              <a:ext cx="695636" cy="227676"/>
            </a:xfrm>
            <a:prstGeom prst="rect">
              <a:avLst/>
            </a:prstGeom>
            <a:noFill/>
            <a:extLst>
              <a:ext uri="{909E8E84-426E-40DD-AFC4-6F175D3DCCD1}">
                <a14:hiddenFill xmlns:a14="http://schemas.microsoft.com/office/drawing/2010/main">
                  <a:solidFill>
                    <a:srgbClr val="FFFFFF"/>
                  </a:solidFill>
                </a14:hiddenFill>
              </a:ext>
            </a:extLst>
          </p:spPr>
        </p:pic>
      </p:grpSp>
      <p:pic>
        <p:nvPicPr>
          <p:cNvPr id="626" name="Picture 10" descr="Image result for tata logo png">
            <a:extLst>
              <a:ext uri="{FF2B5EF4-FFF2-40B4-BE49-F238E27FC236}">
                <a16:creationId xmlns:a16="http://schemas.microsoft.com/office/drawing/2014/main" id="{2E2C53DE-6FD4-4BB2-B6FB-1E59B3E498E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0302"/>
          <a:stretch/>
        </p:blipFill>
        <p:spPr bwMode="auto">
          <a:xfrm>
            <a:off x="10457339" y="1565638"/>
            <a:ext cx="917512" cy="334219"/>
          </a:xfrm>
          <a:prstGeom prst="rect">
            <a:avLst/>
          </a:prstGeom>
          <a:noFill/>
          <a:extLst>
            <a:ext uri="{909E8E84-426E-40DD-AFC4-6F175D3DCCD1}">
              <a14:hiddenFill xmlns:a14="http://schemas.microsoft.com/office/drawing/2010/main">
                <a:solidFill>
                  <a:srgbClr val="FFFFFF"/>
                </a:solidFill>
              </a14:hiddenFill>
            </a:ext>
          </a:extLst>
        </p:spPr>
      </p:pic>
      <p:pic>
        <p:nvPicPr>
          <p:cNvPr id="628" name="Picture 2" descr="Image result for DXC logo png">
            <a:extLst>
              <a:ext uri="{FF2B5EF4-FFF2-40B4-BE49-F238E27FC236}">
                <a16:creationId xmlns:a16="http://schemas.microsoft.com/office/drawing/2014/main" id="{2427556C-76FC-4E23-8E68-7772746D7B1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80818" y="1628599"/>
            <a:ext cx="381854" cy="372879"/>
          </a:xfrm>
          <a:prstGeom prst="rect">
            <a:avLst/>
          </a:prstGeom>
          <a:noFill/>
          <a:extLst>
            <a:ext uri="{909E8E84-426E-40DD-AFC4-6F175D3DCCD1}">
              <a14:hiddenFill xmlns:a14="http://schemas.microsoft.com/office/drawing/2010/main">
                <a:solidFill>
                  <a:srgbClr val="FFFFFF"/>
                </a:solidFill>
              </a14:hiddenFill>
            </a:ext>
          </a:extLst>
        </p:spPr>
      </p:pic>
      <p:pic>
        <p:nvPicPr>
          <p:cNvPr id="629" name="Picture 6" descr="Image result for infosys logo png">
            <a:extLst>
              <a:ext uri="{FF2B5EF4-FFF2-40B4-BE49-F238E27FC236}">
                <a16:creationId xmlns:a16="http://schemas.microsoft.com/office/drawing/2014/main" id="{D1CE986F-5D94-4D80-90F5-E6FAAD2438C4}"/>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68584" y="1595684"/>
            <a:ext cx="835547" cy="334219"/>
          </a:xfrm>
          <a:prstGeom prst="rect">
            <a:avLst/>
          </a:prstGeom>
          <a:noFill/>
          <a:extLst>
            <a:ext uri="{909E8E84-426E-40DD-AFC4-6F175D3DCCD1}">
              <a14:hiddenFill xmlns:a14="http://schemas.microsoft.com/office/drawing/2010/main">
                <a:solidFill>
                  <a:srgbClr val="FFFFFF"/>
                </a:solidFill>
              </a14:hiddenFill>
            </a:ext>
          </a:extLst>
        </p:spPr>
      </p:pic>
      <p:pic>
        <p:nvPicPr>
          <p:cNvPr id="630" name="Picture 8" descr="Image result for HCL">
            <a:extLst>
              <a:ext uri="{FF2B5EF4-FFF2-40B4-BE49-F238E27FC236}">
                <a16:creationId xmlns:a16="http://schemas.microsoft.com/office/drawing/2014/main" id="{7F5693B6-E1A9-408D-9563-3EA7D20CB31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00472" y="1744941"/>
            <a:ext cx="1040232" cy="156036"/>
          </a:xfrm>
          <a:prstGeom prst="rect">
            <a:avLst/>
          </a:prstGeom>
          <a:noFill/>
          <a:extLst>
            <a:ext uri="{909E8E84-426E-40DD-AFC4-6F175D3DCCD1}">
              <a14:hiddenFill xmlns:a14="http://schemas.microsoft.com/office/drawing/2010/main">
                <a:solidFill>
                  <a:srgbClr val="FFFFFF"/>
                </a:solidFill>
              </a14:hiddenFill>
            </a:ext>
          </a:extLst>
        </p:spPr>
      </p:pic>
      <p:pic>
        <p:nvPicPr>
          <p:cNvPr id="632" name="Picture 12" descr="Image result for L&amp;T infotech">
            <a:extLst>
              <a:ext uri="{FF2B5EF4-FFF2-40B4-BE49-F238E27FC236}">
                <a16:creationId xmlns:a16="http://schemas.microsoft.com/office/drawing/2014/main" id="{BCA3F976-5C7A-450E-8DAC-3C870FE0398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83842" y="4694087"/>
            <a:ext cx="1213228" cy="3144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rfedale Logo">
            <a:extLst>
              <a:ext uri="{FF2B5EF4-FFF2-40B4-BE49-F238E27FC236}">
                <a16:creationId xmlns:a16="http://schemas.microsoft.com/office/drawing/2014/main" id="{FF1B2AD3-F786-4D6D-946E-1E2F7359E812}"/>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428649" y="6130969"/>
            <a:ext cx="1428114" cy="274397"/>
          </a:xfrm>
          <a:prstGeom prst="rect">
            <a:avLst/>
          </a:prstGeom>
          <a:noFill/>
          <a:extLst>
            <a:ext uri="{909E8E84-426E-40DD-AFC4-6F175D3DCCD1}">
              <a14:hiddenFill xmlns:a14="http://schemas.microsoft.com/office/drawing/2010/main">
                <a:solidFill>
                  <a:srgbClr val="FFFFFF"/>
                </a:solidFill>
              </a14:hiddenFill>
            </a:ext>
          </a:extLst>
        </p:spPr>
      </p:pic>
      <p:pic>
        <p:nvPicPr>
          <p:cNvPr id="633" name="Picture 28" descr="Image result for mindtree logo png">
            <a:extLst>
              <a:ext uri="{FF2B5EF4-FFF2-40B4-BE49-F238E27FC236}">
                <a16:creationId xmlns:a16="http://schemas.microsoft.com/office/drawing/2014/main" id="{04D6F9AF-A831-4192-8631-2FE51467E940}"/>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28571" b="29301"/>
          <a:stretch/>
        </p:blipFill>
        <p:spPr bwMode="auto">
          <a:xfrm>
            <a:off x="6006896" y="4686761"/>
            <a:ext cx="1256568" cy="397021"/>
          </a:xfrm>
          <a:prstGeom prst="rect">
            <a:avLst/>
          </a:prstGeom>
          <a:noFill/>
          <a:extLst>
            <a:ext uri="{909E8E84-426E-40DD-AFC4-6F175D3DCCD1}">
              <a14:hiddenFill xmlns:a14="http://schemas.microsoft.com/office/drawing/2010/main">
                <a:solidFill>
                  <a:srgbClr val="FFFFFF"/>
                </a:solidFill>
              </a14:hiddenFill>
            </a:ext>
          </a:extLst>
        </p:spPr>
      </p:pic>
      <p:pic>
        <p:nvPicPr>
          <p:cNvPr id="634" name="Picture 2" descr="Image result for FIT IT solutions">
            <a:extLst>
              <a:ext uri="{FF2B5EF4-FFF2-40B4-BE49-F238E27FC236}">
                <a16:creationId xmlns:a16="http://schemas.microsoft.com/office/drawing/2014/main" id="{5AFEF8CD-00E1-4946-9B97-39D4868E3D3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92358" y="3760488"/>
            <a:ext cx="807820" cy="5863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ofttek">
            <a:extLst>
              <a:ext uri="{FF2B5EF4-FFF2-40B4-BE49-F238E27FC236}">
                <a16:creationId xmlns:a16="http://schemas.microsoft.com/office/drawing/2014/main" id="{64EEEB45-D604-4BE6-812E-D35DC165892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299631" y="5373652"/>
            <a:ext cx="942443" cy="4806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029">
            <a:extLst>
              <a:ext uri="{FF2B5EF4-FFF2-40B4-BE49-F238E27FC236}">
                <a16:creationId xmlns:a16="http://schemas.microsoft.com/office/drawing/2014/main" id="{0348229F-9133-45D0-9554-1FB2C0D2B3AE}"/>
              </a:ext>
            </a:extLst>
          </p:cNvPr>
          <p:cNvPicPr>
            <a:picLocks noChangeAspect="1"/>
          </p:cNvPicPr>
          <p:nvPr/>
        </p:nvPicPr>
        <p:blipFill>
          <a:blip r:embed="rId17"/>
          <a:stretch>
            <a:fillRect/>
          </a:stretch>
        </p:blipFill>
        <p:spPr>
          <a:xfrm>
            <a:off x="4109233" y="2745599"/>
            <a:ext cx="601055" cy="601055"/>
          </a:xfrm>
          <a:prstGeom prst="rect">
            <a:avLst/>
          </a:prstGeom>
        </p:spPr>
      </p:pic>
      <p:pic>
        <p:nvPicPr>
          <p:cNvPr id="635" name="Picture 4" descr="Image result for ,y cloud door">
            <a:extLst>
              <a:ext uri="{FF2B5EF4-FFF2-40B4-BE49-F238E27FC236}">
                <a16:creationId xmlns:a16="http://schemas.microsoft.com/office/drawing/2014/main" id="{3A43D857-4F6F-40C3-B361-815275CC55D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816821" y="4606654"/>
            <a:ext cx="1425253" cy="35875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atos logo">
            <a:extLst>
              <a:ext uri="{FF2B5EF4-FFF2-40B4-BE49-F238E27FC236}">
                <a16:creationId xmlns:a16="http://schemas.microsoft.com/office/drawing/2014/main" id="{C7B29CF7-4E95-4442-A2CD-04CB5A301AA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900338" y="2920840"/>
            <a:ext cx="670125" cy="224492"/>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NTT communications">
            <a:extLst>
              <a:ext uri="{FF2B5EF4-FFF2-40B4-BE49-F238E27FC236}">
                <a16:creationId xmlns:a16="http://schemas.microsoft.com/office/drawing/2014/main" id="{6C68AA66-0A53-4E58-B44A-045F9F8A1034}"/>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579592" y="5412643"/>
            <a:ext cx="1434122" cy="35405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Image result for ABEAM consulting">
            <a:extLst>
              <a:ext uri="{FF2B5EF4-FFF2-40B4-BE49-F238E27FC236}">
                <a16:creationId xmlns:a16="http://schemas.microsoft.com/office/drawing/2014/main" id="{9257AD6B-6629-4472-A6A7-5B7EE8EEBB0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8083" y="2846447"/>
            <a:ext cx="1383567" cy="461189"/>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Image result for iSiD">
            <a:extLst>
              <a:ext uri="{FF2B5EF4-FFF2-40B4-BE49-F238E27FC236}">
                <a16:creationId xmlns:a16="http://schemas.microsoft.com/office/drawing/2014/main" id="{65E99926-D323-457A-AA55-E02E7DBEF37C}"/>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946751" y="3737197"/>
            <a:ext cx="807597" cy="535693"/>
          </a:xfrm>
          <a:prstGeom prst="rect">
            <a:avLst/>
          </a:prstGeom>
          <a:noFill/>
          <a:extLst>
            <a:ext uri="{909E8E84-426E-40DD-AFC4-6F175D3DCCD1}">
              <a14:hiddenFill xmlns:a14="http://schemas.microsoft.com/office/drawing/2010/main">
                <a:solidFill>
                  <a:srgbClr val="FFFFFF"/>
                </a:solidFill>
              </a14:hiddenFill>
            </a:ext>
          </a:extLst>
        </p:spPr>
      </p:pic>
      <p:pic>
        <p:nvPicPr>
          <p:cNvPr id="654" name="Picture 653">
            <a:extLst>
              <a:ext uri="{FF2B5EF4-FFF2-40B4-BE49-F238E27FC236}">
                <a16:creationId xmlns:a16="http://schemas.microsoft.com/office/drawing/2014/main" id="{0CF37D27-F6B0-4197-85BC-399D71F4F2F6}"/>
              </a:ext>
            </a:extLst>
          </p:cNvPr>
          <p:cNvPicPr>
            <a:picLocks noChangeAspect="1"/>
          </p:cNvPicPr>
          <p:nvPr/>
        </p:nvPicPr>
        <p:blipFill>
          <a:blip r:embed="rId23">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950560" y="2866024"/>
            <a:ext cx="854619" cy="324756"/>
          </a:xfrm>
          <a:prstGeom prst="rect">
            <a:avLst/>
          </a:prstGeom>
        </p:spPr>
      </p:pic>
      <p:pic>
        <p:nvPicPr>
          <p:cNvPr id="655" name="Picture 654">
            <a:extLst>
              <a:ext uri="{FF2B5EF4-FFF2-40B4-BE49-F238E27FC236}">
                <a16:creationId xmlns:a16="http://schemas.microsoft.com/office/drawing/2014/main" id="{4CC897C1-43F6-4B2E-AE45-81AC49E416D0}"/>
              </a:ext>
            </a:extLst>
          </p:cNvPr>
          <p:cNvPicPr>
            <a:picLocks noChangeAspect="1"/>
          </p:cNvPicPr>
          <p:nvPr/>
        </p:nvPicPr>
        <p:blipFill>
          <a:blip r:embed="rId24"/>
          <a:stretch>
            <a:fillRect/>
          </a:stretch>
        </p:blipFill>
        <p:spPr>
          <a:xfrm>
            <a:off x="421141" y="5431962"/>
            <a:ext cx="999841" cy="291081"/>
          </a:xfrm>
          <a:prstGeom prst="rect">
            <a:avLst/>
          </a:prstGeom>
        </p:spPr>
      </p:pic>
      <p:pic>
        <p:nvPicPr>
          <p:cNvPr id="3096" name="Picture 24" descr="Image result for acclimation">
            <a:extLst>
              <a:ext uri="{FF2B5EF4-FFF2-40B4-BE49-F238E27FC236}">
                <a16:creationId xmlns:a16="http://schemas.microsoft.com/office/drawing/2014/main" id="{08D7276B-C8FF-4FED-95D4-60A273D40DF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642854" y="2797968"/>
            <a:ext cx="989721" cy="4867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2C63A3F-4093-47EC-AE1A-02EA4C879549}"/>
              </a:ext>
            </a:extLst>
          </p:cNvPr>
          <p:cNvPicPr>
            <a:picLocks noChangeAspect="1"/>
          </p:cNvPicPr>
          <p:nvPr/>
        </p:nvPicPr>
        <p:blipFill>
          <a:blip r:embed="rId26"/>
          <a:stretch>
            <a:fillRect/>
          </a:stretch>
        </p:blipFill>
        <p:spPr>
          <a:xfrm>
            <a:off x="5415175" y="3726032"/>
            <a:ext cx="736765" cy="655233"/>
          </a:xfrm>
          <a:prstGeom prst="rect">
            <a:avLst/>
          </a:prstGeom>
        </p:spPr>
      </p:pic>
      <p:sp>
        <p:nvSpPr>
          <p:cNvPr id="5" name="Rectangle 4">
            <a:extLst>
              <a:ext uri="{FF2B5EF4-FFF2-40B4-BE49-F238E27FC236}">
                <a16:creationId xmlns:a16="http://schemas.microsoft.com/office/drawing/2014/main" id="{CB0266A0-C1F5-4BC5-A8E9-1A5A14708C7B}"/>
              </a:ext>
            </a:extLst>
          </p:cNvPr>
          <p:cNvSpPr/>
          <p:nvPr/>
        </p:nvSpPr>
        <p:spPr bwMode="auto">
          <a:xfrm>
            <a:off x="272892" y="1064101"/>
            <a:ext cx="12434711" cy="2603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1224" b="1" dirty="0">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t>Global SI Partners</a:t>
            </a:r>
          </a:p>
        </p:txBody>
      </p:sp>
      <p:pic>
        <p:nvPicPr>
          <p:cNvPr id="65" name="Picture 18" descr="Image result for fujitsu">
            <a:extLst>
              <a:ext uri="{FF2B5EF4-FFF2-40B4-BE49-F238E27FC236}">
                <a16:creationId xmlns:a16="http://schemas.microsoft.com/office/drawing/2014/main" id="{917FF8C0-5370-4CEE-8EF8-F81B0D23D85C}"/>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377871" y="1648736"/>
            <a:ext cx="593956" cy="279161"/>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657BF1D2-CC07-45ED-9117-18C20D8096F4}"/>
              </a:ext>
            </a:extLst>
          </p:cNvPr>
          <p:cNvPicPr>
            <a:picLocks noChangeAspect="1"/>
          </p:cNvPicPr>
          <p:nvPr/>
        </p:nvPicPr>
        <p:blipFill>
          <a:blip r:embed="rId28"/>
          <a:stretch>
            <a:fillRect/>
          </a:stretch>
        </p:blipFill>
        <p:spPr>
          <a:xfrm>
            <a:off x="9244399" y="4607888"/>
            <a:ext cx="1256630" cy="466771"/>
          </a:xfrm>
          <a:prstGeom prst="rect">
            <a:avLst/>
          </a:prstGeom>
        </p:spPr>
      </p:pic>
      <p:pic>
        <p:nvPicPr>
          <p:cNvPr id="72" name="Picture 71">
            <a:extLst>
              <a:ext uri="{FF2B5EF4-FFF2-40B4-BE49-F238E27FC236}">
                <a16:creationId xmlns:a16="http://schemas.microsoft.com/office/drawing/2014/main" id="{DC71249A-8E2C-4895-95D0-E1154293D78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570973" y="6053825"/>
            <a:ext cx="714587" cy="375683"/>
          </a:xfrm>
          <a:prstGeom prst="rect">
            <a:avLst/>
          </a:prstGeom>
        </p:spPr>
      </p:pic>
      <p:pic>
        <p:nvPicPr>
          <p:cNvPr id="73" name="Picture 72">
            <a:extLst>
              <a:ext uri="{FF2B5EF4-FFF2-40B4-BE49-F238E27FC236}">
                <a16:creationId xmlns:a16="http://schemas.microsoft.com/office/drawing/2014/main" id="{5858D5D8-FDA7-48FD-B394-6FB23F0EBE64}"/>
              </a:ext>
            </a:extLst>
          </p:cNvPr>
          <p:cNvPicPr>
            <a:picLocks noChangeAspect="1"/>
          </p:cNvPicPr>
          <p:nvPr/>
        </p:nvPicPr>
        <p:blipFill>
          <a:blip r:embed="rId30"/>
          <a:stretch>
            <a:fillRect/>
          </a:stretch>
        </p:blipFill>
        <p:spPr>
          <a:xfrm>
            <a:off x="3605654" y="6130969"/>
            <a:ext cx="1463879" cy="323416"/>
          </a:xfrm>
          <a:prstGeom prst="rect">
            <a:avLst/>
          </a:prstGeom>
        </p:spPr>
      </p:pic>
      <p:pic>
        <p:nvPicPr>
          <p:cNvPr id="7" name="Picture 6">
            <a:extLst>
              <a:ext uri="{FF2B5EF4-FFF2-40B4-BE49-F238E27FC236}">
                <a16:creationId xmlns:a16="http://schemas.microsoft.com/office/drawing/2014/main" id="{76C2B375-D185-4CA8-80E1-201408B2995D}"/>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21141" y="4675220"/>
            <a:ext cx="2400315" cy="375683"/>
          </a:xfrm>
          <a:prstGeom prst="rect">
            <a:avLst/>
          </a:prstGeom>
        </p:spPr>
      </p:pic>
      <p:pic>
        <p:nvPicPr>
          <p:cNvPr id="17" name="Picture 16">
            <a:extLst>
              <a:ext uri="{FF2B5EF4-FFF2-40B4-BE49-F238E27FC236}">
                <a16:creationId xmlns:a16="http://schemas.microsoft.com/office/drawing/2014/main" id="{96A2ED9E-1451-4D3E-8C0A-61AFBA487BF9}"/>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8430844" y="1641298"/>
            <a:ext cx="678948" cy="273810"/>
          </a:xfrm>
          <a:prstGeom prst="rect">
            <a:avLst/>
          </a:prstGeom>
        </p:spPr>
      </p:pic>
      <p:pic>
        <p:nvPicPr>
          <p:cNvPr id="21" name="Picture 20">
            <a:extLst>
              <a:ext uri="{FF2B5EF4-FFF2-40B4-BE49-F238E27FC236}">
                <a16:creationId xmlns:a16="http://schemas.microsoft.com/office/drawing/2014/main" id="{833D880D-2249-4323-9CDB-EF4ADCD05579}"/>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3612580" y="1644533"/>
            <a:ext cx="987192" cy="299325"/>
          </a:xfrm>
          <a:prstGeom prst="rect">
            <a:avLst/>
          </a:prstGeom>
        </p:spPr>
      </p:pic>
      <p:pic>
        <p:nvPicPr>
          <p:cNvPr id="23" name="Picture 22">
            <a:extLst>
              <a:ext uri="{FF2B5EF4-FFF2-40B4-BE49-F238E27FC236}">
                <a16:creationId xmlns:a16="http://schemas.microsoft.com/office/drawing/2014/main" id="{93B840BE-9123-4380-87AD-FCDD46673625}"/>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2578669" y="5969615"/>
            <a:ext cx="713898" cy="643640"/>
          </a:xfrm>
          <a:prstGeom prst="rect">
            <a:avLst/>
          </a:prstGeom>
        </p:spPr>
      </p:pic>
      <p:pic>
        <p:nvPicPr>
          <p:cNvPr id="27" name="Picture 26">
            <a:extLst>
              <a:ext uri="{FF2B5EF4-FFF2-40B4-BE49-F238E27FC236}">
                <a16:creationId xmlns:a16="http://schemas.microsoft.com/office/drawing/2014/main" id="{2A3EDA44-4553-4561-975C-B510E21AF4C5}"/>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139944" y="1677924"/>
            <a:ext cx="1321627" cy="293695"/>
          </a:xfrm>
          <a:prstGeom prst="rect">
            <a:avLst/>
          </a:prstGeom>
        </p:spPr>
      </p:pic>
      <p:pic>
        <p:nvPicPr>
          <p:cNvPr id="30" name="Picture 29">
            <a:extLst>
              <a:ext uri="{FF2B5EF4-FFF2-40B4-BE49-F238E27FC236}">
                <a16:creationId xmlns:a16="http://schemas.microsoft.com/office/drawing/2014/main" id="{FB9B25E7-DC07-4760-93EF-6C6025F209B9}"/>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404298" y="5350460"/>
            <a:ext cx="955256" cy="569391"/>
          </a:xfrm>
          <a:prstGeom prst="rect">
            <a:avLst/>
          </a:prstGeom>
        </p:spPr>
      </p:pic>
      <p:pic>
        <p:nvPicPr>
          <p:cNvPr id="32" name="Picture 31">
            <a:extLst>
              <a:ext uri="{FF2B5EF4-FFF2-40B4-BE49-F238E27FC236}">
                <a16:creationId xmlns:a16="http://schemas.microsoft.com/office/drawing/2014/main" id="{19026252-CF0A-4EFC-AE9F-0CE06E259DFB}"/>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385306" y="1599033"/>
            <a:ext cx="800520" cy="372325"/>
          </a:xfrm>
          <a:prstGeom prst="rect">
            <a:avLst/>
          </a:prstGeom>
        </p:spPr>
      </p:pic>
      <p:pic>
        <p:nvPicPr>
          <p:cNvPr id="34" name="Picture 33">
            <a:extLst>
              <a:ext uri="{FF2B5EF4-FFF2-40B4-BE49-F238E27FC236}">
                <a16:creationId xmlns:a16="http://schemas.microsoft.com/office/drawing/2014/main" id="{C2D9D4E8-A81A-4227-8656-521041BBF41F}"/>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8842298" y="2912654"/>
            <a:ext cx="804204" cy="428909"/>
          </a:xfrm>
          <a:prstGeom prst="rect">
            <a:avLst/>
          </a:prstGeom>
        </p:spPr>
      </p:pic>
      <p:pic>
        <p:nvPicPr>
          <p:cNvPr id="48" name="Picture 47">
            <a:extLst>
              <a:ext uri="{FF2B5EF4-FFF2-40B4-BE49-F238E27FC236}">
                <a16:creationId xmlns:a16="http://schemas.microsoft.com/office/drawing/2014/main" id="{36D6A4F5-BDAD-43A4-9748-6D9255A536DB}"/>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4710288" y="4607888"/>
            <a:ext cx="824207" cy="549935"/>
          </a:xfrm>
          <a:prstGeom prst="rect">
            <a:avLst/>
          </a:prstGeom>
        </p:spPr>
      </p:pic>
      <p:pic>
        <p:nvPicPr>
          <p:cNvPr id="50" name="Picture 49">
            <a:extLst>
              <a:ext uri="{FF2B5EF4-FFF2-40B4-BE49-F238E27FC236}">
                <a16:creationId xmlns:a16="http://schemas.microsoft.com/office/drawing/2014/main" id="{1F3C667B-D6D2-4037-A434-22C635C73440}"/>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0166164" y="5295089"/>
            <a:ext cx="713898" cy="713898"/>
          </a:xfrm>
          <a:prstGeom prst="rect">
            <a:avLst/>
          </a:prstGeom>
        </p:spPr>
      </p:pic>
      <p:pic>
        <p:nvPicPr>
          <p:cNvPr id="51" name="Picture 50" descr="A close up of a logo&#10;&#10;Description generated with high confidence">
            <a:extLst>
              <a:ext uri="{FF2B5EF4-FFF2-40B4-BE49-F238E27FC236}">
                <a16:creationId xmlns:a16="http://schemas.microsoft.com/office/drawing/2014/main" id="{E81BBA95-6F8A-478E-98F6-A2372563EEA2}"/>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6385082" y="3680462"/>
            <a:ext cx="915850" cy="610568"/>
          </a:xfrm>
          <a:prstGeom prst="rect">
            <a:avLst/>
          </a:prstGeom>
        </p:spPr>
      </p:pic>
      <p:pic>
        <p:nvPicPr>
          <p:cNvPr id="52" name="Picture 51">
            <a:extLst>
              <a:ext uri="{FF2B5EF4-FFF2-40B4-BE49-F238E27FC236}">
                <a16:creationId xmlns:a16="http://schemas.microsoft.com/office/drawing/2014/main" id="{907055EF-86C8-4AF4-9847-F849F3AB1504}"/>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2992359" y="2845827"/>
            <a:ext cx="945998" cy="448103"/>
          </a:xfrm>
          <a:prstGeom prst="rect">
            <a:avLst/>
          </a:prstGeom>
        </p:spPr>
      </p:pic>
      <p:pic>
        <p:nvPicPr>
          <p:cNvPr id="53" name="Picture 52">
            <a:extLst>
              <a:ext uri="{FF2B5EF4-FFF2-40B4-BE49-F238E27FC236}">
                <a16:creationId xmlns:a16="http://schemas.microsoft.com/office/drawing/2014/main" id="{0E61DCF9-DABE-472B-82E7-10E68376327A}"/>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9904757" y="2813171"/>
            <a:ext cx="670713" cy="670713"/>
          </a:xfrm>
          <a:prstGeom prst="rect">
            <a:avLst/>
          </a:prstGeom>
        </p:spPr>
      </p:pic>
      <p:pic>
        <p:nvPicPr>
          <p:cNvPr id="54" name="Picture 53">
            <a:extLst>
              <a:ext uri="{FF2B5EF4-FFF2-40B4-BE49-F238E27FC236}">
                <a16:creationId xmlns:a16="http://schemas.microsoft.com/office/drawing/2014/main" id="{11C68539-25DF-46FB-B07C-DD1AFD9BD0B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7649918" y="4525693"/>
            <a:ext cx="1336485" cy="651232"/>
          </a:xfrm>
          <a:prstGeom prst="rect">
            <a:avLst/>
          </a:prstGeom>
        </p:spPr>
      </p:pic>
      <p:pic>
        <p:nvPicPr>
          <p:cNvPr id="55" name="Picture 54">
            <a:extLst>
              <a:ext uri="{FF2B5EF4-FFF2-40B4-BE49-F238E27FC236}">
                <a16:creationId xmlns:a16="http://schemas.microsoft.com/office/drawing/2014/main" id="{6D528BBB-1667-4F83-B9BC-73DBD67421D2}"/>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605654" y="5431962"/>
            <a:ext cx="1636285" cy="279891"/>
          </a:xfrm>
          <a:prstGeom prst="rect">
            <a:avLst/>
          </a:prstGeom>
        </p:spPr>
      </p:pic>
      <p:pic>
        <p:nvPicPr>
          <p:cNvPr id="59" name="Picture 58" descr="A close up of a logo&#10;&#10;Description generated with very high confidence">
            <a:extLst>
              <a:ext uri="{FF2B5EF4-FFF2-40B4-BE49-F238E27FC236}">
                <a16:creationId xmlns:a16="http://schemas.microsoft.com/office/drawing/2014/main" id="{3A5BEA1A-8960-44E5-8003-EF97BBB3BFFD}"/>
              </a:ext>
            </a:extLst>
          </p:cNvPr>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779566" y="5334682"/>
            <a:ext cx="953024" cy="634714"/>
          </a:xfrm>
          <a:prstGeom prst="rect">
            <a:avLst/>
          </a:prstGeom>
        </p:spPr>
      </p:pic>
      <p:pic>
        <p:nvPicPr>
          <p:cNvPr id="60" name="Picture 59">
            <a:extLst>
              <a:ext uri="{FF2B5EF4-FFF2-40B4-BE49-F238E27FC236}">
                <a16:creationId xmlns:a16="http://schemas.microsoft.com/office/drawing/2014/main" id="{29EF2E91-7B5B-49E1-B20D-70009E9662CD}"/>
              </a:ext>
            </a:extLst>
          </p:cNvPr>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421141" y="5919622"/>
            <a:ext cx="670713" cy="670713"/>
          </a:xfrm>
          <a:prstGeom prst="rect">
            <a:avLst/>
          </a:prstGeom>
        </p:spPr>
      </p:pic>
      <p:pic>
        <p:nvPicPr>
          <p:cNvPr id="61" name="Picture 60" descr="A close up of a logo&#10;&#10;Description generated with very high confidence">
            <a:extLst>
              <a:ext uri="{FF2B5EF4-FFF2-40B4-BE49-F238E27FC236}">
                <a16:creationId xmlns:a16="http://schemas.microsoft.com/office/drawing/2014/main" id="{F73702DE-E8AF-4B53-A0C3-601FB7A7CD57}"/>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421141" y="3520718"/>
            <a:ext cx="929528" cy="929528"/>
          </a:xfrm>
          <a:prstGeom prst="rect">
            <a:avLst/>
          </a:prstGeom>
        </p:spPr>
      </p:pic>
      <p:pic>
        <p:nvPicPr>
          <p:cNvPr id="62" name="Picture 61" descr="A close up of a logo&#10;&#10;Description generated with very high confidence">
            <a:extLst>
              <a:ext uri="{FF2B5EF4-FFF2-40B4-BE49-F238E27FC236}">
                <a16:creationId xmlns:a16="http://schemas.microsoft.com/office/drawing/2014/main" id="{BAB1BBED-77B3-4718-AD62-F9540B26CA55}"/>
              </a:ext>
            </a:extLst>
          </p:cNvPr>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1631461" y="3619818"/>
            <a:ext cx="892023" cy="722206"/>
          </a:xfrm>
          <a:prstGeom prst="rect">
            <a:avLst/>
          </a:prstGeom>
        </p:spPr>
      </p:pic>
      <p:pic>
        <p:nvPicPr>
          <p:cNvPr id="66" name="Picture 65">
            <a:extLst>
              <a:ext uri="{FF2B5EF4-FFF2-40B4-BE49-F238E27FC236}">
                <a16:creationId xmlns:a16="http://schemas.microsoft.com/office/drawing/2014/main" id="{6F2819B6-C831-4FD4-8EE9-12D82FF8BD3F}"/>
              </a:ext>
            </a:extLst>
          </p:cNvPr>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11058192" y="3746543"/>
            <a:ext cx="1183883" cy="359901"/>
          </a:xfrm>
          <a:prstGeom prst="rect">
            <a:avLst/>
          </a:prstGeom>
        </p:spPr>
      </p:pic>
      <p:pic>
        <p:nvPicPr>
          <p:cNvPr id="67" name="Picture 66">
            <a:extLst>
              <a:ext uri="{FF2B5EF4-FFF2-40B4-BE49-F238E27FC236}">
                <a16:creationId xmlns:a16="http://schemas.microsoft.com/office/drawing/2014/main" id="{CEA80B67-0561-48F1-A29C-45D1614DDE0E}"/>
              </a:ext>
            </a:extLst>
          </p:cNvPr>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1764042" y="5385595"/>
            <a:ext cx="1460302" cy="381098"/>
          </a:xfrm>
          <a:prstGeom prst="rect">
            <a:avLst/>
          </a:prstGeom>
        </p:spPr>
      </p:pic>
      <p:pic>
        <p:nvPicPr>
          <p:cNvPr id="68" name="Picture 67" descr="A picture containing tableware&#10;&#10;Description generated with high confidence">
            <a:extLst>
              <a:ext uri="{FF2B5EF4-FFF2-40B4-BE49-F238E27FC236}">
                <a16:creationId xmlns:a16="http://schemas.microsoft.com/office/drawing/2014/main" id="{655DEA35-637E-4259-A786-8D5358E2A21C}"/>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4084914" y="3786125"/>
            <a:ext cx="937063" cy="497035"/>
          </a:xfrm>
          <a:prstGeom prst="rect">
            <a:avLst/>
          </a:prstGeom>
        </p:spPr>
      </p:pic>
      <p:pic>
        <p:nvPicPr>
          <p:cNvPr id="70" name="Picture 69" descr="A close up of a logo&#10;&#10;Description generated with very high confidence">
            <a:extLst>
              <a:ext uri="{FF2B5EF4-FFF2-40B4-BE49-F238E27FC236}">
                <a16:creationId xmlns:a16="http://schemas.microsoft.com/office/drawing/2014/main" id="{FD366044-AF76-463F-B59B-A5ED030F59C0}"/>
              </a:ext>
            </a:extLst>
          </p:cNvPr>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7630492" y="3659289"/>
            <a:ext cx="1176846" cy="588423"/>
          </a:xfrm>
          <a:prstGeom prst="rect">
            <a:avLst/>
          </a:prstGeom>
        </p:spPr>
      </p:pic>
      <p:pic>
        <p:nvPicPr>
          <p:cNvPr id="6" name="Picture 5">
            <a:extLst>
              <a:ext uri="{FF2B5EF4-FFF2-40B4-BE49-F238E27FC236}">
                <a16:creationId xmlns:a16="http://schemas.microsoft.com/office/drawing/2014/main" id="{48E49B39-183A-4DA2-B65E-CFE80633701D}"/>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7163295" y="2934256"/>
            <a:ext cx="1437262" cy="287452"/>
          </a:xfrm>
          <a:prstGeom prst="rect">
            <a:avLst/>
          </a:prstGeom>
        </p:spPr>
      </p:pic>
      <p:pic>
        <p:nvPicPr>
          <p:cNvPr id="9" name="Picture 8">
            <a:extLst>
              <a:ext uri="{FF2B5EF4-FFF2-40B4-BE49-F238E27FC236}">
                <a16:creationId xmlns:a16="http://schemas.microsoft.com/office/drawing/2014/main" id="{96EC8412-1DC1-4430-8698-DFE03FA4D917}"/>
              </a:ext>
            </a:extLst>
          </p:cNvP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11606440" y="1417390"/>
            <a:ext cx="721723" cy="606167"/>
          </a:xfrm>
          <a:prstGeom prst="rect">
            <a:avLst/>
          </a:prstGeom>
        </p:spPr>
      </p:pic>
      <p:sp>
        <p:nvSpPr>
          <p:cNvPr id="71" name="Rectangle 70">
            <a:extLst>
              <a:ext uri="{FF2B5EF4-FFF2-40B4-BE49-F238E27FC236}">
                <a16:creationId xmlns:a16="http://schemas.microsoft.com/office/drawing/2014/main" id="{714D34E4-081F-4912-8F75-62D408B73256}"/>
              </a:ext>
            </a:extLst>
          </p:cNvPr>
          <p:cNvSpPr/>
          <p:nvPr/>
        </p:nvSpPr>
        <p:spPr bwMode="auto">
          <a:xfrm>
            <a:off x="272891" y="2282267"/>
            <a:ext cx="12434711" cy="2603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1224" b="1" dirty="0">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t>Regional/Local SI Partners</a:t>
            </a:r>
          </a:p>
        </p:txBody>
      </p:sp>
      <p:cxnSp>
        <p:nvCxnSpPr>
          <p:cNvPr id="10" name="Straight Connector 9">
            <a:extLst>
              <a:ext uri="{FF2B5EF4-FFF2-40B4-BE49-F238E27FC236}">
                <a16:creationId xmlns:a16="http://schemas.microsoft.com/office/drawing/2014/main" id="{CFED755A-12C3-7649-9EB3-8AC6789F0919}"/>
              </a:ext>
            </a:extLst>
          </p:cNvPr>
          <p:cNvCxnSpPr/>
          <p:nvPr/>
        </p:nvCxnSpPr>
        <p:spPr>
          <a:xfrm>
            <a:off x="444516" y="1402022"/>
            <a:ext cx="1179354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E128354-0745-D04F-AD9E-DD58246E80FE}"/>
              </a:ext>
            </a:extLst>
          </p:cNvPr>
          <p:cNvCxnSpPr/>
          <p:nvPr/>
        </p:nvCxnSpPr>
        <p:spPr>
          <a:xfrm>
            <a:off x="444516" y="2628659"/>
            <a:ext cx="1179354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69642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4166-AA83-443C-B80F-23BC98FD61EC}"/>
              </a:ext>
            </a:extLst>
          </p:cNvPr>
          <p:cNvSpPr>
            <a:spLocks noGrp="1"/>
          </p:cNvSpPr>
          <p:nvPr>
            <p:ph type="title"/>
          </p:nvPr>
        </p:nvSpPr>
        <p:spPr/>
        <p:txBody>
          <a:bodyPr/>
          <a:lstStyle/>
          <a:p>
            <a:r>
              <a:rPr lang="en-US" dirty="0"/>
              <a:t>SAP HANA Enterprise Cloud (HEC) with Azure</a:t>
            </a:r>
            <a:br>
              <a:rPr lang="en-US" dirty="0"/>
            </a:br>
            <a:r>
              <a:rPr lang="en-US" sz="2040" spc="0" dirty="0">
                <a:solidFill>
                  <a:schemeClr val="tx1"/>
                </a:solidFill>
              </a:rPr>
              <a:t>A premium solution that gives customers the best of both worlds </a:t>
            </a:r>
            <a:br>
              <a:rPr lang="en-US" dirty="0"/>
            </a:br>
            <a:br>
              <a:rPr lang="en-US" dirty="0"/>
            </a:br>
            <a:endParaRPr lang="en-US" dirty="0"/>
          </a:p>
        </p:txBody>
      </p:sp>
      <p:sp>
        <p:nvSpPr>
          <p:cNvPr id="3" name="Content Placeholder 2">
            <a:extLst>
              <a:ext uri="{FF2B5EF4-FFF2-40B4-BE49-F238E27FC236}">
                <a16:creationId xmlns:a16="http://schemas.microsoft.com/office/drawing/2014/main" id="{B86C1132-16F9-4DE7-B5AA-3D3E06528909}"/>
              </a:ext>
            </a:extLst>
          </p:cNvPr>
          <p:cNvSpPr>
            <a:spLocks noGrp="1"/>
          </p:cNvSpPr>
          <p:nvPr>
            <p:ph type="body" sz="quarter" idx="4294967295"/>
          </p:nvPr>
        </p:nvSpPr>
        <p:spPr>
          <a:xfrm>
            <a:off x="434974" y="1978025"/>
            <a:ext cx="5338763" cy="4481513"/>
          </a:xfrm>
        </p:spPr>
        <p:txBody>
          <a:bodyPr>
            <a:noAutofit/>
          </a:bodyPr>
          <a:lstStyle/>
          <a:p>
            <a:pPr marL="0" lvl="1" indent="0">
              <a:spcBef>
                <a:spcPts val="1224"/>
              </a:spcBef>
              <a:buNone/>
              <a:defRPr/>
            </a:pPr>
            <a:r>
              <a:rPr lang="en-US" sz="1600" dirty="0">
                <a:ea typeface="Segoe UI Semibold" panose="020B0502040204020203" pitchFamily="34" charset="0"/>
                <a:cs typeface="Segoe UI Semibold" panose="020B0502040204020203" pitchFamily="34" charset="0"/>
              </a:rPr>
              <a:t>SAP provides </a:t>
            </a:r>
            <a:r>
              <a:rPr lang="en-US" sz="1600" dirty="0">
                <a:solidFill>
                  <a:schemeClr val="tx2"/>
                </a:solidFill>
                <a:latin typeface="+mj-lt"/>
                <a:cs typeface="Segoe UI Semibold" panose="020B0702040204020203" pitchFamily="34" charset="0"/>
              </a:rPr>
              <a:t>end-to-end managed services </a:t>
            </a:r>
            <a:r>
              <a:rPr lang="en-US" sz="1600" dirty="0">
                <a:ea typeface="Segoe UI Semibold" panose="020B0502040204020203" pitchFamily="34" charset="0"/>
                <a:cs typeface="Segoe UI Semibold" panose="020B0502040204020203" pitchFamily="34" charset="0"/>
              </a:rPr>
              <a:t>for</a:t>
            </a:r>
            <a:r>
              <a:rPr lang="en-US" sz="1600" dirty="0">
                <a:cs typeface="Segoe UI Semilight" panose="020B0402040204020203" pitchFamily="34" charset="0"/>
              </a:rPr>
              <a:t> </a:t>
            </a:r>
            <a:br>
              <a:rPr lang="en-US" sz="1600" dirty="0">
                <a:cs typeface="Segoe UI Semilight" panose="020B0402040204020203" pitchFamily="34" charset="0"/>
              </a:rPr>
            </a:br>
            <a:r>
              <a:rPr lang="en-US" sz="1600" dirty="0">
                <a:ea typeface="Segoe UI Semibold" panose="020B0502040204020203" pitchFamily="34" charset="0"/>
                <a:cs typeface="Segoe UI Semibold" panose="020B0502040204020203" pitchFamily="34" charset="0"/>
              </a:rPr>
              <a:t>in-memory applications, database, and platform</a:t>
            </a:r>
          </a:p>
          <a:p>
            <a:pPr marL="0" lvl="1" indent="0">
              <a:spcBef>
                <a:spcPts val="1224"/>
              </a:spcBef>
              <a:buNone/>
              <a:defRPr/>
            </a:pPr>
            <a:r>
              <a:rPr lang="en-US" sz="1600" dirty="0">
                <a:ea typeface="Segoe UI Semibold" panose="020B0502040204020203" pitchFamily="34" charset="0"/>
                <a:cs typeface="Segoe UI Semibold" panose="020B0502040204020203" pitchFamily="34" charset="0"/>
              </a:rPr>
              <a:t>Azure</a:t>
            </a:r>
            <a:r>
              <a:rPr lang="en-US" sz="1600" dirty="0">
                <a:cs typeface="Segoe UI Semilight" panose="020B0402040204020203" pitchFamily="34" charset="0"/>
              </a:rPr>
              <a:t> </a:t>
            </a:r>
            <a:r>
              <a:rPr lang="en-US" sz="1600" dirty="0">
                <a:ea typeface="Segoe UI Semibold" panose="020B0502040204020203" pitchFamily="34" charset="0"/>
                <a:cs typeface="Segoe UI Semibold" panose="020B0502040204020203" pitchFamily="34" charset="0"/>
              </a:rPr>
              <a:t>provides</a:t>
            </a:r>
            <a:r>
              <a:rPr lang="en-US" sz="1600" dirty="0">
                <a:cs typeface="Segoe UI Semilight" panose="020B0402040204020203" pitchFamily="34" charset="0"/>
              </a:rPr>
              <a:t> </a:t>
            </a:r>
            <a:r>
              <a:rPr lang="en-US" sz="1600" dirty="0">
                <a:solidFill>
                  <a:schemeClr val="tx2"/>
                </a:solidFill>
                <a:latin typeface="+mj-lt"/>
                <a:cs typeface="Segoe UI Semibold" panose="020B0702040204020203" pitchFamily="34" charset="0"/>
              </a:rPr>
              <a:t>best-in-class infrastructure </a:t>
            </a:r>
            <a:br>
              <a:rPr lang="en-US" sz="1600" dirty="0">
                <a:cs typeface="Segoe UI Semibold" panose="020B0702040204020203" pitchFamily="34" charset="0"/>
              </a:rPr>
            </a:br>
            <a:r>
              <a:rPr lang="en-US" sz="1600" dirty="0">
                <a:ea typeface="Segoe UI Semibold" panose="020B0502040204020203" pitchFamily="34" charset="0"/>
                <a:cs typeface="Segoe UI Semibold" panose="020B0502040204020203" pitchFamily="34" charset="0"/>
              </a:rPr>
              <a:t>and a wide range of enterprise-ready services</a:t>
            </a:r>
          </a:p>
          <a:p>
            <a:pPr marL="0" lvl="1" indent="0">
              <a:spcBef>
                <a:spcPts val="1224"/>
              </a:spcBef>
              <a:buNone/>
              <a:defRPr/>
            </a:pPr>
            <a:r>
              <a:rPr lang="en-US" sz="1600" dirty="0">
                <a:ea typeface="Segoe UI Semibold" panose="020B0502040204020203" pitchFamily="34" charset="0"/>
                <a:cs typeface="Segoe UI Semibold" panose="020B0502040204020203" pitchFamily="34" charset="0"/>
              </a:rPr>
              <a:t>Azure offers global coverage across high-demand regions</a:t>
            </a:r>
          </a:p>
          <a:p>
            <a:pPr marL="0" lvl="1" indent="0">
              <a:spcBef>
                <a:spcPts val="1224"/>
              </a:spcBef>
              <a:buNone/>
              <a:defRPr/>
            </a:pPr>
            <a:r>
              <a:rPr lang="en-US" sz="1600" dirty="0">
                <a:ea typeface="Segoe UI Semibold" panose="020B0502040204020203" pitchFamily="34" charset="0"/>
                <a:cs typeface="Segoe UI Semibold" panose="020B0502040204020203" pitchFamily="34" charset="0"/>
              </a:rPr>
              <a:t>Premium solution built on a trusted partnership, </a:t>
            </a:r>
            <a:br>
              <a:rPr lang="en-US" sz="1600" dirty="0">
                <a:ea typeface="Segoe UI Semibold" panose="020B0502040204020203" pitchFamily="34" charset="0"/>
                <a:cs typeface="Segoe UI Semibold" panose="020B0502040204020203" pitchFamily="34" charset="0"/>
              </a:rPr>
            </a:br>
            <a:r>
              <a:rPr lang="en-US" sz="1600" dirty="0">
                <a:ea typeface="Segoe UI Semibold" panose="020B0502040204020203" pitchFamily="34" charset="0"/>
                <a:cs typeface="Segoe UI Semibold" panose="020B0502040204020203" pitchFamily="34" charset="0"/>
              </a:rPr>
              <a:t>optimized for SAP in the enterprise, providing </a:t>
            </a:r>
            <a:br>
              <a:rPr lang="en-US" sz="1600" dirty="0">
                <a:ea typeface="Segoe UI Semibold" panose="020B0502040204020203" pitchFamily="34" charset="0"/>
                <a:cs typeface="Segoe UI Semibold" panose="020B0502040204020203" pitchFamily="34" charset="0"/>
              </a:rPr>
            </a:br>
            <a:r>
              <a:rPr lang="en-US" sz="1600" dirty="0">
                <a:ea typeface="Segoe UI Semibold" panose="020B0502040204020203" pitchFamily="34" charset="0"/>
                <a:cs typeface="Segoe UI Semibold" panose="020B0502040204020203" pitchFamily="34" charset="0"/>
              </a:rPr>
              <a:t>a seamless customer experience</a:t>
            </a:r>
          </a:p>
          <a:p>
            <a:pPr marL="0" lvl="1" indent="0">
              <a:spcBef>
                <a:spcPts val="1224"/>
              </a:spcBef>
              <a:buNone/>
              <a:defRPr/>
            </a:pPr>
            <a:r>
              <a:rPr lang="en-US" sz="1600" dirty="0">
                <a:ea typeface="Segoe UI Semibold" panose="020B0502040204020203" pitchFamily="34" charset="0"/>
                <a:cs typeface="Segoe UI Semibold" panose="020B0502040204020203" pitchFamily="34" charset="0"/>
              </a:rPr>
              <a:t>Supports up to 2.0 TB HANA DB with roadmap </a:t>
            </a:r>
            <a:br>
              <a:rPr lang="en-US" sz="1600" dirty="0">
                <a:ea typeface="Segoe UI Semibold" panose="020B0502040204020203" pitchFamily="34" charset="0"/>
                <a:cs typeface="Segoe UI Semibold" panose="020B0502040204020203" pitchFamily="34" charset="0"/>
              </a:rPr>
            </a:br>
            <a:r>
              <a:rPr lang="en-US" sz="1600" dirty="0">
                <a:ea typeface="Segoe UI Semibold" panose="020B0502040204020203" pitchFamily="34" charset="0"/>
                <a:cs typeface="Segoe UI Semibold" panose="020B0502040204020203" pitchFamily="34" charset="0"/>
              </a:rPr>
              <a:t>for larger HANA configurations soon</a:t>
            </a:r>
            <a:endParaRPr lang="en-GB" sz="1600" dirty="0">
              <a:ea typeface="Segoe UI Semibold" panose="020B0502040204020203" pitchFamily="34" charset="0"/>
              <a:cs typeface="Segoe UI Semibold" panose="020B0502040204020203" pitchFamily="34" charset="0"/>
            </a:endParaRPr>
          </a:p>
        </p:txBody>
      </p:sp>
      <p:graphicFrame>
        <p:nvGraphicFramePr>
          <p:cNvPr id="5" name="Table 4">
            <a:extLst>
              <a:ext uri="{FF2B5EF4-FFF2-40B4-BE49-F238E27FC236}">
                <a16:creationId xmlns:a16="http://schemas.microsoft.com/office/drawing/2014/main" id="{B2680169-EAC5-423C-963D-622AF9BB9170}"/>
              </a:ext>
            </a:extLst>
          </p:cNvPr>
          <p:cNvGraphicFramePr>
            <a:graphicFrameLocks noGrp="1"/>
          </p:cNvGraphicFramePr>
          <p:nvPr>
            <p:extLst/>
          </p:nvPr>
        </p:nvGraphicFramePr>
        <p:xfrm>
          <a:off x="6936210" y="1978025"/>
          <a:ext cx="4406624" cy="3701416"/>
        </p:xfrm>
        <a:graphic>
          <a:graphicData uri="http://schemas.openxmlformats.org/drawingml/2006/table">
            <a:tbl>
              <a:tblPr firstRow="1" bandRow="1">
                <a:tableStyleId>{5C22544A-7EE6-4342-B048-85BDC9FD1C3A}</a:tableStyleId>
              </a:tblPr>
              <a:tblGrid>
                <a:gridCol w="1926638">
                  <a:extLst>
                    <a:ext uri="{9D8B030D-6E8A-4147-A177-3AD203B41FA5}">
                      <a16:colId xmlns:a16="http://schemas.microsoft.com/office/drawing/2014/main" val="3853454750"/>
                    </a:ext>
                  </a:extLst>
                </a:gridCol>
                <a:gridCol w="2479986">
                  <a:extLst>
                    <a:ext uri="{9D8B030D-6E8A-4147-A177-3AD203B41FA5}">
                      <a16:colId xmlns:a16="http://schemas.microsoft.com/office/drawing/2014/main" val="2885258962"/>
                    </a:ext>
                  </a:extLst>
                </a:gridCol>
              </a:tblGrid>
              <a:tr h="925354">
                <a:tc>
                  <a:txBody>
                    <a:bodyPr/>
                    <a:lstStyle/>
                    <a:p>
                      <a:pPr algn="l"/>
                      <a:r>
                        <a:rPr lang="en-US" sz="1400" b="0" i="0" dirty="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HEC App Managed Services (AMS))</a:t>
                      </a:r>
                    </a:p>
                  </a:txBody>
                  <a:tcPr marL="93260" marR="93260" marT="46630" marB="46630" anchor="ctr">
                    <a:lnL w="12700" cmpd="sng">
                      <a:noFill/>
                    </a:lnL>
                    <a:lnR w="6350" cap="flat" cmpd="sng" algn="ctr">
                      <a:noFill/>
                      <a:prstDash val="solid"/>
                      <a:round/>
                      <a:headEnd type="none" w="med" len="med"/>
                      <a:tailEnd type="none" w="med" len="med"/>
                    </a:lnR>
                    <a:lnT w="12700" cmpd="sng">
                      <a:noFill/>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ase">
                        <a:lnSpc>
                          <a:spcPct val="90000"/>
                        </a:lnSpc>
                        <a:spcAft>
                          <a:spcPct val="0"/>
                        </a:spcAft>
                        <a:buClr>
                          <a:srgbClr val="F0AB00"/>
                        </a:buClr>
                        <a:buSzPct val="80000"/>
                      </a:pPr>
                      <a:r>
                        <a:rPr lang="en-US" sz="1400" b="0" kern="0" dirty="0">
                          <a:gradFill>
                            <a:gsLst>
                              <a:gs pos="83000">
                                <a:schemeClr val="tx1"/>
                              </a:gs>
                              <a:gs pos="100000">
                                <a:schemeClr val="tx1"/>
                              </a:gs>
                            </a:gsLst>
                            <a:lin ang="5400000" scaled="1"/>
                          </a:gradFill>
                          <a:latin typeface="+mn-lt"/>
                          <a:ea typeface="Arial Unicode MS" pitchFamily="34" charset="-128"/>
                          <a:cs typeface="Segoe UI" panose="020B0502040204020203" pitchFamily="34" charset="0"/>
                        </a:rPr>
                        <a:t>Solution &amp;</a:t>
                      </a:r>
                    </a:p>
                    <a:p>
                      <a:pPr algn="l" fontAlgn="base">
                        <a:lnSpc>
                          <a:spcPct val="90000"/>
                        </a:lnSpc>
                        <a:spcAft>
                          <a:spcPct val="0"/>
                        </a:spcAft>
                        <a:buClr>
                          <a:srgbClr val="F0AB00"/>
                        </a:buClr>
                        <a:buSzPct val="80000"/>
                      </a:pPr>
                      <a:r>
                        <a:rPr lang="en-US" sz="1400" b="0" kern="0" dirty="0">
                          <a:gradFill>
                            <a:gsLst>
                              <a:gs pos="83000">
                                <a:schemeClr val="tx1"/>
                              </a:gs>
                              <a:gs pos="100000">
                                <a:schemeClr val="tx1"/>
                              </a:gs>
                            </a:gsLst>
                            <a:lin ang="5400000" scaled="1"/>
                          </a:gradFill>
                          <a:latin typeface="+mn-lt"/>
                          <a:ea typeface="Arial Unicode MS" pitchFamily="34" charset="-128"/>
                          <a:cs typeface="Segoe UI" panose="020B0502040204020203" pitchFamily="34" charset="0"/>
                        </a:rPr>
                        <a:t>services stack</a:t>
                      </a:r>
                    </a:p>
                  </a:txBody>
                  <a:tcPr marL="93260" marR="93260" marT="46630" marB="46630" anchor="ctr">
                    <a:lnL w="6350" cap="flat" cmpd="sng" algn="ctr">
                      <a:noFill/>
                      <a:prstDash val="solid"/>
                      <a:round/>
                      <a:headEnd type="none" w="med" len="med"/>
                      <a:tailEnd type="none" w="med" len="med"/>
                    </a:lnL>
                    <a:lnR w="12700" cmpd="sng">
                      <a:noFill/>
                    </a:lnR>
                    <a:lnT w="12700" cmpd="sng">
                      <a:noFill/>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23804"/>
                  </a:ext>
                </a:extLst>
              </a:tr>
              <a:tr h="925354">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i="0" dirty="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HEC App Managed Services (AMS)</a:t>
                      </a:r>
                    </a:p>
                  </a:txBody>
                  <a:tcPr marL="93260" marR="93260" marT="46630" marB="46630" anchor="ctr">
                    <a:lnL w="12700" cmpd="sng">
                      <a:noFill/>
                    </a:lnL>
                    <a:lnR w="63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l" fontAlgn="base">
                        <a:lnSpc>
                          <a:spcPct val="90000"/>
                        </a:lnSpc>
                        <a:spcAft>
                          <a:spcPct val="0"/>
                        </a:spcAft>
                        <a:buClr>
                          <a:srgbClr val="F0AB00"/>
                        </a:buClr>
                        <a:buSzPct val="80000"/>
                      </a:pPr>
                      <a:r>
                        <a:rPr lang="en-US" sz="1400" b="0" kern="0" dirty="0">
                          <a:gradFill>
                            <a:gsLst>
                              <a:gs pos="83000">
                                <a:schemeClr val="tx1"/>
                              </a:gs>
                              <a:gs pos="100000">
                                <a:schemeClr val="tx1"/>
                              </a:gs>
                            </a:gsLst>
                            <a:lin ang="5400000" scaled="1"/>
                          </a:gradFill>
                          <a:latin typeface="+mn-lt"/>
                          <a:ea typeface="Arial Unicode MS" pitchFamily="34" charset="-128"/>
                          <a:cs typeface="Segoe UI" panose="020B0502040204020203" pitchFamily="34" charset="0"/>
                        </a:rPr>
                        <a:t>App evolution, functional </a:t>
                      </a:r>
                      <a:br>
                        <a:rPr lang="en-US" sz="1400" b="0" kern="0" dirty="0">
                          <a:gradFill>
                            <a:gsLst>
                              <a:gs pos="83000">
                                <a:schemeClr val="tx1"/>
                              </a:gs>
                              <a:gs pos="100000">
                                <a:schemeClr val="tx1"/>
                              </a:gs>
                            </a:gsLst>
                            <a:lin ang="5400000" scaled="1"/>
                          </a:gradFill>
                          <a:latin typeface="+mn-lt"/>
                          <a:ea typeface="Arial Unicode MS" pitchFamily="34" charset="-128"/>
                          <a:cs typeface="Segoe UI" panose="020B0502040204020203" pitchFamily="34" charset="0"/>
                        </a:rPr>
                      </a:br>
                      <a:r>
                        <a:rPr lang="en-US" sz="1400" b="0" kern="0" dirty="0">
                          <a:gradFill>
                            <a:gsLst>
                              <a:gs pos="83000">
                                <a:schemeClr val="tx1"/>
                              </a:gs>
                              <a:gs pos="100000">
                                <a:schemeClr val="tx1"/>
                              </a:gs>
                            </a:gsLst>
                            <a:lin ang="5400000" scaled="1"/>
                          </a:gradFill>
                          <a:latin typeface="+mn-lt"/>
                          <a:ea typeface="Arial Unicode MS" pitchFamily="34" charset="-128"/>
                          <a:cs typeface="Segoe UI" panose="020B0502040204020203" pitchFamily="34" charset="0"/>
                        </a:rPr>
                        <a:t>and change management </a:t>
                      </a:r>
                    </a:p>
                  </a:txBody>
                  <a:tcPr marL="93260" marR="93260" marT="46630" marB="46630" anchor="ctr">
                    <a:lnL w="6350" cap="flat" cmpd="sng" algn="ctr">
                      <a:solidFill>
                        <a:schemeClr val="bg1"/>
                      </a:solidFill>
                      <a:prstDash val="solid"/>
                      <a:round/>
                      <a:headEnd type="none" w="med" len="med"/>
                      <a:tailEnd type="none" w="med" len="med"/>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0333072"/>
                  </a:ext>
                </a:extLst>
              </a:tr>
              <a:tr h="925354">
                <a:tc>
                  <a:txBody>
                    <a:bodyPr/>
                    <a:lstStyle/>
                    <a:p>
                      <a:pPr algn="l"/>
                      <a:r>
                        <a:rPr lang="en-US" sz="1400" b="0" i="0" dirty="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HEC Cloud and Managed Services</a:t>
                      </a:r>
                    </a:p>
                  </a:txBody>
                  <a:tcPr marL="93260" marR="93260" marT="46630" marB="46630" anchor="ctr">
                    <a:lnL w="12700" cmpd="sng">
                      <a:noFill/>
                    </a:lnL>
                    <a:lnR w="63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kern="0" dirty="0">
                          <a:gradFill>
                            <a:gsLst>
                              <a:gs pos="83000">
                                <a:schemeClr val="tx1"/>
                              </a:gs>
                              <a:gs pos="100000">
                                <a:schemeClr val="tx1"/>
                              </a:gs>
                            </a:gsLst>
                            <a:lin ang="5400000" scaled="1"/>
                          </a:gradFill>
                          <a:latin typeface="+mn-lt"/>
                          <a:ea typeface="Arial Unicode MS" pitchFamily="34" charset="-128"/>
                          <a:cs typeface="Segoe UI" panose="020B0502040204020203" pitchFamily="34" charset="0"/>
                        </a:rPr>
                        <a:t>SAP HANA DB, </a:t>
                      </a:r>
                      <a:br>
                        <a:rPr lang="en-US" sz="1400" b="0" kern="0" dirty="0">
                          <a:gradFill>
                            <a:gsLst>
                              <a:gs pos="83000">
                                <a:schemeClr val="tx1"/>
                              </a:gs>
                              <a:gs pos="100000">
                                <a:schemeClr val="tx1"/>
                              </a:gs>
                            </a:gsLst>
                            <a:lin ang="5400000" scaled="1"/>
                          </a:gradFill>
                          <a:latin typeface="+mn-lt"/>
                          <a:ea typeface="Arial Unicode MS" pitchFamily="34" charset="-128"/>
                          <a:cs typeface="Segoe UI" panose="020B0502040204020203" pitchFamily="34" charset="0"/>
                        </a:rPr>
                      </a:br>
                      <a:r>
                        <a:rPr lang="en-US" sz="1400" b="0" kern="0" dirty="0">
                          <a:gradFill>
                            <a:gsLst>
                              <a:gs pos="83000">
                                <a:schemeClr val="tx1"/>
                              </a:gs>
                              <a:gs pos="100000">
                                <a:schemeClr val="tx1"/>
                              </a:gs>
                            </a:gsLst>
                            <a:lin ang="5400000" scaled="1"/>
                          </a:gradFill>
                          <a:latin typeface="+mn-lt"/>
                          <a:ea typeface="Arial Unicode MS" pitchFamily="34" charset="-128"/>
                          <a:cs typeface="Segoe UI" panose="020B0502040204020203" pitchFamily="34" charset="0"/>
                        </a:rPr>
                        <a:t>O/S maintenance, and </a:t>
                      </a:r>
                      <a:br>
                        <a:rPr lang="en-US" sz="1400" b="0" kern="0" dirty="0">
                          <a:gradFill>
                            <a:gsLst>
                              <a:gs pos="83000">
                                <a:schemeClr val="tx1"/>
                              </a:gs>
                              <a:gs pos="100000">
                                <a:schemeClr val="tx1"/>
                              </a:gs>
                            </a:gsLst>
                            <a:lin ang="5400000" scaled="1"/>
                          </a:gradFill>
                          <a:latin typeface="+mn-lt"/>
                          <a:ea typeface="Arial Unicode MS" pitchFamily="34" charset="-128"/>
                          <a:cs typeface="Segoe UI" panose="020B0502040204020203" pitchFamily="34" charset="0"/>
                        </a:rPr>
                      </a:br>
                      <a:r>
                        <a:rPr lang="en-US" sz="1400" b="0" kern="0" dirty="0">
                          <a:gradFill>
                            <a:gsLst>
                              <a:gs pos="83000">
                                <a:schemeClr val="tx1"/>
                              </a:gs>
                              <a:gs pos="100000">
                                <a:schemeClr val="tx1"/>
                              </a:gs>
                            </a:gsLst>
                            <a:lin ang="5400000" scaled="1"/>
                          </a:gradFill>
                          <a:latin typeface="+mn-lt"/>
                          <a:ea typeface="Arial Unicode MS" pitchFamily="34" charset="-128"/>
                          <a:cs typeface="Segoe UI" panose="020B0502040204020203" pitchFamily="34" charset="0"/>
                        </a:rPr>
                        <a:t>backup management </a:t>
                      </a:r>
                    </a:p>
                  </a:txBody>
                  <a:tcPr marL="93260" marR="93260" marT="46630" marB="46630" anchor="ctr">
                    <a:lnL w="6350" cap="flat" cmpd="sng" algn="ctr">
                      <a:solidFill>
                        <a:schemeClr val="bg1"/>
                      </a:solidFill>
                      <a:prstDash val="solid"/>
                      <a:round/>
                      <a:headEnd type="none" w="med" len="med"/>
                      <a:tailEnd type="none" w="med" len="med"/>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9100576"/>
                  </a:ext>
                </a:extLst>
              </a:tr>
              <a:tr h="925354">
                <a:tc>
                  <a:txBody>
                    <a:bodyPr/>
                    <a:lstStyle/>
                    <a:p>
                      <a:pPr algn="l"/>
                      <a:r>
                        <a:rPr lang="en-US" sz="1400" b="0" i="0" dirty="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Azure</a:t>
                      </a:r>
                    </a:p>
                  </a:txBody>
                  <a:tcPr marL="93260" marR="93260" marT="46630" marB="46630" anchor="ctr">
                    <a:lnL w="12700" cmpd="sng">
                      <a:noFill/>
                    </a:lnL>
                    <a:lnR w="63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l" fontAlgn="base">
                        <a:lnSpc>
                          <a:spcPct val="90000"/>
                        </a:lnSpc>
                        <a:spcAft>
                          <a:spcPct val="0"/>
                        </a:spcAft>
                        <a:buClr>
                          <a:srgbClr val="F0AB00"/>
                        </a:buClr>
                        <a:buSzPct val="80000"/>
                      </a:pPr>
                      <a:r>
                        <a:rPr lang="en-US" sz="1400" b="0" kern="0" dirty="0">
                          <a:gradFill>
                            <a:gsLst>
                              <a:gs pos="83000">
                                <a:schemeClr val="tx1"/>
                              </a:gs>
                              <a:gs pos="100000">
                                <a:schemeClr val="tx1"/>
                              </a:gs>
                            </a:gsLst>
                            <a:lin ang="5400000" scaled="1"/>
                          </a:gradFill>
                          <a:latin typeface="+mn-lt"/>
                          <a:ea typeface="Arial Unicode MS" pitchFamily="34" charset="-128"/>
                          <a:cs typeface="Segoe UI" panose="020B0502040204020203" pitchFamily="34" charset="0"/>
                        </a:rPr>
                        <a:t>Connectivity, Infrastructure, </a:t>
                      </a:r>
                      <a:br>
                        <a:rPr lang="en-US" sz="1400" b="0" kern="0" dirty="0">
                          <a:gradFill>
                            <a:gsLst>
                              <a:gs pos="83000">
                                <a:schemeClr val="tx1"/>
                              </a:gs>
                              <a:gs pos="100000">
                                <a:schemeClr val="tx1"/>
                              </a:gs>
                            </a:gsLst>
                            <a:lin ang="5400000" scaled="1"/>
                          </a:gradFill>
                          <a:latin typeface="+mn-lt"/>
                          <a:ea typeface="Arial Unicode MS" pitchFamily="34" charset="-128"/>
                          <a:cs typeface="Segoe UI" panose="020B0502040204020203" pitchFamily="34" charset="0"/>
                        </a:rPr>
                      </a:br>
                      <a:r>
                        <a:rPr lang="en-US" sz="1400" b="0" kern="0" dirty="0">
                          <a:gradFill>
                            <a:gsLst>
                              <a:gs pos="83000">
                                <a:schemeClr val="tx1"/>
                              </a:gs>
                              <a:gs pos="100000">
                                <a:schemeClr val="tx1"/>
                              </a:gs>
                            </a:gsLst>
                            <a:lin ang="5400000" scaled="1"/>
                          </a:gradFill>
                          <a:latin typeface="+mn-lt"/>
                          <a:ea typeface="Arial Unicode MS" pitchFamily="34" charset="-128"/>
                          <a:cs typeface="Segoe UI" panose="020B0502040204020203" pitchFamily="34" charset="0"/>
                        </a:rPr>
                        <a:t>H/W maintenance, </a:t>
                      </a:r>
                      <a:br>
                        <a:rPr lang="en-US" sz="1400" b="0" kern="0" dirty="0">
                          <a:gradFill>
                            <a:gsLst>
                              <a:gs pos="83000">
                                <a:schemeClr val="tx1"/>
                              </a:gs>
                              <a:gs pos="100000">
                                <a:schemeClr val="tx1"/>
                              </a:gs>
                            </a:gsLst>
                            <a:lin ang="5400000" scaled="1"/>
                          </a:gradFill>
                          <a:latin typeface="+mn-lt"/>
                          <a:ea typeface="Arial Unicode MS" pitchFamily="34" charset="-128"/>
                          <a:cs typeface="Segoe UI" panose="020B0502040204020203" pitchFamily="34" charset="0"/>
                        </a:rPr>
                      </a:br>
                      <a:r>
                        <a:rPr lang="en-US" sz="1400" b="0" kern="0" dirty="0">
                          <a:gradFill>
                            <a:gsLst>
                              <a:gs pos="83000">
                                <a:schemeClr val="tx1"/>
                              </a:gs>
                              <a:gs pos="100000">
                                <a:schemeClr val="tx1"/>
                              </a:gs>
                            </a:gsLst>
                            <a:lin ang="5400000" scaled="1"/>
                          </a:gradFill>
                          <a:latin typeface="+mn-lt"/>
                          <a:ea typeface="Arial Unicode MS" pitchFamily="34" charset="-128"/>
                          <a:cs typeface="Segoe UI" panose="020B0502040204020203" pitchFamily="34" charset="0"/>
                        </a:rPr>
                        <a:t>and datacenter  </a:t>
                      </a:r>
                    </a:p>
                  </a:txBody>
                  <a:tcPr marL="93260" marR="93260" marT="46630" marB="46630" anchor="ctr">
                    <a:lnL w="6350" cap="flat" cmpd="sng" algn="ctr">
                      <a:solidFill>
                        <a:schemeClr val="bg1"/>
                      </a:solidFill>
                      <a:prstDash val="solid"/>
                      <a:round/>
                      <a:headEnd type="none" w="med" len="med"/>
                      <a:tailEnd type="none" w="med" len="med"/>
                    </a:lnL>
                    <a:lnR w="12700" cmpd="sng">
                      <a:noFill/>
                    </a:lnR>
                    <a:lnT w="952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6862109"/>
                  </a:ext>
                </a:extLst>
              </a:tr>
            </a:tbl>
          </a:graphicData>
        </a:graphic>
      </p:graphicFrame>
    </p:spTree>
    <p:extLst>
      <p:ext uri="{BB962C8B-B14F-4D97-AF65-F5344CB8AC3E}">
        <p14:creationId xmlns:p14="http://schemas.microsoft.com/office/powerpoint/2010/main" val="3024007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Azure for SAP workloads</a:t>
            </a:r>
            <a:br>
              <a:rPr lang="en-US" dirty="0"/>
            </a:br>
            <a:endParaRPr lang="en-US" dirty="0"/>
          </a:p>
        </p:txBody>
      </p:sp>
      <p:sp>
        <p:nvSpPr>
          <p:cNvPr id="35" name="Rectangle 34">
            <a:extLst>
              <a:ext uri="{FF2B5EF4-FFF2-40B4-BE49-F238E27FC236}">
                <a16:creationId xmlns:a16="http://schemas.microsoft.com/office/drawing/2014/main" id="{A45CF246-C242-4950-8605-B93442AC344A}"/>
              </a:ext>
            </a:extLst>
          </p:cNvPr>
          <p:cNvSpPr/>
          <p:nvPr/>
        </p:nvSpPr>
        <p:spPr>
          <a:xfrm>
            <a:off x="600856" y="3005062"/>
            <a:ext cx="2625279" cy="2907271"/>
          </a:xfrm>
          <a:prstGeom prst="rect">
            <a:avLst/>
          </a:prstGeom>
          <a:noFill/>
          <a:ln w="19050">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spAutoFit/>
          </a:bodyPr>
          <a:lstStyle/>
          <a:p>
            <a:pPr defTabSz="1340865">
              <a:lnSpc>
                <a:spcPct val="90000"/>
              </a:lnSpc>
              <a:spcBef>
                <a:spcPct val="0"/>
              </a:spcBef>
              <a:spcAft>
                <a:spcPct val="35000"/>
              </a:spcAft>
              <a:defRPr/>
            </a:pPr>
            <a:r>
              <a:rPr lang="en-US" sz="2040" dirty="0">
                <a:solidFill>
                  <a:schemeClr val="tx2"/>
                </a:solidFill>
                <a:latin typeface="+mj-lt"/>
              </a:rPr>
              <a:t>Deep partnership and unique offering from</a:t>
            </a:r>
            <a:br>
              <a:rPr lang="en-US" sz="2040" dirty="0">
                <a:solidFill>
                  <a:schemeClr val="tx2"/>
                </a:solidFill>
                <a:latin typeface="+mj-lt"/>
              </a:rPr>
            </a:br>
            <a:r>
              <a:rPr lang="en-US" sz="2040" dirty="0">
                <a:solidFill>
                  <a:schemeClr val="tx2"/>
                </a:solidFill>
                <a:latin typeface="+mj-lt"/>
              </a:rPr>
              <a:t>SAP and Microsoft</a:t>
            </a:r>
          </a:p>
          <a:p>
            <a:pPr defTabSz="1340865">
              <a:lnSpc>
                <a:spcPct val="90000"/>
              </a:lnSpc>
              <a:spcBef>
                <a:spcPct val="0"/>
              </a:spcBef>
              <a:spcAft>
                <a:spcPct val="35000"/>
              </a:spcAft>
              <a:defRPr/>
            </a:pPr>
            <a:r>
              <a:rPr lang="en-US" sz="1224" b="1" dirty="0">
                <a:gradFill>
                  <a:gsLst>
                    <a:gs pos="1770">
                      <a:schemeClr val="tx1"/>
                    </a:gs>
                    <a:gs pos="100000">
                      <a:schemeClr val="tx1"/>
                    </a:gs>
                  </a:gsLst>
                  <a:lin ang="5400000" scaled="1"/>
                </a:gradFill>
              </a:rPr>
              <a:t>20+ year partnership</a:t>
            </a:r>
          </a:p>
          <a:p>
            <a:pPr defTabSz="1340865">
              <a:lnSpc>
                <a:spcPct val="90000"/>
              </a:lnSpc>
              <a:spcBef>
                <a:spcPct val="0"/>
              </a:spcBef>
              <a:spcAft>
                <a:spcPct val="35000"/>
              </a:spcAft>
              <a:defRPr/>
            </a:pPr>
            <a:r>
              <a:rPr lang="en-US" sz="1224" b="1" dirty="0">
                <a:gradFill>
                  <a:gsLst>
                    <a:gs pos="1770">
                      <a:schemeClr val="tx1"/>
                    </a:gs>
                    <a:gs pos="100000">
                      <a:schemeClr val="tx1"/>
                    </a:gs>
                  </a:gsLst>
                  <a:lin ang="5400000" scaled="1"/>
                </a:gradFill>
              </a:rPr>
              <a:t>SAP is migrating 17 internal systems on Azure </a:t>
            </a:r>
            <a:r>
              <a:rPr lang="en-US" sz="1224" dirty="0">
                <a:gradFill>
                  <a:gsLst>
                    <a:gs pos="1770">
                      <a:schemeClr val="tx1"/>
                    </a:gs>
                    <a:gs pos="100000">
                      <a:schemeClr val="tx1"/>
                    </a:gs>
                  </a:gsLst>
                  <a:lin ang="5400000" scaled="1"/>
                </a:gradFill>
              </a:rPr>
              <a:t>including S/4HANA for a business unit</a:t>
            </a:r>
          </a:p>
          <a:p>
            <a:pPr defTabSz="1340865">
              <a:lnSpc>
                <a:spcPct val="90000"/>
              </a:lnSpc>
              <a:spcBef>
                <a:spcPct val="0"/>
              </a:spcBef>
              <a:spcAft>
                <a:spcPct val="35000"/>
              </a:spcAft>
              <a:defRPr/>
            </a:pPr>
            <a:r>
              <a:rPr lang="en-US" sz="1224" b="1" dirty="0">
                <a:gradFill>
                  <a:gsLst>
                    <a:gs pos="1770">
                      <a:schemeClr val="tx1"/>
                    </a:gs>
                    <a:gs pos="100000">
                      <a:schemeClr val="tx1"/>
                    </a:gs>
                  </a:gsLst>
                  <a:lin ang="5400000" scaled="1"/>
                </a:gradFill>
              </a:rPr>
              <a:t>Microsoft runs SAP</a:t>
            </a:r>
            <a:br>
              <a:rPr lang="en-US" sz="1224" dirty="0">
                <a:gradFill>
                  <a:gsLst>
                    <a:gs pos="1770">
                      <a:schemeClr val="tx1"/>
                    </a:gs>
                    <a:gs pos="100000">
                      <a:schemeClr val="tx1"/>
                    </a:gs>
                  </a:gsLst>
                  <a:lin ang="5400000" scaled="1"/>
                </a:gradFill>
                <a:latin typeface="+mj-lt"/>
              </a:rPr>
            </a:br>
            <a:r>
              <a:rPr lang="en-US" sz="1224" dirty="0">
                <a:gradFill>
                  <a:gsLst>
                    <a:gs pos="1770">
                      <a:schemeClr val="tx1"/>
                    </a:gs>
                    <a:gs pos="100000">
                      <a:schemeClr val="tx1"/>
                    </a:gs>
                  </a:gsLst>
                  <a:lin ang="5400000" scaled="1"/>
                </a:gradFill>
              </a:rPr>
              <a:t>and S/4HANA for central finance</a:t>
            </a:r>
          </a:p>
          <a:p>
            <a:pPr defTabSz="1340865">
              <a:lnSpc>
                <a:spcPct val="90000"/>
              </a:lnSpc>
              <a:spcBef>
                <a:spcPct val="0"/>
              </a:spcBef>
              <a:spcAft>
                <a:spcPct val="35000"/>
              </a:spcAft>
              <a:defRPr/>
            </a:pPr>
            <a:r>
              <a:rPr lang="en-US" sz="1224" dirty="0">
                <a:gradFill>
                  <a:gsLst>
                    <a:gs pos="1770">
                      <a:schemeClr val="tx1"/>
                    </a:gs>
                    <a:gs pos="100000">
                      <a:schemeClr val="tx1"/>
                    </a:gs>
                  </a:gsLst>
                  <a:lin ang="5400000" scaled="1"/>
                </a:gradFill>
              </a:rPr>
              <a:t>Get the best of both worlds in managed services and infrastructure with </a:t>
            </a:r>
            <a:r>
              <a:rPr lang="en-US" sz="1224" b="1" dirty="0">
                <a:gradFill>
                  <a:gsLst>
                    <a:gs pos="1770">
                      <a:schemeClr val="tx1"/>
                    </a:gs>
                    <a:gs pos="100000">
                      <a:schemeClr val="tx1"/>
                    </a:gs>
                  </a:gsLst>
                  <a:lin ang="5400000" scaled="1"/>
                </a:gradFill>
              </a:rPr>
              <a:t>SAP HANA Enterprise Cloud with Azure</a:t>
            </a:r>
          </a:p>
        </p:txBody>
      </p:sp>
      <p:sp>
        <p:nvSpPr>
          <p:cNvPr id="36" name="Rectangle 35">
            <a:extLst>
              <a:ext uri="{FF2B5EF4-FFF2-40B4-BE49-F238E27FC236}">
                <a16:creationId xmlns:a16="http://schemas.microsoft.com/office/drawing/2014/main" id="{F3C34FC0-64D6-4315-87B3-CD09A1A1D17A}"/>
              </a:ext>
            </a:extLst>
          </p:cNvPr>
          <p:cNvSpPr/>
          <p:nvPr/>
        </p:nvSpPr>
        <p:spPr>
          <a:xfrm>
            <a:off x="4364883" y="3005062"/>
            <a:ext cx="2937997" cy="2909887"/>
          </a:xfrm>
          <a:prstGeom prst="rect">
            <a:avLst/>
          </a:prstGeom>
          <a:noFill/>
          <a:ln w="19050">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spAutoFit/>
          </a:bodyPr>
          <a:lstStyle/>
          <a:p>
            <a:pPr defTabSz="1340865">
              <a:lnSpc>
                <a:spcPct val="90000"/>
              </a:lnSpc>
              <a:spcBef>
                <a:spcPct val="0"/>
              </a:spcBef>
              <a:spcAft>
                <a:spcPct val="35000"/>
              </a:spcAft>
              <a:defRPr/>
            </a:pPr>
            <a:r>
              <a:rPr lang="en-US" sz="2040" dirty="0">
                <a:solidFill>
                  <a:schemeClr val="tx2"/>
                </a:solidFill>
                <a:latin typeface="+mj-lt"/>
              </a:rPr>
              <a:t>Most powerful and scalable cloud for</a:t>
            </a:r>
            <a:br>
              <a:rPr lang="en-US" sz="2040" dirty="0">
                <a:solidFill>
                  <a:schemeClr val="tx2"/>
                </a:solidFill>
                <a:latin typeface="+mj-lt"/>
              </a:rPr>
            </a:br>
            <a:r>
              <a:rPr lang="en-US" sz="2040" dirty="0">
                <a:solidFill>
                  <a:schemeClr val="tx2"/>
                </a:solidFill>
                <a:latin typeface="+mj-lt"/>
              </a:rPr>
              <a:t>SAP HANA</a:t>
            </a:r>
          </a:p>
          <a:p>
            <a:pPr defTabSz="950973">
              <a:lnSpc>
                <a:spcPct val="90000"/>
              </a:lnSpc>
              <a:spcAft>
                <a:spcPts val="1223"/>
              </a:spcAft>
              <a:defRPr/>
            </a:pPr>
            <a:r>
              <a:rPr lang="en-US" sz="1224" b="1" dirty="0">
                <a:gradFill>
                  <a:gsLst>
                    <a:gs pos="1770">
                      <a:schemeClr val="tx1"/>
                    </a:gs>
                    <a:gs pos="100000">
                      <a:schemeClr val="tx1"/>
                    </a:gs>
                  </a:gsLst>
                  <a:lin ang="5400000" scaled="1"/>
                </a:gradFill>
              </a:rPr>
              <a:t>Up to 4 TB SAP HANA certified VMs </a:t>
            </a:r>
            <a:r>
              <a:rPr lang="en-US" sz="1224" dirty="0">
                <a:gradFill>
                  <a:gsLst>
                    <a:gs pos="1770">
                      <a:schemeClr val="tx1"/>
                    </a:gs>
                    <a:gs pos="100000">
                      <a:schemeClr val="tx1"/>
                    </a:gs>
                  </a:gsLst>
                  <a:lin ang="5400000" scaled="1"/>
                </a:gradFill>
              </a:rPr>
              <a:t>available worldwide, more regions of any public cloud</a:t>
            </a:r>
          </a:p>
          <a:p>
            <a:pPr defTabSz="950973">
              <a:lnSpc>
                <a:spcPct val="90000"/>
              </a:lnSpc>
              <a:spcAft>
                <a:spcPts val="1223"/>
              </a:spcAft>
              <a:defRPr/>
            </a:pPr>
            <a:r>
              <a:rPr lang="en-US" sz="1428" dirty="0">
                <a:gradFill>
                  <a:gsLst>
                    <a:gs pos="1770">
                      <a:schemeClr val="tx1"/>
                    </a:gs>
                    <a:gs pos="100000">
                      <a:schemeClr val="tx1"/>
                    </a:gs>
                  </a:gsLst>
                  <a:lin ang="5400000" scaled="1"/>
                </a:gradFill>
                <a:latin typeface="+mj-lt"/>
              </a:rPr>
              <a:t>Lar</a:t>
            </a:r>
            <a:r>
              <a:rPr lang="en-US" sz="1224" b="1" dirty="0">
                <a:gradFill>
                  <a:gsLst>
                    <a:gs pos="1770">
                      <a:schemeClr val="tx1"/>
                    </a:gs>
                    <a:gs pos="100000">
                      <a:schemeClr val="tx1"/>
                    </a:gs>
                  </a:gsLst>
                  <a:lin ang="5400000" scaled="1"/>
                </a:gradFill>
              </a:rPr>
              <a:t>gest SAP HANA workloads </a:t>
            </a:r>
            <a:r>
              <a:rPr lang="en-US" sz="1224" dirty="0">
                <a:gradFill>
                  <a:gsLst>
                    <a:gs pos="1770">
                      <a:schemeClr val="tx1"/>
                    </a:gs>
                    <a:gs pos="100000">
                      <a:schemeClr val="tx1"/>
                    </a:gs>
                  </a:gsLst>
                  <a:lin ang="5400000" scaled="1"/>
                </a:gradFill>
              </a:rPr>
              <a:t>(up to 24TB of RAM) of any hyperscale public cloud provider, bigger than AWS</a:t>
            </a:r>
          </a:p>
          <a:p>
            <a:pPr defTabSz="950973">
              <a:lnSpc>
                <a:spcPct val="90000"/>
              </a:lnSpc>
              <a:spcAft>
                <a:spcPts val="1223"/>
              </a:spcAft>
              <a:defRPr/>
            </a:pPr>
            <a:r>
              <a:rPr lang="en-US" sz="1224" dirty="0">
                <a:gradFill>
                  <a:gsLst>
                    <a:gs pos="1770">
                      <a:schemeClr val="tx1"/>
                    </a:gs>
                    <a:gs pos="100000">
                      <a:schemeClr val="tx1"/>
                    </a:gs>
                  </a:gsLst>
                  <a:lin ang="5400000" scaled="1"/>
                </a:gradFill>
              </a:rPr>
              <a:t>Scaling out to</a:t>
            </a:r>
            <a:r>
              <a:rPr lang="en-US" sz="1428" dirty="0">
                <a:gradFill>
                  <a:gsLst>
                    <a:gs pos="1770">
                      <a:schemeClr val="tx1"/>
                    </a:gs>
                    <a:gs pos="100000">
                      <a:schemeClr val="tx1"/>
                    </a:gs>
                  </a:gsLst>
                  <a:lin ang="5400000" scaled="1"/>
                </a:gradFill>
              </a:rPr>
              <a:t> </a:t>
            </a:r>
            <a:r>
              <a:rPr lang="en-US" sz="1224" b="1" dirty="0">
                <a:gradFill>
                  <a:gsLst>
                    <a:gs pos="1770">
                      <a:schemeClr val="tx1"/>
                    </a:gs>
                    <a:gs pos="100000">
                      <a:schemeClr val="tx1"/>
                    </a:gs>
                  </a:gsLst>
                  <a:lin ang="5400000" scaled="1"/>
                </a:gradFill>
              </a:rPr>
              <a:t>60</a:t>
            </a:r>
            <a:r>
              <a:rPr lang="en-US" sz="1428" dirty="0">
                <a:gradFill>
                  <a:gsLst>
                    <a:gs pos="1770">
                      <a:schemeClr val="tx1"/>
                    </a:gs>
                    <a:gs pos="100000">
                      <a:schemeClr val="tx1"/>
                    </a:gs>
                  </a:gsLst>
                  <a:lin ang="5400000" scaled="1"/>
                </a:gradFill>
                <a:latin typeface="+mj-lt"/>
              </a:rPr>
              <a:t> </a:t>
            </a:r>
            <a:r>
              <a:rPr lang="en-US" sz="1224" b="1" dirty="0">
                <a:gradFill>
                  <a:gsLst>
                    <a:gs pos="1770">
                      <a:schemeClr val="tx1"/>
                    </a:gs>
                    <a:gs pos="100000">
                      <a:schemeClr val="tx1"/>
                    </a:gs>
                  </a:gsLst>
                  <a:lin ang="5400000" scaled="1"/>
                </a:gradFill>
              </a:rPr>
              <a:t>TB</a:t>
            </a:r>
            <a:r>
              <a:rPr lang="en-US" sz="1428" dirty="0">
                <a:gradFill>
                  <a:gsLst>
                    <a:gs pos="1770">
                      <a:schemeClr val="tx1"/>
                    </a:gs>
                    <a:gs pos="100000">
                      <a:schemeClr val="tx1"/>
                    </a:gs>
                  </a:gsLst>
                  <a:lin ang="5400000" scaled="1"/>
                </a:gradFill>
                <a:latin typeface="+mj-lt"/>
              </a:rPr>
              <a:t> </a:t>
            </a:r>
            <a:r>
              <a:rPr lang="en-US" sz="1224" b="1" dirty="0">
                <a:gradFill>
                  <a:gsLst>
                    <a:gs pos="1770">
                      <a:schemeClr val="tx1"/>
                    </a:gs>
                    <a:gs pos="100000">
                      <a:schemeClr val="tx1"/>
                    </a:gs>
                  </a:gsLst>
                  <a:lin ang="5400000" scaled="1"/>
                </a:gradFill>
              </a:rPr>
              <a:t>RAM</a:t>
            </a:r>
            <a:r>
              <a:rPr lang="en-US" sz="1428" dirty="0">
                <a:gradFill>
                  <a:gsLst>
                    <a:gs pos="1770">
                      <a:schemeClr val="tx1"/>
                    </a:gs>
                    <a:gs pos="100000">
                      <a:schemeClr val="tx1"/>
                    </a:gs>
                  </a:gsLst>
                  <a:lin ang="5400000" scaled="1"/>
                </a:gradFill>
                <a:latin typeface="+mj-lt"/>
              </a:rPr>
              <a:t> for </a:t>
            </a:r>
            <a:r>
              <a:rPr lang="en-US" sz="1224" b="1" dirty="0">
                <a:gradFill>
                  <a:gsLst>
                    <a:gs pos="1770">
                      <a:schemeClr val="tx1"/>
                    </a:gs>
                    <a:gs pos="100000">
                      <a:schemeClr val="tx1"/>
                    </a:gs>
                  </a:gsLst>
                  <a:lin ang="5400000" scaled="1"/>
                </a:gradFill>
              </a:rPr>
              <a:t>HANA</a:t>
            </a:r>
            <a:r>
              <a:rPr lang="en-US" sz="1428" dirty="0">
                <a:gradFill>
                  <a:gsLst>
                    <a:gs pos="1770">
                      <a:schemeClr val="tx1"/>
                    </a:gs>
                    <a:gs pos="100000">
                      <a:schemeClr val="tx1"/>
                    </a:gs>
                  </a:gsLst>
                  <a:lin ang="5400000" scaled="1"/>
                </a:gradFill>
                <a:latin typeface="+mj-lt"/>
              </a:rPr>
              <a:t> OLAP</a:t>
            </a:r>
            <a:r>
              <a:rPr lang="en-US" sz="1428" dirty="0">
                <a:gradFill>
                  <a:gsLst>
                    <a:gs pos="1770">
                      <a:schemeClr val="tx1"/>
                    </a:gs>
                    <a:gs pos="100000">
                      <a:schemeClr val="tx1"/>
                    </a:gs>
                  </a:gsLst>
                  <a:lin ang="5400000" scaled="1"/>
                </a:gradFill>
              </a:rPr>
              <a:t>, </a:t>
            </a:r>
            <a:r>
              <a:rPr lang="en-US" sz="1224" dirty="0">
                <a:gradFill>
                  <a:gsLst>
                    <a:gs pos="1770">
                      <a:schemeClr val="tx1"/>
                    </a:gs>
                    <a:gs pos="100000">
                      <a:schemeClr val="tx1"/>
                    </a:gs>
                  </a:gsLst>
                  <a:lin ang="5400000" scaled="1"/>
                </a:gradFill>
              </a:rPr>
              <a:t>with single-node support up to </a:t>
            </a:r>
            <a:r>
              <a:rPr lang="en-US" sz="1224" b="1" dirty="0">
                <a:gradFill>
                  <a:gsLst>
                    <a:gs pos="1770">
                      <a:schemeClr val="tx1"/>
                    </a:gs>
                    <a:gs pos="100000">
                      <a:schemeClr val="tx1"/>
                    </a:gs>
                  </a:gsLst>
                  <a:lin ang="5400000" scaled="1"/>
                </a:gradFill>
              </a:rPr>
              <a:t>24 TB for HANA OLTP</a:t>
            </a:r>
          </a:p>
        </p:txBody>
      </p:sp>
      <p:grpSp>
        <p:nvGrpSpPr>
          <p:cNvPr id="5" name="Group 4">
            <a:extLst>
              <a:ext uri="{FF2B5EF4-FFF2-40B4-BE49-F238E27FC236}">
                <a16:creationId xmlns:a16="http://schemas.microsoft.com/office/drawing/2014/main" id="{3DBFF89A-C4D5-C144-9BFB-FBAC9F3671B9}"/>
              </a:ext>
            </a:extLst>
          </p:cNvPr>
          <p:cNvGrpSpPr/>
          <p:nvPr/>
        </p:nvGrpSpPr>
        <p:grpSpPr>
          <a:xfrm>
            <a:off x="600854" y="1934923"/>
            <a:ext cx="993225" cy="767400"/>
            <a:chOff x="588262" y="1897156"/>
            <a:chExt cx="973838" cy="752421"/>
          </a:xfrm>
        </p:grpSpPr>
        <p:sp>
          <p:nvSpPr>
            <p:cNvPr id="55" name="Freeform 400">
              <a:extLst>
                <a:ext uri="{FF2B5EF4-FFF2-40B4-BE49-F238E27FC236}">
                  <a16:creationId xmlns:a16="http://schemas.microsoft.com/office/drawing/2014/main" id="{E8F29F72-0D67-44FB-B4ED-D4F9133CCD11}"/>
                </a:ext>
              </a:extLst>
            </p:cNvPr>
            <p:cNvSpPr>
              <a:spLocks noChangeAspect="1" noEditPoints="1"/>
            </p:cNvSpPr>
            <p:nvPr/>
          </p:nvSpPr>
          <p:spPr bwMode="auto">
            <a:xfrm>
              <a:off x="588262" y="1897156"/>
              <a:ext cx="680566" cy="455592"/>
            </a:xfrm>
            <a:custGeom>
              <a:avLst/>
              <a:gdLst>
                <a:gd name="T0" fmla="*/ 199 w 323"/>
                <a:gd name="T1" fmla="*/ 116 h 209"/>
                <a:gd name="T2" fmla="*/ 238 w 323"/>
                <a:gd name="T3" fmla="*/ 155 h 209"/>
                <a:gd name="T4" fmla="*/ 256 w 323"/>
                <a:gd name="T5" fmla="*/ 155 h 209"/>
                <a:gd name="T6" fmla="*/ 256 w 323"/>
                <a:gd name="T7" fmla="*/ 137 h 209"/>
                <a:gd name="T8" fmla="*/ 213 w 323"/>
                <a:gd name="T9" fmla="*/ 95 h 209"/>
                <a:gd name="T10" fmla="*/ 175 w 323"/>
                <a:gd name="T11" fmla="*/ 80 h 209"/>
                <a:gd name="T12" fmla="*/ 169 w 323"/>
                <a:gd name="T13" fmla="*/ 38 h 209"/>
                <a:gd name="T14" fmla="*/ 149 w 323"/>
                <a:gd name="T15" fmla="*/ 39 h 209"/>
                <a:gd name="T16" fmla="*/ 136 w 323"/>
                <a:gd name="T17" fmla="*/ 56 h 209"/>
                <a:gd name="T18" fmla="*/ 117 w 323"/>
                <a:gd name="T19" fmla="*/ 56 h 209"/>
                <a:gd name="T20" fmla="*/ 117 w 323"/>
                <a:gd name="T21" fmla="*/ 36 h 209"/>
                <a:gd name="T22" fmla="*/ 141 w 323"/>
                <a:gd name="T23" fmla="*/ 10 h 209"/>
                <a:gd name="T24" fmla="*/ 152 w 323"/>
                <a:gd name="T25" fmla="*/ 4 h 209"/>
                <a:gd name="T26" fmla="*/ 175 w 323"/>
                <a:gd name="T27" fmla="*/ 12 h 209"/>
                <a:gd name="T28" fmla="*/ 229 w 323"/>
                <a:gd name="T29" fmla="*/ 40 h 209"/>
                <a:gd name="T30" fmla="*/ 289 w 323"/>
                <a:gd name="T31" fmla="*/ 12 h 209"/>
                <a:gd name="T32" fmla="*/ 323 w 323"/>
                <a:gd name="T33" fmla="*/ 79 h 209"/>
                <a:gd name="T34" fmla="*/ 244 w 323"/>
                <a:gd name="T35" fmla="*/ 125 h 209"/>
                <a:gd name="T36" fmla="*/ 181 w 323"/>
                <a:gd name="T37" fmla="*/ 133 h 209"/>
                <a:gd name="T38" fmla="*/ 212 w 323"/>
                <a:gd name="T39" fmla="*/ 164 h 209"/>
                <a:gd name="T40" fmla="*/ 230 w 323"/>
                <a:gd name="T41" fmla="*/ 164 h 209"/>
                <a:gd name="T42" fmla="*/ 230 w 323"/>
                <a:gd name="T43" fmla="*/ 146 h 209"/>
                <a:gd name="T44" fmla="*/ 164 w 323"/>
                <a:gd name="T45" fmla="*/ 152 h 209"/>
                <a:gd name="T46" fmla="*/ 191 w 323"/>
                <a:gd name="T47" fmla="*/ 179 h 209"/>
                <a:gd name="T48" fmla="*/ 209 w 323"/>
                <a:gd name="T49" fmla="*/ 179 h 209"/>
                <a:gd name="T50" fmla="*/ 209 w 323"/>
                <a:gd name="T51" fmla="*/ 162 h 209"/>
                <a:gd name="T52" fmla="*/ 156 w 323"/>
                <a:gd name="T53" fmla="*/ 180 h 209"/>
                <a:gd name="T54" fmla="*/ 168 w 323"/>
                <a:gd name="T55" fmla="*/ 191 h 209"/>
                <a:gd name="T56" fmla="*/ 186 w 323"/>
                <a:gd name="T57" fmla="*/ 191 h 209"/>
                <a:gd name="T58" fmla="*/ 186 w 323"/>
                <a:gd name="T59" fmla="*/ 173 h 209"/>
                <a:gd name="T60" fmla="*/ 135 w 323"/>
                <a:gd name="T61" fmla="*/ 170 h 209"/>
                <a:gd name="T62" fmla="*/ 135 w 323"/>
                <a:gd name="T63" fmla="*/ 152 h 209"/>
                <a:gd name="T64" fmla="*/ 117 w 323"/>
                <a:gd name="T65" fmla="*/ 152 h 209"/>
                <a:gd name="T66" fmla="*/ 100 w 323"/>
                <a:gd name="T67" fmla="*/ 170 h 209"/>
                <a:gd name="T68" fmla="*/ 100 w 323"/>
                <a:gd name="T69" fmla="*/ 188 h 209"/>
                <a:gd name="T70" fmla="*/ 118 w 323"/>
                <a:gd name="T71" fmla="*/ 188 h 209"/>
                <a:gd name="T72" fmla="*/ 116 w 323"/>
                <a:gd name="T73" fmla="*/ 153 h 209"/>
                <a:gd name="T74" fmla="*/ 116 w 323"/>
                <a:gd name="T75" fmla="*/ 135 h 209"/>
                <a:gd name="T76" fmla="*/ 98 w 323"/>
                <a:gd name="T77" fmla="*/ 135 h 209"/>
                <a:gd name="T78" fmla="*/ 82 w 323"/>
                <a:gd name="T79" fmla="*/ 153 h 209"/>
                <a:gd name="T80" fmla="*/ 82 w 323"/>
                <a:gd name="T81" fmla="*/ 171 h 209"/>
                <a:gd name="T82" fmla="*/ 99 w 323"/>
                <a:gd name="T83" fmla="*/ 171 h 209"/>
                <a:gd name="T84" fmla="*/ 97 w 323"/>
                <a:gd name="T85" fmla="*/ 136 h 209"/>
                <a:gd name="T86" fmla="*/ 97 w 323"/>
                <a:gd name="T87" fmla="*/ 118 h 209"/>
                <a:gd name="T88" fmla="*/ 79 w 323"/>
                <a:gd name="T89" fmla="*/ 118 h 209"/>
                <a:gd name="T90" fmla="*/ 63 w 323"/>
                <a:gd name="T91" fmla="*/ 136 h 209"/>
                <a:gd name="T92" fmla="*/ 63 w 323"/>
                <a:gd name="T93" fmla="*/ 154 h 209"/>
                <a:gd name="T94" fmla="*/ 81 w 323"/>
                <a:gd name="T95" fmla="*/ 154 h 209"/>
                <a:gd name="T96" fmla="*/ 120 w 323"/>
                <a:gd name="T97" fmla="*/ 186 h 209"/>
                <a:gd name="T98" fmla="*/ 120 w 323"/>
                <a:gd name="T99" fmla="*/ 204 h 209"/>
                <a:gd name="T100" fmla="*/ 137 w 323"/>
                <a:gd name="T101" fmla="*/ 204 h 209"/>
                <a:gd name="T102" fmla="*/ 153 w 323"/>
                <a:gd name="T103" fmla="*/ 188 h 209"/>
                <a:gd name="T104" fmla="*/ 153 w 323"/>
                <a:gd name="T105" fmla="*/ 170 h 209"/>
                <a:gd name="T106" fmla="*/ 135 w 323"/>
                <a:gd name="T107" fmla="*/ 170 h 209"/>
                <a:gd name="T108" fmla="*/ 120 w 323"/>
                <a:gd name="T109" fmla="*/ 186 h 209"/>
                <a:gd name="T110" fmla="*/ 131 w 323"/>
                <a:gd name="T111" fmla="*/ 20 h 209"/>
                <a:gd name="T112" fmla="*/ 101 w 323"/>
                <a:gd name="T113" fmla="*/ 14 h 209"/>
                <a:gd name="T114" fmla="*/ 84 w 323"/>
                <a:gd name="T115" fmla="*/ 21 h 209"/>
                <a:gd name="T116" fmla="*/ 53 w 323"/>
                <a:gd name="T117" fmla="*/ 0 h 209"/>
                <a:gd name="T118" fmla="*/ 0 w 323"/>
                <a:gd name="T119" fmla="*/ 59 h 209"/>
                <a:gd name="T120" fmla="*/ 79 w 323"/>
                <a:gd name="T121" fmla="*/ 11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 h="209">
                  <a:moveTo>
                    <a:pt x="199" y="116"/>
                  </a:moveTo>
                  <a:cubicBezTo>
                    <a:pt x="238" y="155"/>
                    <a:pt x="238" y="155"/>
                    <a:pt x="238" y="155"/>
                  </a:cubicBezTo>
                  <a:cubicBezTo>
                    <a:pt x="243" y="160"/>
                    <a:pt x="251" y="160"/>
                    <a:pt x="256" y="155"/>
                  </a:cubicBezTo>
                  <a:cubicBezTo>
                    <a:pt x="261" y="150"/>
                    <a:pt x="261" y="142"/>
                    <a:pt x="256" y="137"/>
                  </a:cubicBezTo>
                  <a:cubicBezTo>
                    <a:pt x="213" y="95"/>
                    <a:pt x="213" y="95"/>
                    <a:pt x="213" y="95"/>
                  </a:cubicBezTo>
                  <a:cubicBezTo>
                    <a:pt x="213" y="95"/>
                    <a:pt x="195" y="100"/>
                    <a:pt x="175" y="80"/>
                  </a:cubicBezTo>
                  <a:cubicBezTo>
                    <a:pt x="162" y="67"/>
                    <a:pt x="169" y="38"/>
                    <a:pt x="169" y="38"/>
                  </a:cubicBezTo>
                  <a:cubicBezTo>
                    <a:pt x="149" y="39"/>
                    <a:pt x="149" y="39"/>
                    <a:pt x="149" y="39"/>
                  </a:cubicBezTo>
                  <a:cubicBezTo>
                    <a:pt x="136" y="56"/>
                    <a:pt x="136" y="56"/>
                    <a:pt x="136" y="56"/>
                  </a:cubicBezTo>
                  <a:cubicBezTo>
                    <a:pt x="131" y="61"/>
                    <a:pt x="122" y="61"/>
                    <a:pt x="117" y="56"/>
                  </a:cubicBezTo>
                  <a:cubicBezTo>
                    <a:pt x="111" y="50"/>
                    <a:pt x="111" y="42"/>
                    <a:pt x="117" y="36"/>
                  </a:cubicBezTo>
                  <a:cubicBezTo>
                    <a:pt x="141" y="10"/>
                    <a:pt x="141" y="10"/>
                    <a:pt x="141" y="10"/>
                  </a:cubicBezTo>
                  <a:cubicBezTo>
                    <a:pt x="141" y="10"/>
                    <a:pt x="145" y="4"/>
                    <a:pt x="152" y="4"/>
                  </a:cubicBezTo>
                  <a:cubicBezTo>
                    <a:pt x="159" y="4"/>
                    <a:pt x="175" y="12"/>
                    <a:pt x="175" y="12"/>
                  </a:cubicBezTo>
                  <a:cubicBezTo>
                    <a:pt x="229" y="40"/>
                    <a:pt x="229" y="40"/>
                    <a:pt x="229" y="40"/>
                  </a:cubicBezTo>
                  <a:cubicBezTo>
                    <a:pt x="289" y="12"/>
                    <a:pt x="289" y="12"/>
                    <a:pt x="289" y="12"/>
                  </a:cubicBezTo>
                  <a:cubicBezTo>
                    <a:pt x="323" y="79"/>
                    <a:pt x="323" y="79"/>
                    <a:pt x="323" y="79"/>
                  </a:cubicBezTo>
                  <a:cubicBezTo>
                    <a:pt x="244" y="125"/>
                    <a:pt x="244" y="125"/>
                    <a:pt x="244" y="125"/>
                  </a:cubicBezTo>
                  <a:moveTo>
                    <a:pt x="181" y="133"/>
                  </a:moveTo>
                  <a:cubicBezTo>
                    <a:pt x="212" y="164"/>
                    <a:pt x="212" y="164"/>
                    <a:pt x="212" y="164"/>
                  </a:cubicBezTo>
                  <a:cubicBezTo>
                    <a:pt x="217" y="169"/>
                    <a:pt x="225" y="169"/>
                    <a:pt x="230" y="164"/>
                  </a:cubicBezTo>
                  <a:cubicBezTo>
                    <a:pt x="235" y="159"/>
                    <a:pt x="235" y="151"/>
                    <a:pt x="230" y="146"/>
                  </a:cubicBezTo>
                  <a:moveTo>
                    <a:pt x="164" y="152"/>
                  </a:moveTo>
                  <a:cubicBezTo>
                    <a:pt x="191" y="179"/>
                    <a:pt x="191" y="179"/>
                    <a:pt x="191" y="179"/>
                  </a:cubicBezTo>
                  <a:cubicBezTo>
                    <a:pt x="196" y="184"/>
                    <a:pt x="204" y="184"/>
                    <a:pt x="209" y="179"/>
                  </a:cubicBezTo>
                  <a:cubicBezTo>
                    <a:pt x="214" y="174"/>
                    <a:pt x="214" y="167"/>
                    <a:pt x="209" y="162"/>
                  </a:cubicBezTo>
                  <a:moveTo>
                    <a:pt x="156" y="180"/>
                  </a:moveTo>
                  <a:cubicBezTo>
                    <a:pt x="168" y="191"/>
                    <a:pt x="168" y="191"/>
                    <a:pt x="168" y="191"/>
                  </a:cubicBezTo>
                  <a:cubicBezTo>
                    <a:pt x="173" y="196"/>
                    <a:pt x="181" y="196"/>
                    <a:pt x="186" y="191"/>
                  </a:cubicBezTo>
                  <a:cubicBezTo>
                    <a:pt x="191" y="186"/>
                    <a:pt x="191" y="178"/>
                    <a:pt x="186" y="173"/>
                  </a:cubicBezTo>
                  <a:moveTo>
                    <a:pt x="135" y="170"/>
                  </a:moveTo>
                  <a:cubicBezTo>
                    <a:pt x="140" y="165"/>
                    <a:pt x="140" y="157"/>
                    <a:pt x="135" y="152"/>
                  </a:cubicBezTo>
                  <a:cubicBezTo>
                    <a:pt x="130" y="147"/>
                    <a:pt x="122" y="147"/>
                    <a:pt x="117" y="152"/>
                  </a:cubicBezTo>
                  <a:cubicBezTo>
                    <a:pt x="100" y="170"/>
                    <a:pt x="100" y="170"/>
                    <a:pt x="100" y="170"/>
                  </a:cubicBezTo>
                  <a:cubicBezTo>
                    <a:pt x="95" y="175"/>
                    <a:pt x="95" y="183"/>
                    <a:pt x="100" y="188"/>
                  </a:cubicBezTo>
                  <a:cubicBezTo>
                    <a:pt x="105" y="193"/>
                    <a:pt x="113" y="193"/>
                    <a:pt x="118" y="188"/>
                  </a:cubicBezTo>
                  <a:moveTo>
                    <a:pt x="116" y="153"/>
                  </a:moveTo>
                  <a:cubicBezTo>
                    <a:pt x="121" y="148"/>
                    <a:pt x="121" y="140"/>
                    <a:pt x="116" y="135"/>
                  </a:cubicBezTo>
                  <a:cubicBezTo>
                    <a:pt x="111" y="130"/>
                    <a:pt x="103" y="130"/>
                    <a:pt x="98" y="135"/>
                  </a:cubicBezTo>
                  <a:cubicBezTo>
                    <a:pt x="82" y="153"/>
                    <a:pt x="82" y="153"/>
                    <a:pt x="82" y="153"/>
                  </a:cubicBezTo>
                  <a:cubicBezTo>
                    <a:pt x="77" y="158"/>
                    <a:pt x="77" y="166"/>
                    <a:pt x="82" y="171"/>
                  </a:cubicBezTo>
                  <a:cubicBezTo>
                    <a:pt x="86" y="176"/>
                    <a:pt x="94" y="176"/>
                    <a:pt x="99" y="171"/>
                  </a:cubicBezTo>
                  <a:moveTo>
                    <a:pt x="97" y="136"/>
                  </a:moveTo>
                  <a:cubicBezTo>
                    <a:pt x="102" y="131"/>
                    <a:pt x="102" y="123"/>
                    <a:pt x="97" y="118"/>
                  </a:cubicBezTo>
                  <a:cubicBezTo>
                    <a:pt x="92" y="114"/>
                    <a:pt x="84" y="114"/>
                    <a:pt x="79" y="118"/>
                  </a:cubicBezTo>
                  <a:cubicBezTo>
                    <a:pt x="63" y="136"/>
                    <a:pt x="63" y="136"/>
                    <a:pt x="63" y="136"/>
                  </a:cubicBezTo>
                  <a:cubicBezTo>
                    <a:pt x="58" y="141"/>
                    <a:pt x="58" y="149"/>
                    <a:pt x="63" y="154"/>
                  </a:cubicBezTo>
                  <a:cubicBezTo>
                    <a:pt x="68" y="159"/>
                    <a:pt x="76" y="159"/>
                    <a:pt x="81" y="154"/>
                  </a:cubicBezTo>
                  <a:moveTo>
                    <a:pt x="120" y="186"/>
                  </a:moveTo>
                  <a:cubicBezTo>
                    <a:pt x="115" y="191"/>
                    <a:pt x="115" y="199"/>
                    <a:pt x="120" y="204"/>
                  </a:cubicBezTo>
                  <a:cubicBezTo>
                    <a:pt x="125" y="209"/>
                    <a:pt x="133" y="209"/>
                    <a:pt x="137" y="204"/>
                  </a:cubicBezTo>
                  <a:cubicBezTo>
                    <a:pt x="153" y="188"/>
                    <a:pt x="153" y="188"/>
                    <a:pt x="153" y="188"/>
                  </a:cubicBezTo>
                  <a:cubicBezTo>
                    <a:pt x="158" y="183"/>
                    <a:pt x="158" y="175"/>
                    <a:pt x="153" y="170"/>
                  </a:cubicBezTo>
                  <a:cubicBezTo>
                    <a:pt x="148" y="165"/>
                    <a:pt x="140" y="165"/>
                    <a:pt x="135" y="170"/>
                  </a:cubicBezTo>
                  <a:lnTo>
                    <a:pt x="120" y="186"/>
                  </a:lnTo>
                  <a:close/>
                  <a:moveTo>
                    <a:pt x="131" y="20"/>
                  </a:moveTo>
                  <a:cubicBezTo>
                    <a:pt x="131" y="20"/>
                    <a:pt x="118" y="12"/>
                    <a:pt x="101" y="14"/>
                  </a:cubicBezTo>
                  <a:cubicBezTo>
                    <a:pt x="89" y="16"/>
                    <a:pt x="84" y="21"/>
                    <a:pt x="84" y="21"/>
                  </a:cubicBezTo>
                  <a:cubicBezTo>
                    <a:pt x="53" y="0"/>
                    <a:pt x="53" y="0"/>
                    <a:pt x="53" y="0"/>
                  </a:cubicBezTo>
                  <a:cubicBezTo>
                    <a:pt x="0" y="59"/>
                    <a:pt x="0" y="59"/>
                    <a:pt x="0" y="59"/>
                  </a:cubicBezTo>
                  <a:cubicBezTo>
                    <a:pt x="79" y="118"/>
                    <a:pt x="79" y="118"/>
                    <a:pt x="79" y="118"/>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lnSpc>
                  <a:spcPct val="90000"/>
                </a:lnSpc>
              </a:pPr>
              <a:endParaRPr lang="en-US" sz="918" dirty="0">
                <a:solidFill>
                  <a:srgbClr val="505050"/>
                </a:solidFill>
                <a:latin typeface="Segoe UI"/>
              </a:endParaRPr>
            </a:p>
          </p:txBody>
        </p:sp>
        <p:cxnSp>
          <p:nvCxnSpPr>
            <p:cNvPr id="3" name="Straight Connector 2">
              <a:extLst>
                <a:ext uri="{FF2B5EF4-FFF2-40B4-BE49-F238E27FC236}">
                  <a16:creationId xmlns:a16="http://schemas.microsoft.com/office/drawing/2014/main" id="{0699440D-C522-46E9-840F-9DEABA3CCCAC}"/>
                </a:ext>
              </a:extLst>
            </p:cNvPr>
            <p:cNvCxnSpPr/>
            <p:nvPr/>
          </p:nvCxnSpPr>
          <p:spPr>
            <a:xfrm>
              <a:off x="588262" y="2649577"/>
              <a:ext cx="973838"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2DB72F87-F726-694A-9DFD-FF76199E536A}"/>
              </a:ext>
            </a:extLst>
          </p:cNvPr>
          <p:cNvGrpSpPr/>
          <p:nvPr/>
        </p:nvGrpSpPr>
        <p:grpSpPr>
          <a:xfrm>
            <a:off x="4364882" y="1927074"/>
            <a:ext cx="993225" cy="768733"/>
            <a:chOff x="4278821" y="1889460"/>
            <a:chExt cx="973838" cy="753728"/>
          </a:xfrm>
        </p:grpSpPr>
        <p:sp>
          <p:nvSpPr>
            <p:cNvPr id="58" name="Freeform 353">
              <a:extLst>
                <a:ext uri="{FF2B5EF4-FFF2-40B4-BE49-F238E27FC236}">
                  <a16:creationId xmlns:a16="http://schemas.microsoft.com/office/drawing/2014/main" id="{738A4325-A23F-4C3C-88A9-23DE594294D4}"/>
                </a:ext>
              </a:extLst>
            </p:cNvPr>
            <p:cNvSpPr>
              <a:spLocks noChangeAspect="1" noEditPoints="1"/>
            </p:cNvSpPr>
            <p:nvPr/>
          </p:nvSpPr>
          <p:spPr bwMode="auto">
            <a:xfrm>
              <a:off x="4292298" y="1889460"/>
              <a:ext cx="566510" cy="338026"/>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lnSpc>
                  <a:spcPct val="90000"/>
                </a:lnSpc>
              </a:pPr>
              <a:endParaRPr lang="en-US" sz="918" dirty="0">
                <a:solidFill>
                  <a:srgbClr val="505050"/>
                </a:solidFill>
                <a:latin typeface="Segoe UI"/>
              </a:endParaRPr>
            </a:p>
          </p:txBody>
        </p:sp>
        <p:cxnSp>
          <p:nvCxnSpPr>
            <p:cNvPr id="15" name="Straight Connector 14">
              <a:extLst>
                <a:ext uri="{FF2B5EF4-FFF2-40B4-BE49-F238E27FC236}">
                  <a16:creationId xmlns:a16="http://schemas.microsoft.com/office/drawing/2014/main" id="{9612B16B-4178-3540-94D2-C4EE339B42CD}"/>
                </a:ext>
              </a:extLst>
            </p:cNvPr>
            <p:cNvCxnSpPr/>
            <p:nvPr/>
          </p:nvCxnSpPr>
          <p:spPr>
            <a:xfrm>
              <a:off x="4278821" y="2643188"/>
              <a:ext cx="973838"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2807F1D5-1CF1-5648-B8D3-F4BD4AA8E262}"/>
              </a:ext>
            </a:extLst>
          </p:cNvPr>
          <p:cNvGrpSpPr/>
          <p:nvPr/>
        </p:nvGrpSpPr>
        <p:grpSpPr>
          <a:xfrm>
            <a:off x="8122302" y="1890243"/>
            <a:ext cx="993225" cy="800707"/>
            <a:chOff x="7962900" y="1853348"/>
            <a:chExt cx="973838" cy="785078"/>
          </a:xfrm>
        </p:grpSpPr>
        <p:sp>
          <p:nvSpPr>
            <p:cNvPr id="61" name="Freeform 165">
              <a:extLst>
                <a:ext uri="{FF2B5EF4-FFF2-40B4-BE49-F238E27FC236}">
                  <a16:creationId xmlns:a16="http://schemas.microsoft.com/office/drawing/2014/main" id="{7EDF603F-D1C8-49A3-931C-99A6BD9393E1}"/>
                </a:ext>
              </a:extLst>
            </p:cNvPr>
            <p:cNvSpPr>
              <a:spLocks noChangeAspect="1"/>
            </p:cNvSpPr>
            <p:nvPr/>
          </p:nvSpPr>
          <p:spPr bwMode="auto">
            <a:xfrm>
              <a:off x="7973728" y="1853348"/>
              <a:ext cx="353174" cy="370338"/>
            </a:xfrm>
            <a:custGeom>
              <a:avLst/>
              <a:gdLst>
                <a:gd name="T0" fmla="*/ 160 w 317"/>
                <a:gd name="T1" fmla="*/ 326 h 326"/>
                <a:gd name="T2" fmla="*/ 16 w 317"/>
                <a:gd name="T3" fmla="*/ 187 h 326"/>
                <a:gd name="T4" fmla="*/ 2 w 317"/>
                <a:gd name="T5" fmla="*/ 0 h 326"/>
                <a:gd name="T6" fmla="*/ 87 w 317"/>
                <a:gd name="T7" fmla="*/ 29 h 326"/>
                <a:gd name="T8" fmla="*/ 157 w 317"/>
                <a:gd name="T9" fmla="*/ 5 h 326"/>
                <a:gd name="T10" fmla="*/ 158 w 317"/>
                <a:gd name="T11" fmla="*/ 4 h 326"/>
                <a:gd name="T12" fmla="*/ 230 w 317"/>
                <a:gd name="T13" fmla="*/ 29 h 326"/>
                <a:gd name="T14" fmla="*/ 315 w 317"/>
                <a:gd name="T15" fmla="*/ 0 h 326"/>
                <a:gd name="T16" fmla="*/ 301 w 317"/>
                <a:gd name="T17" fmla="*/ 187 h 326"/>
                <a:gd name="T18" fmla="*/ 160 w 317"/>
                <a:gd name="T19"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7" h="326">
                  <a:moveTo>
                    <a:pt x="160" y="326"/>
                  </a:moveTo>
                  <a:cubicBezTo>
                    <a:pt x="67" y="288"/>
                    <a:pt x="35" y="234"/>
                    <a:pt x="16" y="187"/>
                  </a:cubicBezTo>
                  <a:cubicBezTo>
                    <a:pt x="0" y="146"/>
                    <a:pt x="2" y="0"/>
                    <a:pt x="2" y="0"/>
                  </a:cubicBezTo>
                  <a:cubicBezTo>
                    <a:pt x="2" y="0"/>
                    <a:pt x="38" y="29"/>
                    <a:pt x="87" y="29"/>
                  </a:cubicBezTo>
                  <a:cubicBezTo>
                    <a:pt x="137" y="29"/>
                    <a:pt x="157" y="5"/>
                    <a:pt x="157" y="5"/>
                  </a:cubicBezTo>
                  <a:cubicBezTo>
                    <a:pt x="158" y="4"/>
                    <a:pt x="158" y="4"/>
                    <a:pt x="158" y="4"/>
                  </a:cubicBezTo>
                  <a:cubicBezTo>
                    <a:pt x="158" y="4"/>
                    <a:pt x="180" y="29"/>
                    <a:pt x="230" y="29"/>
                  </a:cubicBezTo>
                  <a:cubicBezTo>
                    <a:pt x="280" y="29"/>
                    <a:pt x="315" y="0"/>
                    <a:pt x="315" y="0"/>
                  </a:cubicBezTo>
                  <a:cubicBezTo>
                    <a:pt x="315" y="0"/>
                    <a:pt x="317" y="146"/>
                    <a:pt x="301" y="187"/>
                  </a:cubicBezTo>
                  <a:cubicBezTo>
                    <a:pt x="282" y="234"/>
                    <a:pt x="253" y="288"/>
                    <a:pt x="160" y="326"/>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lnSpc>
                  <a:spcPct val="90000"/>
                </a:lnSpc>
              </a:pPr>
              <a:endParaRPr lang="en-US" sz="1873" dirty="0">
                <a:solidFill>
                  <a:srgbClr val="505050"/>
                </a:solidFill>
                <a:latin typeface="Segoe UI"/>
              </a:endParaRPr>
            </a:p>
          </p:txBody>
        </p:sp>
        <p:cxnSp>
          <p:nvCxnSpPr>
            <p:cNvPr id="16" name="Straight Connector 15">
              <a:extLst>
                <a:ext uri="{FF2B5EF4-FFF2-40B4-BE49-F238E27FC236}">
                  <a16:creationId xmlns:a16="http://schemas.microsoft.com/office/drawing/2014/main" id="{B8B9BE19-A082-554E-8B31-D9789A4A023D}"/>
                </a:ext>
              </a:extLst>
            </p:cNvPr>
            <p:cNvCxnSpPr/>
            <p:nvPr/>
          </p:nvCxnSpPr>
          <p:spPr>
            <a:xfrm>
              <a:off x="7962900" y="2638426"/>
              <a:ext cx="973838"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D0E52B88-55AA-1E4E-AEAC-F4B6DDF3F9A0}"/>
              </a:ext>
            </a:extLst>
          </p:cNvPr>
          <p:cNvGrpSpPr/>
          <p:nvPr/>
        </p:nvGrpSpPr>
        <p:grpSpPr>
          <a:xfrm>
            <a:off x="8016914" y="2953250"/>
            <a:ext cx="2989982" cy="3137620"/>
            <a:chOff x="7859568" y="2895606"/>
            <a:chExt cx="2931621" cy="3076377"/>
          </a:xfrm>
        </p:grpSpPr>
        <p:sp>
          <p:nvSpPr>
            <p:cNvPr id="37" name="Rectangle 36">
              <a:extLst>
                <a:ext uri="{FF2B5EF4-FFF2-40B4-BE49-F238E27FC236}">
                  <a16:creationId xmlns:a16="http://schemas.microsoft.com/office/drawing/2014/main" id="{CB311FBE-1350-4F34-858B-B242E258FCEF}"/>
                </a:ext>
              </a:extLst>
            </p:cNvPr>
            <p:cNvSpPr/>
            <p:nvPr/>
          </p:nvSpPr>
          <p:spPr>
            <a:xfrm>
              <a:off x="7973728" y="3742911"/>
              <a:ext cx="2817461" cy="2229072"/>
            </a:xfrm>
            <a:prstGeom prst="rect">
              <a:avLst/>
            </a:prstGeom>
            <a:noFill/>
            <a:ln w="19050">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spAutoFit/>
            </a:bodyPr>
            <a:lstStyle/>
            <a:p>
              <a:pPr defTabSz="950973">
                <a:lnSpc>
                  <a:spcPct val="90000"/>
                </a:lnSpc>
                <a:spcAft>
                  <a:spcPts val="1223"/>
                </a:spcAft>
                <a:defRPr/>
              </a:pPr>
              <a:r>
                <a:rPr lang="en-US" sz="1224" b="1" dirty="0">
                  <a:gradFill>
                    <a:gsLst>
                      <a:gs pos="1770">
                        <a:schemeClr val="tx1"/>
                      </a:gs>
                      <a:gs pos="100000">
                        <a:schemeClr val="tx1"/>
                      </a:gs>
                    </a:gsLst>
                    <a:lin ang="5400000" scaled="1"/>
                  </a:gradFill>
                </a:rPr>
                <a:t>Largest compliance portfolio</a:t>
              </a:r>
              <a:r>
                <a:rPr lang="en-US" sz="1428" dirty="0">
                  <a:gradFill>
                    <a:gsLst>
                      <a:gs pos="1770">
                        <a:schemeClr val="tx1"/>
                      </a:gs>
                      <a:gs pos="100000">
                        <a:schemeClr val="tx1"/>
                      </a:gs>
                    </a:gsLst>
                    <a:lin ang="5400000" scaled="1"/>
                  </a:gradFill>
                </a:rPr>
                <a:t>—</a:t>
              </a:r>
              <a:br>
                <a:rPr lang="en-US" sz="1428" dirty="0">
                  <a:gradFill>
                    <a:gsLst>
                      <a:gs pos="1770">
                        <a:schemeClr val="tx1"/>
                      </a:gs>
                      <a:gs pos="100000">
                        <a:schemeClr val="tx1"/>
                      </a:gs>
                    </a:gsLst>
                    <a:lin ang="5400000" scaled="1"/>
                  </a:gradFill>
                </a:rPr>
              </a:br>
              <a:r>
                <a:rPr lang="en-US" sz="1224" dirty="0">
                  <a:gradFill>
                    <a:gsLst>
                      <a:gs pos="1770">
                        <a:schemeClr val="tx1"/>
                      </a:gs>
                      <a:gs pos="100000">
                        <a:schemeClr val="tx1"/>
                      </a:gs>
                    </a:gsLst>
                    <a:lin ang="5400000" scaled="1"/>
                  </a:gradFill>
                </a:rPr>
                <a:t>72 compliance certifications including tools for GDPR</a:t>
              </a:r>
            </a:p>
            <a:p>
              <a:pPr defTabSz="950973">
                <a:lnSpc>
                  <a:spcPct val="90000"/>
                </a:lnSpc>
                <a:spcAft>
                  <a:spcPts val="1223"/>
                </a:spcAft>
                <a:defRPr/>
              </a:pPr>
              <a:r>
                <a:rPr lang="en-US" sz="1224" b="1" dirty="0">
                  <a:gradFill>
                    <a:gsLst>
                      <a:gs pos="1770">
                        <a:schemeClr val="tx1"/>
                      </a:gs>
                      <a:gs pos="100000">
                        <a:schemeClr val="tx1"/>
                      </a:gs>
                    </a:gsLst>
                    <a:lin ang="5400000" scaled="1"/>
                  </a:gradFill>
                </a:rPr>
                <a:t>Best platform for digital transformation</a:t>
              </a:r>
              <a:r>
                <a:rPr lang="en-US" sz="1224" dirty="0">
                  <a:gradFill>
                    <a:gsLst>
                      <a:gs pos="1770">
                        <a:schemeClr val="tx1"/>
                      </a:gs>
                      <a:gs pos="100000">
                        <a:schemeClr val="tx1"/>
                      </a:gs>
                    </a:gsLst>
                    <a:lin ang="5400000" scaled="1"/>
                  </a:gradFill>
                </a:rPr>
                <a:t>—take advantage of high-level services like IoT, data, ML, and Power BI for insights</a:t>
              </a:r>
            </a:p>
            <a:p>
              <a:pPr defTabSz="950973">
                <a:lnSpc>
                  <a:spcPct val="90000"/>
                </a:lnSpc>
                <a:spcAft>
                  <a:spcPts val="1223"/>
                </a:spcAft>
                <a:defRPr/>
              </a:pPr>
              <a:r>
                <a:rPr lang="en-US" sz="1224" b="1" dirty="0">
                  <a:gradFill>
                    <a:gsLst>
                      <a:gs pos="1770">
                        <a:schemeClr val="tx1"/>
                      </a:gs>
                      <a:gs pos="100000">
                        <a:schemeClr val="tx1"/>
                      </a:gs>
                    </a:gsLst>
                    <a:lin ang="5400000" scaled="1"/>
                  </a:gradFill>
                </a:rPr>
                <a:t>Broad database support</a:t>
              </a:r>
              <a:r>
                <a:rPr lang="en-US" sz="1428" dirty="0">
                  <a:gradFill>
                    <a:gsLst>
                      <a:gs pos="1770">
                        <a:schemeClr val="tx1"/>
                      </a:gs>
                      <a:gs pos="100000">
                        <a:schemeClr val="tx1"/>
                      </a:gs>
                    </a:gsLst>
                    <a:lin ang="5400000" scaled="1"/>
                  </a:gradFill>
                </a:rPr>
                <a:t>: </a:t>
              </a:r>
              <a:r>
                <a:rPr lang="en-US" sz="1224" dirty="0">
                  <a:gradFill>
                    <a:gsLst>
                      <a:gs pos="1770">
                        <a:schemeClr val="tx1"/>
                      </a:gs>
                      <a:gs pos="100000">
                        <a:schemeClr val="tx1"/>
                      </a:gs>
                    </a:gsLst>
                    <a:lin ang="5400000" scaled="1"/>
                  </a:gradFill>
                </a:rPr>
                <a:t>As you prepare for HANA, you can bring in your existing applications using Oracle or SQL Server</a:t>
              </a:r>
            </a:p>
          </p:txBody>
        </p:sp>
        <p:sp>
          <p:nvSpPr>
            <p:cNvPr id="2" name="Rectangle 1">
              <a:extLst>
                <a:ext uri="{FF2B5EF4-FFF2-40B4-BE49-F238E27FC236}">
                  <a16:creationId xmlns:a16="http://schemas.microsoft.com/office/drawing/2014/main" id="{EE724E7F-45D8-234B-BD2D-F1CA728A42BF}"/>
                </a:ext>
              </a:extLst>
            </p:cNvPr>
            <p:cNvSpPr/>
            <p:nvPr/>
          </p:nvSpPr>
          <p:spPr>
            <a:xfrm>
              <a:off x="7859568" y="2895606"/>
              <a:ext cx="2498878" cy="644528"/>
            </a:xfrm>
            <a:prstGeom prst="rect">
              <a:avLst/>
            </a:prstGeom>
          </p:spPr>
          <p:txBody>
            <a:bodyPr wrap="square">
              <a:spAutoFit/>
            </a:bodyPr>
            <a:lstStyle/>
            <a:p>
              <a:pPr defTabSz="1340865">
                <a:lnSpc>
                  <a:spcPct val="90000"/>
                </a:lnSpc>
                <a:spcBef>
                  <a:spcPct val="0"/>
                </a:spcBef>
                <a:spcAft>
                  <a:spcPct val="35000"/>
                </a:spcAft>
                <a:defRPr/>
              </a:pPr>
              <a:r>
                <a:rPr lang="en-US" sz="2040" dirty="0">
                  <a:solidFill>
                    <a:schemeClr val="tx2"/>
                  </a:solidFill>
                  <a:latin typeface="+mj-lt"/>
                </a:rPr>
                <a:t>Enterprise-proven + </a:t>
              </a:r>
              <a:br>
                <a:rPr lang="en-US" sz="2040" dirty="0">
                  <a:solidFill>
                    <a:schemeClr val="tx2"/>
                  </a:solidFill>
                  <a:latin typeface="+mj-lt"/>
                </a:rPr>
              </a:br>
              <a:r>
                <a:rPr lang="en-US" sz="2040" dirty="0">
                  <a:solidFill>
                    <a:schemeClr val="tx2"/>
                  </a:solidFill>
                  <a:latin typeface="+mj-lt"/>
                </a:rPr>
                <a:t>most secure</a:t>
              </a:r>
            </a:p>
          </p:txBody>
        </p:sp>
      </p:grpSp>
    </p:spTree>
    <p:extLst>
      <p:ext uri="{BB962C8B-B14F-4D97-AF65-F5344CB8AC3E}">
        <p14:creationId xmlns:p14="http://schemas.microsoft.com/office/powerpoint/2010/main" val="20417414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79FFD-0491-4BFE-9F7A-E3679815F02C}"/>
              </a:ext>
            </a:extLst>
          </p:cNvPr>
          <p:cNvSpPr>
            <a:spLocks noGrp="1"/>
          </p:cNvSpPr>
          <p:nvPr>
            <p:ph type="title"/>
          </p:nvPr>
        </p:nvSpPr>
        <p:spPr/>
        <p:txBody>
          <a:bodyPr/>
          <a:lstStyle/>
          <a:p>
            <a:r>
              <a:rPr lang="en-IN" dirty="0"/>
              <a:t>A new digital core powered by SAP HANA® – in the cloud can power better business processes, innovation and insights</a:t>
            </a:r>
            <a:endParaRPr lang="en-US" dirty="0"/>
          </a:p>
        </p:txBody>
      </p:sp>
      <p:grpSp>
        <p:nvGrpSpPr>
          <p:cNvPr id="9" name="Group 8">
            <a:extLst>
              <a:ext uri="{FF2B5EF4-FFF2-40B4-BE49-F238E27FC236}">
                <a16:creationId xmlns:a16="http://schemas.microsoft.com/office/drawing/2014/main" id="{62088C3E-B418-43E0-A4DF-03DD42D7FC03}"/>
              </a:ext>
            </a:extLst>
          </p:cNvPr>
          <p:cNvGrpSpPr/>
          <p:nvPr/>
        </p:nvGrpSpPr>
        <p:grpSpPr>
          <a:xfrm>
            <a:off x="446906" y="2088416"/>
            <a:ext cx="3882613" cy="3452651"/>
            <a:chOff x="446906" y="2088416"/>
            <a:chExt cx="3882613" cy="3452651"/>
          </a:xfrm>
        </p:grpSpPr>
        <p:sp>
          <p:nvSpPr>
            <p:cNvPr id="26" name="TextBox 25">
              <a:extLst>
                <a:ext uri="{FF2B5EF4-FFF2-40B4-BE49-F238E27FC236}">
                  <a16:creationId xmlns:a16="http://schemas.microsoft.com/office/drawing/2014/main" id="{1C438224-143B-4168-9821-30145A5DF0ED}"/>
                </a:ext>
              </a:extLst>
            </p:cNvPr>
            <p:cNvSpPr txBox="1"/>
            <p:nvPr/>
          </p:nvSpPr>
          <p:spPr>
            <a:xfrm>
              <a:off x="446906" y="3417632"/>
              <a:ext cx="3882613" cy="577937"/>
            </a:xfrm>
            <a:prstGeom prst="rect">
              <a:avLst/>
            </a:prstGeom>
            <a:noFill/>
          </p:spPr>
          <p:txBody>
            <a:bodyPr wrap="square" lIns="0" tIns="146283" rIns="182854" bIns="146283" rtlCol="0">
              <a:spAutoFit/>
            </a:bodyPr>
            <a:lstStyle/>
            <a:p>
              <a:pPr>
                <a:lnSpc>
                  <a:spcPct val="90000"/>
                </a:lnSpc>
                <a:spcAft>
                  <a:spcPts val="600"/>
                </a:spcAft>
                <a:defRPr/>
              </a:pPr>
              <a:r>
                <a:rPr lang="en-US" sz="2040" dirty="0">
                  <a:solidFill>
                    <a:srgbClr val="0078D7"/>
                  </a:solidFill>
                  <a:latin typeface="+mj-lt"/>
                </a:rPr>
                <a:t>Faster, simpler processes</a:t>
              </a:r>
            </a:p>
          </p:txBody>
        </p:sp>
        <p:grpSp>
          <p:nvGrpSpPr>
            <p:cNvPr id="6" name="Group 5">
              <a:extLst>
                <a:ext uri="{FF2B5EF4-FFF2-40B4-BE49-F238E27FC236}">
                  <a16:creationId xmlns:a16="http://schemas.microsoft.com/office/drawing/2014/main" id="{EA773A6C-20B3-4152-AAE0-3BA8AD9999CA}"/>
                </a:ext>
              </a:extLst>
            </p:cNvPr>
            <p:cNvGrpSpPr/>
            <p:nvPr/>
          </p:nvGrpSpPr>
          <p:grpSpPr>
            <a:xfrm>
              <a:off x="446906" y="2088416"/>
              <a:ext cx="3018376" cy="3452651"/>
              <a:chOff x="446906" y="2088416"/>
              <a:chExt cx="3018376" cy="3452651"/>
            </a:xfrm>
          </p:grpSpPr>
          <p:sp>
            <p:nvSpPr>
              <p:cNvPr id="29" name="TextBox 28">
                <a:extLst>
                  <a:ext uri="{FF2B5EF4-FFF2-40B4-BE49-F238E27FC236}">
                    <a16:creationId xmlns:a16="http://schemas.microsoft.com/office/drawing/2014/main" id="{1517D7F0-220B-4E90-9844-9127BBE5C573}"/>
                  </a:ext>
                </a:extLst>
              </p:cNvPr>
              <p:cNvSpPr txBox="1"/>
              <p:nvPr/>
            </p:nvSpPr>
            <p:spPr>
              <a:xfrm>
                <a:off x="446906" y="4146946"/>
                <a:ext cx="2926530" cy="1394121"/>
              </a:xfrm>
              <a:prstGeom prst="rect">
                <a:avLst/>
              </a:prstGeom>
              <a:noFill/>
            </p:spPr>
            <p:txBody>
              <a:bodyPr wrap="square" lIns="0" tIns="146283" rIns="182854" bIns="146283" rtlCol="0">
                <a:spAutoFit/>
              </a:bodyPr>
              <a:lstStyle/>
              <a:p>
                <a:pPr>
                  <a:spcAft>
                    <a:spcPts val="1224"/>
                  </a:spcAft>
                  <a:defRPr/>
                </a:pPr>
                <a:r>
                  <a:rPr lang="en-IN" sz="1428" dirty="0"/>
                  <a:t>SAP HANA’s in-memory technology speeds up business process transactions and Azure offers a high performance infrastructure for SAP HANA</a:t>
                </a:r>
              </a:p>
            </p:txBody>
          </p:sp>
          <p:cxnSp>
            <p:nvCxnSpPr>
              <p:cNvPr id="31" name="Straight Connector 30">
                <a:extLst>
                  <a:ext uri="{FF2B5EF4-FFF2-40B4-BE49-F238E27FC236}">
                    <a16:creationId xmlns:a16="http://schemas.microsoft.com/office/drawing/2014/main" id="{D9B0109D-EB12-472C-9BA7-A10ACE03B52E}"/>
                  </a:ext>
                </a:extLst>
              </p:cNvPr>
              <p:cNvCxnSpPr>
                <a:cxnSpLocks/>
              </p:cNvCxnSpPr>
              <p:nvPr/>
            </p:nvCxnSpPr>
            <p:spPr>
              <a:xfrm>
                <a:off x="454515" y="4092648"/>
                <a:ext cx="3010767"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Processing_E9F5" title="Icon of two interlocked gears">
                <a:extLst>
                  <a:ext uri="{FF2B5EF4-FFF2-40B4-BE49-F238E27FC236}">
                    <a16:creationId xmlns:a16="http://schemas.microsoft.com/office/drawing/2014/main" id="{CEE21CCC-99D7-46E7-9BCA-9F1D3B0F358E}"/>
                  </a:ext>
                </a:extLst>
              </p:cNvPr>
              <p:cNvSpPr>
                <a:spLocks noChangeAspect="1" noEditPoints="1"/>
              </p:cNvSpPr>
              <p:nvPr/>
            </p:nvSpPr>
            <p:spPr bwMode="auto">
              <a:xfrm>
                <a:off x="456747" y="2088416"/>
                <a:ext cx="1352384" cy="11778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a:extLst>
              <a:ext uri="{FF2B5EF4-FFF2-40B4-BE49-F238E27FC236}">
                <a16:creationId xmlns:a16="http://schemas.microsoft.com/office/drawing/2014/main" id="{87D399E4-BD82-4550-874D-4B4B403981DA}"/>
              </a:ext>
            </a:extLst>
          </p:cNvPr>
          <p:cNvGrpSpPr/>
          <p:nvPr/>
        </p:nvGrpSpPr>
        <p:grpSpPr>
          <a:xfrm>
            <a:off x="4321908" y="2211305"/>
            <a:ext cx="3276136" cy="3329761"/>
            <a:chOff x="4321908" y="2211305"/>
            <a:chExt cx="3276136" cy="3329761"/>
          </a:xfrm>
        </p:grpSpPr>
        <p:sp>
          <p:nvSpPr>
            <p:cNvPr id="32" name="TextBox 31">
              <a:extLst>
                <a:ext uri="{FF2B5EF4-FFF2-40B4-BE49-F238E27FC236}">
                  <a16:creationId xmlns:a16="http://schemas.microsoft.com/office/drawing/2014/main" id="{1C438224-143B-4168-9821-30145A5DF0ED}"/>
                </a:ext>
              </a:extLst>
            </p:cNvPr>
            <p:cNvSpPr txBox="1"/>
            <p:nvPr/>
          </p:nvSpPr>
          <p:spPr>
            <a:xfrm>
              <a:off x="4321909" y="3417631"/>
              <a:ext cx="3276135" cy="577936"/>
            </a:xfrm>
            <a:prstGeom prst="rect">
              <a:avLst/>
            </a:prstGeom>
            <a:noFill/>
          </p:spPr>
          <p:txBody>
            <a:bodyPr wrap="square" lIns="0" tIns="146283" rIns="182854" bIns="146283" rtlCol="0">
              <a:spAutoFit/>
            </a:bodyPr>
            <a:lstStyle/>
            <a:p>
              <a:pPr>
                <a:lnSpc>
                  <a:spcPct val="90000"/>
                </a:lnSpc>
                <a:spcAft>
                  <a:spcPts val="600"/>
                </a:spcAft>
                <a:defRPr/>
              </a:pPr>
              <a:r>
                <a:rPr lang="en-US" sz="2040" dirty="0">
                  <a:solidFill>
                    <a:srgbClr val="0078D7"/>
                  </a:solidFill>
                  <a:latin typeface="+mj-lt"/>
                </a:rPr>
                <a:t>Accelerated innovation</a:t>
              </a:r>
            </a:p>
          </p:txBody>
        </p:sp>
        <p:sp>
          <p:nvSpPr>
            <p:cNvPr id="33" name="TextBox 32">
              <a:extLst>
                <a:ext uri="{FF2B5EF4-FFF2-40B4-BE49-F238E27FC236}">
                  <a16:creationId xmlns:a16="http://schemas.microsoft.com/office/drawing/2014/main" id="{1517D7F0-220B-4E90-9844-9127BBE5C573}"/>
                </a:ext>
              </a:extLst>
            </p:cNvPr>
            <p:cNvSpPr txBox="1"/>
            <p:nvPr/>
          </p:nvSpPr>
          <p:spPr>
            <a:xfrm>
              <a:off x="4321908" y="4146944"/>
              <a:ext cx="3018375" cy="1394122"/>
            </a:xfrm>
            <a:prstGeom prst="rect">
              <a:avLst/>
            </a:prstGeom>
            <a:noFill/>
          </p:spPr>
          <p:txBody>
            <a:bodyPr wrap="square" lIns="0" tIns="146283" rIns="182854" bIns="146283" rtlCol="0">
              <a:spAutoFit/>
            </a:bodyPr>
            <a:lstStyle/>
            <a:p>
              <a:pPr>
                <a:spcAft>
                  <a:spcPts val="1224"/>
                </a:spcAft>
                <a:defRPr/>
              </a:pPr>
              <a:r>
                <a:rPr lang="en-IN" sz="1428" dirty="0"/>
                <a:t>Accelerate innovation by removing barriers and time to set up systems, enabling fast experimentation –accelerating the build, measure and learn cycle</a:t>
              </a:r>
            </a:p>
          </p:txBody>
        </p:sp>
        <p:cxnSp>
          <p:nvCxnSpPr>
            <p:cNvPr id="34" name="Straight Connector 33">
              <a:extLst>
                <a:ext uri="{FF2B5EF4-FFF2-40B4-BE49-F238E27FC236}">
                  <a16:creationId xmlns:a16="http://schemas.microsoft.com/office/drawing/2014/main" id="{D9B0109D-EB12-472C-9BA7-A10ACE03B52E}"/>
                </a:ext>
              </a:extLst>
            </p:cNvPr>
            <p:cNvCxnSpPr>
              <a:cxnSpLocks/>
            </p:cNvCxnSpPr>
            <p:nvPr/>
          </p:nvCxnSpPr>
          <p:spPr>
            <a:xfrm>
              <a:off x="4329518" y="4092647"/>
              <a:ext cx="301076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light" title="Icon of a lightbulb">
              <a:extLst>
                <a:ext uri="{FF2B5EF4-FFF2-40B4-BE49-F238E27FC236}">
                  <a16:creationId xmlns:a16="http://schemas.microsoft.com/office/drawing/2014/main" id="{95B34E78-18C0-46E7-9D22-25E5ACF289E7}"/>
                </a:ext>
              </a:extLst>
            </p:cNvPr>
            <p:cNvSpPr>
              <a:spLocks noChangeAspect="1" noEditPoints="1"/>
            </p:cNvSpPr>
            <p:nvPr/>
          </p:nvSpPr>
          <p:spPr bwMode="auto">
            <a:xfrm>
              <a:off x="4329518" y="2211305"/>
              <a:ext cx="710568" cy="105495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8" name="Group 7">
            <a:extLst>
              <a:ext uri="{FF2B5EF4-FFF2-40B4-BE49-F238E27FC236}">
                <a16:creationId xmlns:a16="http://schemas.microsoft.com/office/drawing/2014/main" id="{4BF1A682-0342-4F2C-9D05-951061485BE5}"/>
              </a:ext>
            </a:extLst>
          </p:cNvPr>
          <p:cNvGrpSpPr/>
          <p:nvPr/>
        </p:nvGrpSpPr>
        <p:grpSpPr>
          <a:xfrm>
            <a:off x="8204522" y="2095357"/>
            <a:ext cx="3276135" cy="3445711"/>
            <a:chOff x="8204522" y="2095357"/>
            <a:chExt cx="3276135" cy="3445711"/>
          </a:xfrm>
        </p:grpSpPr>
        <p:sp>
          <p:nvSpPr>
            <p:cNvPr id="35" name="TextBox 34">
              <a:extLst>
                <a:ext uri="{FF2B5EF4-FFF2-40B4-BE49-F238E27FC236}">
                  <a16:creationId xmlns:a16="http://schemas.microsoft.com/office/drawing/2014/main" id="{1C438224-143B-4168-9821-30145A5DF0ED}"/>
                </a:ext>
              </a:extLst>
            </p:cNvPr>
            <p:cNvSpPr txBox="1"/>
            <p:nvPr/>
          </p:nvSpPr>
          <p:spPr>
            <a:xfrm>
              <a:off x="8204522" y="3417632"/>
              <a:ext cx="3276135" cy="577937"/>
            </a:xfrm>
            <a:prstGeom prst="rect">
              <a:avLst/>
            </a:prstGeom>
            <a:noFill/>
          </p:spPr>
          <p:txBody>
            <a:bodyPr wrap="square" lIns="0" tIns="146283" rIns="182854" bIns="146283" rtlCol="0">
              <a:spAutoFit/>
            </a:bodyPr>
            <a:lstStyle/>
            <a:p>
              <a:pPr>
                <a:lnSpc>
                  <a:spcPct val="90000"/>
                </a:lnSpc>
                <a:spcAft>
                  <a:spcPts val="600"/>
                </a:spcAft>
                <a:defRPr/>
              </a:pPr>
              <a:r>
                <a:rPr lang="en-US" sz="2040" dirty="0">
                  <a:solidFill>
                    <a:srgbClr val="0078D7"/>
                  </a:solidFill>
                  <a:latin typeface="+mj-lt"/>
                </a:rPr>
                <a:t>360 insight</a:t>
              </a:r>
            </a:p>
          </p:txBody>
        </p:sp>
        <p:sp>
          <p:nvSpPr>
            <p:cNvPr id="36" name="TextBox 35">
              <a:extLst>
                <a:ext uri="{FF2B5EF4-FFF2-40B4-BE49-F238E27FC236}">
                  <a16:creationId xmlns:a16="http://schemas.microsoft.com/office/drawing/2014/main" id="{1517D7F0-220B-4E90-9844-9127BBE5C573}"/>
                </a:ext>
              </a:extLst>
            </p:cNvPr>
            <p:cNvSpPr txBox="1"/>
            <p:nvPr/>
          </p:nvSpPr>
          <p:spPr>
            <a:xfrm>
              <a:off x="8204522" y="4146946"/>
              <a:ext cx="2705650" cy="1394122"/>
            </a:xfrm>
            <a:prstGeom prst="rect">
              <a:avLst/>
            </a:prstGeom>
            <a:noFill/>
          </p:spPr>
          <p:txBody>
            <a:bodyPr wrap="square" lIns="0" tIns="146283" rIns="182854" bIns="146283" rtlCol="0">
              <a:spAutoFit/>
            </a:bodyPr>
            <a:lstStyle/>
            <a:p>
              <a:pPr>
                <a:spcAft>
                  <a:spcPts val="1224"/>
                </a:spcAft>
                <a:defRPr/>
              </a:pPr>
              <a:r>
                <a:rPr lang="en-IN" sz="1428" dirty="0"/>
                <a:t>Generate compelling insights by aggregating SAP and non-SAP data to provide a 360° view of markets, transactions and customers</a:t>
              </a:r>
            </a:p>
          </p:txBody>
        </p:sp>
        <p:cxnSp>
          <p:nvCxnSpPr>
            <p:cNvPr id="37" name="Straight Connector 36">
              <a:extLst>
                <a:ext uri="{FF2B5EF4-FFF2-40B4-BE49-F238E27FC236}">
                  <a16:creationId xmlns:a16="http://schemas.microsoft.com/office/drawing/2014/main" id="{D9B0109D-EB12-472C-9BA7-A10ACE03B52E}"/>
                </a:ext>
              </a:extLst>
            </p:cNvPr>
            <p:cNvCxnSpPr>
              <a:cxnSpLocks/>
            </p:cNvCxnSpPr>
            <p:nvPr/>
          </p:nvCxnSpPr>
          <p:spPr>
            <a:xfrm>
              <a:off x="8212132" y="4092648"/>
              <a:ext cx="301076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C42B3292-36C9-4D20-BC6D-67AD4E2B1A74}"/>
                </a:ext>
              </a:extLst>
            </p:cNvPr>
            <p:cNvGrpSpPr/>
            <p:nvPr/>
          </p:nvGrpSpPr>
          <p:grpSpPr>
            <a:xfrm>
              <a:off x="8223398" y="2095357"/>
              <a:ext cx="909716" cy="1170898"/>
              <a:chOff x="3710673" y="-810809"/>
              <a:chExt cx="383173" cy="493185"/>
            </a:xfrm>
          </p:grpSpPr>
          <p:sp>
            <p:nvSpPr>
              <p:cNvPr id="50" name="boy" title="Icon of a man">
                <a:extLst>
                  <a:ext uri="{FF2B5EF4-FFF2-40B4-BE49-F238E27FC236}">
                    <a16:creationId xmlns:a16="http://schemas.microsoft.com/office/drawing/2014/main" id="{C1BCAC59-FCA2-43DD-A83B-D4A251FAE8F1}"/>
                  </a:ext>
                </a:extLst>
              </p:cNvPr>
              <p:cNvSpPr>
                <a:spLocks noChangeAspect="1" noEditPoints="1"/>
              </p:cNvSpPr>
              <p:nvPr/>
            </p:nvSpPr>
            <p:spPr bwMode="auto">
              <a:xfrm>
                <a:off x="3710673" y="-683384"/>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light" title="Icon of a lightbulb">
                <a:extLst>
                  <a:ext uri="{FF2B5EF4-FFF2-40B4-BE49-F238E27FC236}">
                    <a16:creationId xmlns:a16="http://schemas.microsoft.com/office/drawing/2014/main" id="{3616DDCE-BDC1-47AA-B55E-8405CDAF5C1A}"/>
                  </a:ext>
                </a:extLst>
              </p:cNvPr>
              <p:cNvSpPr>
                <a:spLocks noChangeAspect="1" noEditPoints="1"/>
              </p:cNvSpPr>
              <p:nvPr/>
            </p:nvSpPr>
            <p:spPr bwMode="auto">
              <a:xfrm>
                <a:off x="3963110" y="-810809"/>
                <a:ext cx="130736" cy="19409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spTree>
    <p:extLst>
      <p:ext uri="{BB962C8B-B14F-4D97-AF65-F5344CB8AC3E}">
        <p14:creationId xmlns:p14="http://schemas.microsoft.com/office/powerpoint/2010/main" val="420297081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80623" y="3099020"/>
            <a:ext cx="12124534" cy="93570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endParaRPr lang="en-US" sz="4896" dirty="0">
              <a:solidFill>
                <a:schemeClr val="tx1"/>
              </a:solidFill>
            </a:endParaRPr>
          </a:p>
        </p:txBody>
      </p:sp>
      <p:sp>
        <p:nvSpPr>
          <p:cNvPr id="3" name="Title 1">
            <a:extLst>
              <a:ext uri="{FF2B5EF4-FFF2-40B4-BE49-F238E27FC236}">
                <a16:creationId xmlns:a16="http://schemas.microsoft.com/office/drawing/2014/main" id="{9D1FF527-1F88-4620-9FF7-2F0472204FCE}"/>
              </a:ext>
            </a:extLst>
          </p:cNvPr>
          <p:cNvSpPr txBox="1">
            <a:spLocks/>
          </p:cNvSpPr>
          <p:nvPr/>
        </p:nvSpPr>
        <p:spPr>
          <a:xfrm>
            <a:off x="434975" y="2906415"/>
            <a:ext cx="11563350" cy="1181694"/>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5400" spc="-100" dirty="0">
                <a:solidFill>
                  <a:schemeClr val="bg1"/>
                </a:solidFill>
                <a:latin typeface="+mn-lt"/>
              </a:rPr>
              <a:t>Thank you</a:t>
            </a:r>
          </a:p>
        </p:txBody>
      </p:sp>
    </p:spTree>
    <p:extLst>
      <p:ext uri="{BB962C8B-B14F-4D97-AF65-F5344CB8AC3E}">
        <p14:creationId xmlns:p14="http://schemas.microsoft.com/office/powerpoint/2010/main" val="328221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7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0C0AC-87BC-4B40-ADDC-21B5DBEF1386}"/>
              </a:ext>
            </a:extLst>
          </p:cNvPr>
          <p:cNvSpPr>
            <a:spLocks noGrp="1"/>
          </p:cNvSpPr>
          <p:nvPr>
            <p:ph type="title"/>
          </p:nvPr>
        </p:nvSpPr>
        <p:spPr/>
        <p:txBody>
          <a:bodyPr/>
          <a:lstStyle/>
          <a:p>
            <a:r>
              <a:rPr lang="en-US" dirty="0"/>
              <a:t>Journey to SAP HANA and Cloud</a:t>
            </a:r>
          </a:p>
        </p:txBody>
      </p:sp>
      <p:sp>
        <p:nvSpPr>
          <p:cNvPr id="44" name="Rectangle 43">
            <a:extLst>
              <a:ext uri="{FF2B5EF4-FFF2-40B4-BE49-F238E27FC236}">
                <a16:creationId xmlns:a16="http://schemas.microsoft.com/office/drawing/2014/main" id="{EE00F9DD-D581-4DD7-98EF-B9D8BBA9CBBB}"/>
              </a:ext>
            </a:extLst>
          </p:cNvPr>
          <p:cNvSpPr/>
          <p:nvPr/>
        </p:nvSpPr>
        <p:spPr bwMode="auto">
          <a:xfrm>
            <a:off x="274639" y="1050925"/>
            <a:ext cx="11889564" cy="5404304"/>
          </a:xfrm>
          <a:prstGeom prst="rect">
            <a:avLst/>
          </a:prstGeom>
          <a:noFill/>
          <a:ln w="19050"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Rectangle 44">
            <a:extLst>
              <a:ext uri="{FF2B5EF4-FFF2-40B4-BE49-F238E27FC236}">
                <a16:creationId xmlns:a16="http://schemas.microsoft.com/office/drawing/2014/main" id="{8463E6BE-6A33-45FF-8FE7-85DB71CAAE7F}"/>
              </a:ext>
            </a:extLst>
          </p:cNvPr>
          <p:cNvSpPr/>
          <p:nvPr/>
        </p:nvSpPr>
        <p:spPr>
          <a:xfrm>
            <a:off x="464331" y="1255246"/>
            <a:ext cx="1408176" cy="5025811"/>
          </a:xfrm>
          <a:prstGeom prst="rect">
            <a:avLst/>
          </a:prstGeom>
          <a:solidFill>
            <a:schemeClr val="bg1"/>
          </a:solidFill>
          <a:ln w="19050" cap="flat" cmpd="sng" algn="ctr">
            <a:solidFill>
              <a:schemeClr val="bg1">
                <a:lumMod val="85000"/>
              </a:schemeClr>
            </a:solidFill>
            <a:prstDash val="solid"/>
          </a:ln>
          <a:effectLst/>
        </p:spPr>
        <p:txBody>
          <a:bodyPr rtlCol="0" anchor="ctr"/>
          <a:lstStyle/>
          <a:p>
            <a:pPr marL="0" marR="0" lvl="0" indent="0" algn="ctr" defTabSz="932563" rtl="0" eaLnBrk="1" fontAlgn="auto" latinLnBrk="0" hangingPunct="1">
              <a:lnSpc>
                <a:spcPct val="9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9" name="Rounded Rectangle 83">
            <a:extLst>
              <a:ext uri="{FF2B5EF4-FFF2-40B4-BE49-F238E27FC236}">
                <a16:creationId xmlns:a16="http://schemas.microsoft.com/office/drawing/2014/main" id="{29A5AB8C-D722-46F9-8B92-AFDB5FDC8491}"/>
              </a:ext>
            </a:extLst>
          </p:cNvPr>
          <p:cNvSpPr/>
          <p:nvPr/>
        </p:nvSpPr>
        <p:spPr>
          <a:xfrm>
            <a:off x="546439" y="4484161"/>
            <a:ext cx="1243584" cy="498022"/>
          </a:xfrm>
          <a:prstGeom prst="rect">
            <a:avLst/>
          </a:prstGeom>
          <a:noFill/>
          <a:ln w="9525" cap="flat" cmpd="sng" algn="ctr">
            <a:noFill/>
            <a:prstDash val="solid"/>
          </a:ln>
          <a:effectLst/>
        </p:spPr>
        <p:txBody>
          <a:bodyPr rtlCol="0" anchor="ct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ERP,</a:t>
            </a:r>
          </a:p>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Industry Add-ons</a:t>
            </a:r>
          </a:p>
        </p:txBody>
      </p:sp>
      <p:sp>
        <p:nvSpPr>
          <p:cNvPr id="50" name="Rounded Rectangle 84">
            <a:extLst>
              <a:ext uri="{FF2B5EF4-FFF2-40B4-BE49-F238E27FC236}">
                <a16:creationId xmlns:a16="http://schemas.microsoft.com/office/drawing/2014/main" id="{AC25B123-FDFC-4839-918D-F0C0579480F7}"/>
              </a:ext>
            </a:extLst>
          </p:cNvPr>
          <p:cNvSpPr/>
          <p:nvPr/>
        </p:nvSpPr>
        <p:spPr>
          <a:xfrm>
            <a:off x="546439" y="3535768"/>
            <a:ext cx="1243584" cy="298918"/>
          </a:xfrm>
          <a:prstGeom prst="rect">
            <a:avLst/>
          </a:prstGeom>
          <a:noFill/>
          <a:ln w="9525" cap="flat" cmpd="sng" algn="ctr">
            <a:noFill/>
            <a:prstDash val="solid"/>
          </a:ln>
          <a:effectLst/>
        </p:spPr>
        <p:txBody>
          <a:bodyPr rtlCol="0" anchor="ct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Non-SAP</a:t>
            </a:r>
          </a:p>
        </p:txBody>
      </p:sp>
      <p:sp>
        <p:nvSpPr>
          <p:cNvPr id="52" name="Rounded Rectangle 109">
            <a:extLst>
              <a:ext uri="{FF2B5EF4-FFF2-40B4-BE49-F238E27FC236}">
                <a16:creationId xmlns:a16="http://schemas.microsoft.com/office/drawing/2014/main" id="{74C188FA-23F8-4902-A320-22DEE89A046C}"/>
              </a:ext>
            </a:extLst>
          </p:cNvPr>
          <p:cNvSpPr/>
          <p:nvPr/>
        </p:nvSpPr>
        <p:spPr>
          <a:xfrm>
            <a:off x="546439" y="2509497"/>
            <a:ext cx="1243584" cy="298917"/>
          </a:xfrm>
          <a:prstGeom prst="rect">
            <a:avLst/>
          </a:prstGeom>
          <a:noFill/>
          <a:ln w="9525" cap="flat" cmpd="sng" algn="ctr">
            <a:noFill/>
            <a:prstDash val="solid"/>
          </a:ln>
          <a:effectLst/>
        </p:spPr>
        <p:txBody>
          <a:bodyPr rtlCol="0" anchor="ct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Analytics</a:t>
            </a:r>
          </a:p>
        </p:txBody>
      </p:sp>
      <p:sp>
        <p:nvSpPr>
          <p:cNvPr id="53" name="Rectangle 52">
            <a:extLst>
              <a:ext uri="{FF2B5EF4-FFF2-40B4-BE49-F238E27FC236}">
                <a16:creationId xmlns:a16="http://schemas.microsoft.com/office/drawing/2014/main" id="{10EE8281-8FBC-407C-83D8-26B5CC15EBDB}"/>
              </a:ext>
            </a:extLst>
          </p:cNvPr>
          <p:cNvSpPr/>
          <p:nvPr/>
        </p:nvSpPr>
        <p:spPr>
          <a:xfrm>
            <a:off x="14493404" y="1875298"/>
            <a:ext cx="1463040" cy="4212763"/>
          </a:xfrm>
          <a:prstGeom prst="rect">
            <a:avLst/>
          </a:prstGeom>
          <a:solidFill>
            <a:srgbClr val="0078D7"/>
          </a:solidFill>
          <a:ln w="17145" cap="flat" cmpd="sng" algn="ctr">
            <a:noFill/>
            <a:prstDash val="solid"/>
          </a:ln>
          <a:effectLst/>
        </p:spPr>
        <p:txBody>
          <a:bodyPr rtlCol="0" anchor="ctr"/>
          <a:lstStyle/>
          <a:p>
            <a:pPr marL="0" marR="0" lvl="0" indent="0" algn="ctr" defTabSz="932563" rtl="0" eaLnBrk="1" fontAlgn="auto" latinLnBrk="0" hangingPunct="1">
              <a:lnSpc>
                <a:spcPct val="9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 name="Freeform 1">
            <a:extLst>
              <a:ext uri="{FF2B5EF4-FFF2-40B4-BE49-F238E27FC236}">
                <a16:creationId xmlns:a16="http://schemas.microsoft.com/office/drawing/2014/main" id="{06240F93-77BE-447C-A8EA-FC8B72544C82}"/>
              </a:ext>
            </a:extLst>
          </p:cNvPr>
          <p:cNvSpPr>
            <a:spLocks noChangeArrowheads="1"/>
          </p:cNvSpPr>
          <p:nvPr/>
        </p:nvSpPr>
        <p:spPr bwMode="auto">
          <a:xfrm>
            <a:off x="14662153" y="2606559"/>
            <a:ext cx="1058681" cy="602215"/>
          </a:xfrm>
          <a:custGeom>
            <a:avLst/>
            <a:gdLst>
              <a:gd name="T0" fmla="*/ 7905 w 7906"/>
              <a:gd name="T1" fmla="*/ 3303 h 4369"/>
              <a:gd name="T2" fmla="*/ 7905 w 7906"/>
              <a:gd name="T3" fmla="*/ 3303 h 4369"/>
              <a:gd name="T4" fmla="*/ 7199 w 7906"/>
              <a:gd name="T5" fmla="*/ 2360 h 4369"/>
              <a:gd name="T6" fmla="*/ 6254 w 7906"/>
              <a:gd name="T7" fmla="*/ 1537 h 4369"/>
              <a:gd name="T8" fmla="*/ 4483 w 7906"/>
              <a:gd name="T9" fmla="*/ 0 h 4369"/>
              <a:gd name="T10" fmla="*/ 2949 w 7906"/>
              <a:gd name="T11" fmla="*/ 944 h 4369"/>
              <a:gd name="T12" fmla="*/ 2478 w 7906"/>
              <a:gd name="T13" fmla="*/ 710 h 4369"/>
              <a:gd name="T14" fmla="*/ 1416 w 7906"/>
              <a:gd name="T15" fmla="*/ 1771 h 4369"/>
              <a:gd name="T16" fmla="*/ 1416 w 7906"/>
              <a:gd name="T17" fmla="*/ 1771 h 4369"/>
              <a:gd name="T18" fmla="*/ 1296 w 7906"/>
              <a:gd name="T19" fmla="*/ 1771 h 4369"/>
              <a:gd name="T20" fmla="*/ 0 w 7906"/>
              <a:gd name="T21" fmla="*/ 3069 h 4369"/>
              <a:gd name="T22" fmla="*/ 1296 w 7906"/>
              <a:gd name="T23" fmla="*/ 4368 h 4369"/>
              <a:gd name="T24" fmla="*/ 1296 w 7906"/>
              <a:gd name="T25" fmla="*/ 4247 h 4369"/>
              <a:gd name="T26" fmla="*/ 1296 w 7906"/>
              <a:gd name="T27" fmla="*/ 4368 h 4369"/>
              <a:gd name="T28" fmla="*/ 6844 w 7906"/>
              <a:gd name="T29" fmla="*/ 4368 h 4369"/>
              <a:gd name="T30" fmla="*/ 7082 w 7906"/>
              <a:gd name="T31" fmla="*/ 4247 h 4369"/>
              <a:gd name="T32" fmla="*/ 7905 w 7906"/>
              <a:gd name="T33" fmla="*/ 3303 h 4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06" h="4369">
                <a:moveTo>
                  <a:pt x="7905" y="3303"/>
                </a:moveTo>
                <a:lnTo>
                  <a:pt x="7905" y="3303"/>
                </a:lnTo>
                <a:cubicBezTo>
                  <a:pt x="7905" y="2831"/>
                  <a:pt x="7554" y="2360"/>
                  <a:pt x="7199" y="2360"/>
                </a:cubicBezTo>
                <a:cubicBezTo>
                  <a:pt x="7082" y="1888"/>
                  <a:pt x="6727" y="1537"/>
                  <a:pt x="6254" y="1537"/>
                </a:cubicBezTo>
                <a:cubicBezTo>
                  <a:pt x="6137" y="710"/>
                  <a:pt x="5310" y="0"/>
                  <a:pt x="4483" y="0"/>
                </a:cubicBezTo>
                <a:cubicBezTo>
                  <a:pt x="3894" y="0"/>
                  <a:pt x="3304" y="355"/>
                  <a:pt x="2949" y="944"/>
                </a:cubicBezTo>
                <a:cubicBezTo>
                  <a:pt x="2832" y="827"/>
                  <a:pt x="2595" y="710"/>
                  <a:pt x="2478" y="710"/>
                </a:cubicBezTo>
                <a:cubicBezTo>
                  <a:pt x="1889" y="710"/>
                  <a:pt x="1416" y="1182"/>
                  <a:pt x="1416" y="1771"/>
                </a:cubicBezTo>
                <a:lnTo>
                  <a:pt x="1416" y="1771"/>
                </a:lnTo>
                <a:lnTo>
                  <a:pt x="1296" y="1771"/>
                </a:lnTo>
                <a:cubicBezTo>
                  <a:pt x="589" y="1771"/>
                  <a:pt x="0" y="2243"/>
                  <a:pt x="0" y="3069"/>
                </a:cubicBezTo>
                <a:cubicBezTo>
                  <a:pt x="0" y="3775"/>
                  <a:pt x="589" y="4368"/>
                  <a:pt x="1296" y="4368"/>
                </a:cubicBezTo>
                <a:cubicBezTo>
                  <a:pt x="1296" y="4368"/>
                  <a:pt x="1296" y="4368"/>
                  <a:pt x="1296" y="4247"/>
                </a:cubicBezTo>
                <a:cubicBezTo>
                  <a:pt x="1296" y="4368"/>
                  <a:pt x="1296" y="4368"/>
                  <a:pt x="1296" y="4368"/>
                </a:cubicBezTo>
                <a:cubicBezTo>
                  <a:pt x="6844" y="4368"/>
                  <a:pt x="6844" y="4368"/>
                  <a:pt x="6844" y="4368"/>
                </a:cubicBezTo>
                <a:cubicBezTo>
                  <a:pt x="6961" y="4368"/>
                  <a:pt x="6961" y="4247"/>
                  <a:pt x="7082" y="4247"/>
                </a:cubicBezTo>
                <a:cubicBezTo>
                  <a:pt x="7554" y="4130"/>
                  <a:pt x="7905" y="3775"/>
                  <a:pt x="7905" y="3303"/>
                </a:cubicBezTo>
              </a:path>
            </a:pathLst>
          </a:custGeom>
          <a:solidFill>
            <a:srgbClr val="E6E6E6"/>
          </a:solidFill>
          <a:ln w="19050" cmpd="sng">
            <a:noFill/>
          </a:ln>
          <a:effectLst/>
        </p:spPr>
        <p:txBody>
          <a:bodyPr wrap="none" anchor="b"/>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a:ln>
                  <a:noFill/>
                </a:ln>
                <a:gradFill>
                  <a:gsLst>
                    <a:gs pos="2917">
                      <a:srgbClr val="353535"/>
                    </a:gs>
                    <a:gs pos="33000">
                      <a:srgbClr val="353535"/>
                    </a:gs>
                  </a:gsLst>
                  <a:lin ang="0" scaled="0"/>
                </a:gradFill>
                <a:effectLst/>
                <a:uLnTx/>
                <a:uFillTx/>
                <a:latin typeface="Segoe UI"/>
                <a:ea typeface="+mn-ea"/>
                <a:cs typeface="+mn-cs"/>
              </a:rPr>
              <a:t>Non-SAP,</a:t>
            </a:r>
          </a:p>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a:ln>
                  <a:noFill/>
                </a:ln>
                <a:gradFill>
                  <a:gsLst>
                    <a:gs pos="2917">
                      <a:srgbClr val="353535"/>
                    </a:gs>
                    <a:gs pos="33000">
                      <a:srgbClr val="353535"/>
                    </a:gs>
                  </a:gsLst>
                  <a:lin ang="0" scaled="0"/>
                </a:gradFill>
                <a:effectLst/>
                <a:uLnTx/>
                <a:uFillTx/>
                <a:latin typeface="Segoe UI"/>
                <a:ea typeface="+mn-ea"/>
                <a:cs typeface="+mn-cs"/>
              </a:rPr>
              <a:t>Custom</a:t>
            </a:r>
          </a:p>
        </p:txBody>
      </p:sp>
      <p:sp>
        <p:nvSpPr>
          <p:cNvPr id="55" name="Rounded Rectangle 96">
            <a:extLst>
              <a:ext uri="{FF2B5EF4-FFF2-40B4-BE49-F238E27FC236}">
                <a16:creationId xmlns:a16="http://schemas.microsoft.com/office/drawing/2014/main" id="{9559B91C-2A45-480D-9E18-E16D0B59C822}"/>
              </a:ext>
            </a:extLst>
          </p:cNvPr>
          <p:cNvSpPr/>
          <p:nvPr/>
        </p:nvSpPr>
        <p:spPr>
          <a:xfrm>
            <a:off x="14597133" y="4219500"/>
            <a:ext cx="1188720" cy="496663"/>
          </a:xfrm>
          <a:prstGeom prst="rect">
            <a:avLst/>
          </a:prstGeom>
          <a:solidFill>
            <a:srgbClr val="0078D7"/>
          </a:solidFill>
          <a:ln w="17145" cap="flat" cmpd="sng" algn="ctr">
            <a:noFill/>
            <a:prstDash val="solid"/>
          </a:ln>
          <a:effectLst/>
        </p:spPr>
        <p:txBody>
          <a:bodyPr rtlCol="0" anchor="ct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light"/>
                <a:ea typeface="+mn-ea"/>
                <a:cs typeface="+mn-cs"/>
              </a:rPr>
              <a:t>S/4HANA</a:t>
            </a:r>
          </a:p>
        </p:txBody>
      </p:sp>
      <p:sp>
        <p:nvSpPr>
          <p:cNvPr id="56" name="Flowchart: Magnetic Disk 16">
            <a:extLst>
              <a:ext uri="{FF2B5EF4-FFF2-40B4-BE49-F238E27FC236}">
                <a16:creationId xmlns:a16="http://schemas.microsoft.com/office/drawing/2014/main" id="{AF82C197-1DEC-4C21-A23C-E674DE7E9FC6}"/>
              </a:ext>
            </a:extLst>
          </p:cNvPr>
          <p:cNvSpPr/>
          <p:nvPr/>
        </p:nvSpPr>
        <p:spPr>
          <a:xfrm>
            <a:off x="14715582" y="4857829"/>
            <a:ext cx="951823" cy="468233"/>
          </a:xfrm>
          <a:prstGeom prst="flowChartMagneticDisk">
            <a:avLst/>
          </a:prstGeom>
          <a:solidFill>
            <a:srgbClr val="0078D7"/>
          </a:solidFill>
          <a:ln w="19050" cap="flat" cmpd="sng" algn="ctr">
            <a:solidFill>
              <a:srgbClr val="FFFFFF"/>
            </a:solidFill>
            <a:prstDash val="solid"/>
          </a:ln>
          <a:effectLst/>
        </p:spPr>
        <p:txBody>
          <a:bodyPr lIns="48900" tIns="97798" rIns="48900" bIns="48900" anchor="ct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Semilight"/>
                <a:ea typeface="+mn-ea"/>
                <a:cs typeface="+mn-cs"/>
              </a:rPr>
              <a:t>HANA</a:t>
            </a:r>
          </a:p>
        </p:txBody>
      </p:sp>
      <p:sp>
        <p:nvSpPr>
          <p:cNvPr id="57" name="Rounded Rectangle 115">
            <a:extLst>
              <a:ext uri="{FF2B5EF4-FFF2-40B4-BE49-F238E27FC236}">
                <a16:creationId xmlns:a16="http://schemas.microsoft.com/office/drawing/2014/main" id="{CA5905E1-4AB0-41C3-BBEF-1860CF3AB2CB}"/>
              </a:ext>
            </a:extLst>
          </p:cNvPr>
          <p:cNvSpPr/>
          <p:nvPr/>
        </p:nvSpPr>
        <p:spPr>
          <a:xfrm>
            <a:off x="14597133" y="3772199"/>
            <a:ext cx="1188720" cy="356044"/>
          </a:xfrm>
          <a:prstGeom prst="rect">
            <a:avLst/>
          </a:prstGeom>
          <a:solidFill>
            <a:srgbClr val="002060">
              <a:lumMod val="10000"/>
              <a:lumOff val="90000"/>
            </a:srgbClr>
          </a:solidFill>
          <a:ln w="9525" cap="flat" cmpd="sng" algn="ctr">
            <a:noFill/>
            <a:prstDash val="solid"/>
          </a:ln>
          <a:effectLst/>
        </p:spPr>
        <p:txBody>
          <a:bodyPr rtlCol="0" anchor="ct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353535"/>
                    </a:gs>
                    <a:gs pos="33000">
                      <a:srgbClr val="353535"/>
                    </a:gs>
                  </a:gsLst>
                  <a:lin ang="0" scaled="0"/>
                </a:gradFill>
                <a:effectLst/>
                <a:uLnTx/>
                <a:uFillTx/>
                <a:latin typeface="Segoe UI Semilight"/>
                <a:ea typeface="+mn-ea"/>
                <a:cs typeface="+mn-cs"/>
              </a:rPr>
              <a:t>Embedded analytics</a:t>
            </a:r>
          </a:p>
        </p:txBody>
      </p:sp>
      <p:sp>
        <p:nvSpPr>
          <p:cNvPr id="58" name="Rounded Rectangle 125">
            <a:extLst>
              <a:ext uri="{FF2B5EF4-FFF2-40B4-BE49-F238E27FC236}">
                <a16:creationId xmlns:a16="http://schemas.microsoft.com/office/drawing/2014/main" id="{C88A9C9D-636E-4FD3-82F7-134BAFEC027E}"/>
              </a:ext>
            </a:extLst>
          </p:cNvPr>
          <p:cNvSpPr/>
          <p:nvPr/>
        </p:nvSpPr>
        <p:spPr>
          <a:xfrm>
            <a:off x="14597133" y="3349893"/>
            <a:ext cx="1188720" cy="306182"/>
          </a:xfrm>
          <a:prstGeom prst="rect">
            <a:avLst/>
          </a:prstGeom>
          <a:solidFill>
            <a:srgbClr val="FFFFFF"/>
          </a:solidFill>
          <a:ln w="10795" cap="flat" cmpd="sng" algn="ctr">
            <a:noFill/>
            <a:prstDash val="solid"/>
          </a:ln>
          <a:effectLst/>
        </p:spPr>
        <p:txBody>
          <a:bodyPr rtlCol="0" anchor="ct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353535"/>
                    </a:gs>
                    <a:gs pos="33000">
                      <a:srgbClr val="353535"/>
                    </a:gs>
                  </a:gsLst>
                  <a:lin ang="0" scaled="0"/>
                </a:gradFill>
                <a:effectLst/>
                <a:uLnTx/>
                <a:uFillTx/>
                <a:latin typeface="Segoe UI Semilight"/>
                <a:ea typeface="+mn-ea"/>
                <a:cs typeface="+mn-cs"/>
              </a:rPr>
              <a:t>Industry solutions</a:t>
            </a:r>
          </a:p>
        </p:txBody>
      </p:sp>
      <p:sp>
        <p:nvSpPr>
          <p:cNvPr id="83" name="Rectangle 82">
            <a:extLst>
              <a:ext uri="{FF2B5EF4-FFF2-40B4-BE49-F238E27FC236}">
                <a16:creationId xmlns:a16="http://schemas.microsoft.com/office/drawing/2014/main" id="{44343AB4-F5F0-4F83-8778-35F124458740}"/>
              </a:ext>
            </a:extLst>
          </p:cNvPr>
          <p:cNvSpPr/>
          <p:nvPr/>
        </p:nvSpPr>
        <p:spPr bwMode="auto">
          <a:xfrm>
            <a:off x="14493404" y="1626108"/>
            <a:ext cx="1463040" cy="425479"/>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srgbClr val="FFFFFF"/>
                    </a:gs>
                    <a:gs pos="30000">
                      <a:srgbClr val="FFFFFF"/>
                    </a:gs>
                  </a:gsLst>
                  <a:lin ang="0" scaled="0"/>
                </a:gradFill>
                <a:effectLst/>
                <a:uLnTx/>
                <a:uFillTx/>
                <a:latin typeface="Segoe Semibold" panose="020B0702040504020203" pitchFamily="34" charset="0"/>
                <a:ea typeface="+mn-ea"/>
                <a:cs typeface="+mn-cs"/>
              </a:rPr>
              <a:t>S/4HANA on Azure</a:t>
            </a:r>
          </a:p>
        </p:txBody>
      </p:sp>
      <p:sp>
        <p:nvSpPr>
          <p:cNvPr id="84" name="Rectangle 83">
            <a:extLst>
              <a:ext uri="{FF2B5EF4-FFF2-40B4-BE49-F238E27FC236}">
                <a16:creationId xmlns:a16="http://schemas.microsoft.com/office/drawing/2014/main" id="{F382B8C5-D725-4660-9EC4-C8F3F570E2BA}"/>
              </a:ext>
            </a:extLst>
          </p:cNvPr>
          <p:cNvSpPr/>
          <p:nvPr/>
        </p:nvSpPr>
        <p:spPr bwMode="auto">
          <a:xfrm>
            <a:off x="464331" y="1240927"/>
            <a:ext cx="1428358" cy="536971"/>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On-premises</a:t>
            </a:r>
          </a:p>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Multi-Vendor</a:t>
            </a:r>
          </a:p>
        </p:txBody>
      </p:sp>
      <p:sp>
        <p:nvSpPr>
          <p:cNvPr id="85" name="Database_EFC7" title="Icon of a cylinder">
            <a:extLst>
              <a:ext uri="{FF2B5EF4-FFF2-40B4-BE49-F238E27FC236}">
                <a16:creationId xmlns:a16="http://schemas.microsoft.com/office/drawing/2014/main" id="{91BB97E0-E5D4-4C19-81CD-1D62ED307035}"/>
              </a:ext>
            </a:extLst>
          </p:cNvPr>
          <p:cNvSpPr>
            <a:spLocks noChangeAspect="1" noEditPoints="1"/>
          </p:cNvSpPr>
          <p:nvPr/>
        </p:nvSpPr>
        <p:spPr bwMode="auto">
          <a:xfrm>
            <a:off x="984317" y="5277258"/>
            <a:ext cx="367828" cy="47811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building_5" title="Icon of tall buildings">
            <a:extLst>
              <a:ext uri="{FF2B5EF4-FFF2-40B4-BE49-F238E27FC236}">
                <a16:creationId xmlns:a16="http://schemas.microsoft.com/office/drawing/2014/main" id="{41E4AAEE-D411-4115-81CF-C1A9678F4445}"/>
              </a:ext>
            </a:extLst>
          </p:cNvPr>
          <p:cNvSpPr>
            <a:spLocks noChangeAspect="1" noEditPoints="1"/>
          </p:cNvSpPr>
          <p:nvPr/>
        </p:nvSpPr>
        <p:spPr bwMode="auto">
          <a:xfrm>
            <a:off x="941713" y="4008311"/>
            <a:ext cx="453036" cy="49203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30CB73BB-F6A2-4557-9F21-B7C69A12AD0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26773" y="2033474"/>
            <a:ext cx="482917" cy="482917"/>
          </a:xfrm>
          <a:prstGeom prst="rect">
            <a:avLst/>
          </a:prstGeom>
        </p:spPr>
      </p:pic>
      <p:pic>
        <p:nvPicPr>
          <p:cNvPr id="87" name="Graphic 86">
            <a:extLst>
              <a:ext uri="{FF2B5EF4-FFF2-40B4-BE49-F238E27FC236}">
                <a16:creationId xmlns:a16="http://schemas.microsoft.com/office/drawing/2014/main" id="{84893DE9-5100-46EF-9B6C-14298674E9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9819" y="2983177"/>
            <a:ext cx="336825" cy="544864"/>
          </a:xfrm>
          <a:prstGeom prst="rect">
            <a:avLst/>
          </a:prstGeom>
        </p:spPr>
      </p:pic>
      <p:grpSp>
        <p:nvGrpSpPr>
          <p:cNvPr id="29" name="Group 28">
            <a:extLst>
              <a:ext uri="{FF2B5EF4-FFF2-40B4-BE49-F238E27FC236}">
                <a16:creationId xmlns:a16="http://schemas.microsoft.com/office/drawing/2014/main" id="{6BF5A195-3649-4EFD-84C3-FCC400734C9B}"/>
              </a:ext>
            </a:extLst>
          </p:cNvPr>
          <p:cNvGrpSpPr/>
          <p:nvPr/>
        </p:nvGrpSpPr>
        <p:grpSpPr>
          <a:xfrm>
            <a:off x="1981200" y="1214870"/>
            <a:ext cx="2446020" cy="461529"/>
            <a:chOff x="1981200" y="1367271"/>
            <a:chExt cx="2446020" cy="461529"/>
          </a:xfrm>
        </p:grpSpPr>
        <p:sp>
          <p:nvSpPr>
            <p:cNvPr id="7" name="Oval 6">
              <a:extLst>
                <a:ext uri="{FF2B5EF4-FFF2-40B4-BE49-F238E27FC236}">
                  <a16:creationId xmlns:a16="http://schemas.microsoft.com/office/drawing/2014/main" id="{6C84B567-02EB-4139-9E77-6079A69AF663}"/>
                </a:ext>
              </a:extLst>
            </p:cNvPr>
            <p:cNvSpPr/>
            <p:nvPr/>
          </p:nvSpPr>
          <p:spPr bwMode="auto">
            <a:xfrm>
              <a:off x="1981200" y="1483360"/>
              <a:ext cx="345440" cy="345440"/>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A</a:t>
              </a:r>
              <a:endParaRPr kumimoji="0" lang="en-IN" sz="1600" b="0" i="0" u="none" strike="noStrike" kern="1200" cap="none" spc="0" normalizeH="0" baseline="0" noProof="0" dirty="0" err="1">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11" name="Straight Arrow Connector 10">
              <a:extLst>
                <a:ext uri="{FF2B5EF4-FFF2-40B4-BE49-F238E27FC236}">
                  <a16:creationId xmlns:a16="http://schemas.microsoft.com/office/drawing/2014/main" id="{05C67353-75DB-4002-B797-CD5D4DC747A9}"/>
                </a:ext>
              </a:extLst>
            </p:cNvPr>
            <p:cNvCxnSpPr>
              <a:cxnSpLocks/>
            </p:cNvCxnSpPr>
            <p:nvPr/>
          </p:nvCxnSpPr>
          <p:spPr>
            <a:xfrm>
              <a:off x="2313940" y="1656080"/>
              <a:ext cx="2113280" cy="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88" name="Rounded Rectangle 109">
              <a:extLst>
                <a:ext uri="{FF2B5EF4-FFF2-40B4-BE49-F238E27FC236}">
                  <a16:creationId xmlns:a16="http://schemas.microsoft.com/office/drawing/2014/main" id="{5D8398F6-B344-49BF-AF3E-19643D324454}"/>
                </a:ext>
              </a:extLst>
            </p:cNvPr>
            <p:cNvSpPr/>
            <p:nvPr/>
          </p:nvSpPr>
          <p:spPr>
            <a:xfrm>
              <a:off x="2148839" y="1367271"/>
              <a:ext cx="2001091" cy="275542"/>
            </a:xfrm>
            <a:prstGeom prst="rect">
              <a:avLst/>
            </a:prstGeom>
            <a:noFill/>
            <a:ln w="9525" cap="flat" cmpd="sng" algn="ctr">
              <a:noFill/>
              <a:prstDash val="solid"/>
            </a:ln>
            <a:effectLst/>
          </p:spPr>
          <p:txBody>
            <a:bodyPr rtlCol="0" anchor="ct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Lift and Shift to Cloud</a:t>
              </a:r>
            </a:p>
          </p:txBody>
        </p:sp>
      </p:grpSp>
      <p:sp>
        <p:nvSpPr>
          <p:cNvPr id="90" name="Oval 89">
            <a:extLst>
              <a:ext uri="{FF2B5EF4-FFF2-40B4-BE49-F238E27FC236}">
                <a16:creationId xmlns:a16="http://schemas.microsoft.com/office/drawing/2014/main" id="{6BAD197C-8CF0-4A5A-A1F5-A8B31909BCBC}"/>
              </a:ext>
            </a:extLst>
          </p:cNvPr>
          <p:cNvSpPr/>
          <p:nvPr/>
        </p:nvSpPr>
        <p:spPr bwMode="auto">
          <a:xfrm>
            <a:off x="1981200" y="2649220"/>
            <a:ext cx="345440" cy="345440"/>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B</a:t>
            </a:r>
            <a:endParaRPr kumimoji="0" lang="en-IN" sz="1600" b="0" i="0" u="none" strike="noStrike" kern="1200" cap="none" spc="0" normalizeH="0" baseline="0" noProof="0" dirty="0" err="1">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91" name="Straight Arrow Connector 90">
            <a:extLst>
              <a:ext uri="{FF2B5EF4-FFF2-40B4-BE49-F238E27FC236}">
                <a16:creationId xmlns:a16="http://schemas.microsoft.com/office/drawing/2014/main" id="{579E4250-50E2-453A-81B5-B0B8D76C85E3}"/>
              </a:ext>
            </a:extLst>
          </p:cNvPr>
          <p:cNvCxnSpPr>
            <a:cxnSpLocks/>
          </p:cNvCxnSpPr>
          <p:nvPr/>
        </p:nvCxnSpPr>
        <p:spPr>
          <a:xfrm>
            <a:off x="2313940" y="2821940"/>
            <a:ext cx="2113280" cy="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92" name="Rounded Rectangle 109">
            <a:extLst>
              <a:ext uri="{FF2B5EF4-FFF2-40B4-BE49-F238E27FC236}">
                <a16:creationId xmlns:a16="http://schemas.microsoft.com/office/drawing/2014/main" id="{159EB559-3770-4F97-A483-433C9818064F}"/>
              </a:ext>
            </a:extLst>
          </p:cNvPr>
          <p:cNvSpPr/>
          <p:nvPr/>
        </p:nvSpPr>
        <p:spPr>
          <a:xfrm>
            <a:off x="2268585" y="2533131"/>
            <a:ext cx="2001091" cy="275542"/>
          </a:xfrm>
          <a:prstGeom prst="rect">
            <a:avLst/>
          </a:prstGeom>
          <a:noFill/>
          <a:ln w="9525" cap="flat" cmpd="sng" algn="ctr">
            <a:noFill/>
            <a:prstDash val="solid"/>
          </a:ln>
          <a:effectLst/>
        </p:spPr>
        <p:txBody>
          <a:bodyPr rtlCol="0" anchor="ct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Lift and Migrate to Cloud</a:t>
            </a:r>
          </a:p>
        </p:txBody>
      </p:sp>
      <p:sp>
        <p:nvSpPr>
          <p:cNvPr id="93" name="Oval 92">
            <a:extLst>
              <a:ext uri="{FF2B5EF4-FFF2-40B4-BE49-F238E27FC236}">
                <a16:creationId xmlns:a16="http://schemas.microsoft.com/office/drawing/2014/main" id="{02E248BE-1299-469B-B960-9FFA0DEDCD88}"/>
              </a:ext>
            </a:extLst>
          </p:cNvPr>
          <p:cNvSpPr/>
          <p:nvPr/>
        </p:nvSpPr>
        <p:spPr bwMode="auto">
          <a:xfrm>
            <a:off x="1981200" y="4555306"/>
            <a:ext cx="345440" cy="345440"/>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C</a:t>
            </a:r>
            <a:endParaRPr kumimoji="0" lang="en-IN" sz="1600" b="0" i="0" u="none" strike="noStrike" kern="1200" cap="none" spc="0" normalizeH="0" baseline="0" noProof="0" dirty="0" err="1">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94" name="Straight Arrow Connector 93">
            <a:extLst>
              <a:ext uri="{FF2B5EF4-FFF2-40B4-BE49-F238E27FC236}">
                <a16:creationId xmlns:a16="http://schemas.microsoft.com/office/drawing/2014/main" id="{3F3F03EE-755A-4C1E-86B5-21E527C9889E}"/>
              </a:ext>
            </a:extLst>
          </p:cNvPr>
          <p:cNvCxnSpPr>
            <a:cxnSpLocks/>
          </p:cNvCxnSpPr>
          <p:nvPr/>
        </p:nvCxnSpPr>
        <p:spPr>
          <a:xfrm>
            <a:off x="2313940" y="4728026"/>
            <a:ext cx="4178300" cy="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95" name="Rounded Rectangle 109">
            <a:extLst>
              <a:ext uri="{FF2B5EF4-FFF2-40B4-BE49-F238E27FC236}">
                <a16:creationId xmlns:a16="http://schemas.microsoft.com/office/drawing/2014/main" id="{AC6A7D60-FFBE-4997-A8F0-2E04DE95D021}"/>
              </a:ext>
            </a:extLst>
          </p:cNvPr>
          <p:cNvSpPr/>
          <p:nvPr/>
        </p:nvSpPr>
        <p:spPr>
          <a:xfrm>
            <a:off x="2244638" y="4446837"/>
            <a:ext cx="3938448" cy="275542"/>
          </a:xfrm>
          <a:prstGeom prst="rect">
            <a:avLst/>
          </a:prstGeom>
          <a:noFill/>
          <a:ln w="9525" cap="flat" cmpd="sng" algn="ctr">
            <a:noFill/>
            <a:prstDash val="solid"/>
          </a:ln>
          <a:effectLst/>
        </p:spPr>
        <p:txBody>
          <a:bodyPr rtlCol="0" anchor="ct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Lift and Shift/Migrate to Cloud, Migrate part to HANA</a:t>
            </a:r>
          </a:p>
        </p:txBody>
      </p:sp>
      <p:sp>
        <p:nvSpPr>
          <p:cNvPr id="96" name="Oval 95">
            <a:extLst>
              <a:ext uri="{FF2B5EF4-FFF2-40B4-BE49-F238E27FC236}">
                <a16:creationId xmlns:a16="http://schemas.microsoft.com/office/drawing/2014/main" id="{2C7F4A74-C30A-4529-80B1-61E510AAB5F7}"/>
              </a:ext>
            </a:extLst>
          </p:cNvPr>
          <p:cNvSpPr/>
          <p:nvPr/>
        </p:nvSpPr>
        <p:spPr bwMode="auto">
          <a:xfrm>
            <a:off x="1981200" y="5543724"/>
            <a:ext cx="345440" cy="345440"/>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D</a:t>
            </a:r>
            <a:endParaRPr kumimoji="0" lang="en-IN" sz="1600" b="0" i="0" u="none" strike="noStrike" kern="1200" cap="none" spc="0" normalizeH="0" baseline="0" noProof="0" dirty="0" err="1">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97" name="Straight Arrow Connector 96">
            <a:extLst>
              <a:ext uri="{FF2B5EF4-FFF2-40B4-BE49-F238E27FC236}">
                <a16:creationId xmlns:a16="http://schemas.microsoft.com/office/drawing/2014/main" id="{6167A624-5E2E-459C-BCAE-AD8F323956BF}"/>
              </a:ext>
            </a:extLst>
          </p:cNvPr>
          <p:cNvCxnSpPr>
            <a:cxnSpLocks/>
          </p:cNvCxnSpPr>
          <p:nvPr/>
        </p:nvCxnSpPr>
        <p:spPr>
          <a:xfrm>
            <a:off x="2313940" y="5716444"/>
            <a:ext cx="6990740" cy="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98" name="Rounded Rectangle 109">
            <a:extLst>
              <a:ext uri="{FF2B5EF4-FFF2-40B4-BE49-F238E27FC236}">
                <a16:creationId xmlns:a16="http://schemas.microsoft.com/office/drawing/2014/main" id="{D5384A3A-2FAB-4D9C-86E6-A25065968F9C}"/>
              </a:ext>
            </a:extLst>
          </p:cNvPr>
          <p:cNvSpPr/>
          <p:nvPr/>
        </p:nvSpPr>
        <p:spPr>
          <a:xfrm>
            <a:off x="2244638" y="5435255"/>
            <a:ext cx="7042532" cy="275542"/>
          </a:xfrm>
          <a:prstGeom prst="rect">
            <a:avLst/>
          </a:prstGeom>
          <a:noFill/>
          <a:ln w="9525" cap="flat" cmpd="sng" algn="ctr">
            <a:noFill/>
            <a:prstDash val="solid"/>
          </a:ln>
          <a:effectLst/>
        </p:spPr>
        <p:txBody>
          <a:bodyPr rtlCol="0" anchor="ct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Transformation to S/4HANA and Cloud: Consolidation or (selective) Re-implementation or Greenfield</a:t>
            </a:r>
          </a:p>
        </p:txBody>
      </p:sp>
      <p:cxnSp>
        <p:nvCxnSpPr>
          <p:cNvPr id="99" name="Straight Arrow Connector 98">
            <a:extLst>
              <a:ext uri="{FF2B5EF4-FFF2-40B4-BE49-F238E27FC236}">
                <a16:creationId xmlns:a16="http://schemas.microsoft.com/office/drawing/2014/main" id="{1D5B2FA1-2CD9-4CE3-887C-70CF17507D75}"/>
              </a:ext>
            </a:extLst>
          </p:cNvPr>
          <p:cNvCxnSpPr>
            <a:cxnSpLocks/>
          </p:cNvCxnSpPr>
          <p:nvPr/>
        </p:nvCxnSpPr>
        <p:spPr>
          <a:xfrm>
            <a:off x="5946488" y="3279593"/>
            <a:ext cx="1274987" cy="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00" name="Rounded Rectangle 109">
            <a:extLst>
              <a:ext uri="{FF2B5EF4-FFF2-40B4-BE49-F238E27FC236}">
                <a16:creationId xmlns:a16="http://schemas.microsoft.com/office/drawing/2014/main" id="{8DFF9193-8CC0-40A6-9B48-653C45B3B6D5}"/>
              </a:ext>
            </a:extLst>
          </p:cNvPr>
          <p:cNvSpPr/>
          <p:nvPr/>
        </p:nvSpPr>
        <p:spPr>
          <a:xfrm>
            <a:off x="5534395" y="2990784"/>
            <a:ext cx="2001091" cy="275542"/>
          </a:xfrm>
          <a:prstGeom prst="rect">
            <a:avLst/>
          </a:prstGeom>
          <a:noFill/>
          <a:ln w="9525" cap="flat" cmpd="sng" algn="ctr">
            <a:noFill/>
            <a:prstDash val="solid"/>
          </a:ln>
          <a:effectLst/>
        </p:spPr>
        <p:txBody>
          <a:bodyPr rtlCol="0" anchor="ct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Migrate to HANA</a:t>
            </a:r>
          </a:p>
        </p:txBody>
      </p:sp>
      <p:cxnSp>
        <p:nvCxnSpPr>
          <p:cNvPr id="101" name="Straight Arrow Connector 100">
            <a:extLst>
              <a:ext uri="{FF2B5EF4-FFF2-40B4-BE49-F238E27FC236}">
                <a16:creationId xmlns:a16="http://schemas.microsoft.com/office/drawing/2014/main" id="{161DF52C-881B-4C6F-9926-D076781C5C13}"/>
              </a:ext>
            </a:extLst>
          </p:cNvPr>
          <p:cNvCxnSpPr>
            <a:cxnSpLocks/>
          </p:cNvCxnSpPr>
          <p:nvPr/>
        </p:nvCxnSpPr>
        <p:spPr>
          <a:xfrm>
            <a:off x="5949387" y="1724388"/>
            <a:ext cx="4479844" cy="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02" name="Rounded Rectangle 109">
            <a:extLst>
              <a:ext uri="{FF2B5EF4-FFF2-40B4-BE49-F238E27FC236}">
                <a16:creationId xmlns:a16="http://schemas.microsoft.com/office/drawing/2014/main" id="{2C4D5162-BB10-44EC-8B64-C7E43A5D80BE}"/>
              </a:ext>
            </a:extLst>
          </p:cNvPr>
          <p:cNvSpPr/>
          <p:nvPr/>
        </p:nvSpPr>
        <p:spPr>
          <a:xfrm>
            <a:off x="5911045" y="1478703"/>
            <a:ext cx="4571898" cy="189600"/>
          </a:xfrm>
          <a:prstGeom prst="rect">
            <a:avLst/>
          </a:prstGeom>
          <a:noFill/>
          <a:ln w="9525" cap="flat" cmpd="sng" algn="ctr">
            <a:noFill/>
            <a:prstDash val="solid"/>
          </a:ln>
          <a:effectLst/>
        </p:spPr>
        <p:txBody>
          <a:bodyPr rtlCol="0" anchor="ct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Migration to HANA, Conversion to S/4HANA</a:t>
            </a:r>
          </a:p>
        </p:txBody>
      </p:sp>
      <p:cxnSp>
        <p:nvCxnSpPr>
          <p:cNvPr id="103" name="Straight Arrow Connector 102">
            <a:extLst>
              <a:ext uri="{FF2B5EF4-FFF2-40B4-BE49-F238E27FC236}">
                <a16:creationId xmlns:a16="http://schemas.microsoft.com/office/drawing/2014/main" id="{904947E8-BC32-4E92-9110-BEA782A78E5B}"/>
              </a:ext>
            </a:extLst>
          </p:cNvPr>
          <p:cNvCxnSpPr>
            <a:cxnSpLocks/>
          </p:cNvCxnSpPr>
          <p:nvPr/>
        </p:nvCxnSpPr>
        <p:spPr>
          <a:xfrm>
            <a:off x="8753493" y="3736793"/>
            <a:ext cx="1752600" cy="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04" name="Rounded Rectangle 109">
            <a:extLst>
              <a:ext uri="{FF2B5EF4-FFF2-40B4-BE49-F238E27FC236}">
                <a16:creationId xmlns:a16="http://schemas.microsoft.com/office/drawing/2014/main" id="{7E8D56E8-39C8-4EFC-ADBA-E7641F32829C}"/>
              </a:ext>
            </a:extLst>
          </p:cNvPr>
          <p:cNvSpPr/>
          <p:nvPr/>
        </p:nvSpPr>
        <p:spPr>
          <a:xfrm>
            <a:off x="8682545" y="3376138"/>
            <a:ext cx="2001091" cy="275542"/>
          </a:xfrm>
          <a:prstGeom prst="rect">
            <a:avLst/>
          </a:prstGeom>
          <a:noFill/>
          <a:ln w="9525" cap="flat" cmpd="sng" algn="ctr">
            <a:noFill/>
            <a:prstDash val="solid"/>
          </a:ln>
          <a:effectLst/>
        </p:spPr>
        <p:txBody>
          <a:bodyPr rtlCol="0" anchor="ct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Conversion to S/4HANA </a:t>
            </a:r>
            <a:br>
              <a:rPr kumimoji="0" lang="en-IN"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br>
            <a:r>
              <a:rPr kumimoji="0" lang="en-IN"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or BW/4HANA</a:t>
            </a:r>
          </a:p>
        </p:txBody>
      </p:sp>
      <p:grpSp>
        <p:nvGrpSpPr>
          <p:cNvPr id="25" name="Group 24">
            <a:extLst>
              <a:ext uri="{FF2B5EF4-FFF2-40B4-BE49-F238E27FC236}">
                <a16:creationId xmlns:a16="http://schemas.microsoft.com/office/drawing/2014/main" id="{AFEB36EE-7F50-44AE-A997-6D6A13E1FC79}"/>
              </a:ext>
            </a:extLst>
          </p:cNvPr>
          <p:cNvGrpSpPr/>
          <p:nvPr/>
        </p:nvGrpSpPr>
        <p:grpSpPr>
          <a:xfrm>
            <a:off x="4481151" y="1232354"/>
            <a:ext cx="2017218" cy="3118020"/>
            <a:chOff x="4481151" y="1232354"/>
            <a:chExt cx="2017218" cy="3118020"/>
          </a:xfrm>
        </p:grpSpPr>
        <p:sp>
          <p:nvSpPr>
            <p:cNvPr id="105" name="Rectangle 104">
              <a:extLst>
                <a:ext uri="{FF2B5EF4-FFF2-40B4-BE49-F238E27FC236}">
                  <a16:creationId xmlns:a16="http://schemas.microsoft.com/office/drawing/2014/main" id="{2C18B0A1-F282-4821-9C0F-586DAC944B42}"/>
                </a:ext>
              </a:extLst>
            </p:cNvPr>
            <p:cNvSpPr/>
            <p:nvPr/>
          </p:nvSpPr>
          <p:spPr>
            <a:xfrm>
              <a:off x="4488303" y="1237665"/>
              <a:ext cx="1408176" cy="3112709"/>
            </a:xfrm>
            <a:prstGeom prst="rect">
              <a:avLst/>
            </a:prstGeom>
            <a:solidFill>
              <a:schemeClr val="bg1"/>
            </a:solidFill>
            <a:ln w="19050" cap="flat" cmpd="sng" algn="ctr">
              <a:solidFill>
                <a:schemeClr val="bg1">
                  <a:lumMod val="85000"/>
                </a:schemeClr>
              </a:solidFill>
              <a:prstDash val="solid"/>
            </a:ln>
            <a:effectLst/>
          </p:spPr>
          <p:txBody>
            <a:bodyPr rtlCol="0" anchor="ctr"/>
            <a:lstStyle/>
            <a:p>
              <a:pPr marL="0" marR="0" lvl="0" indent="0" algn="ctr" defTabSz="932563" rtl="0" eaLnBrk="1" fontAlgn="auto" latinLnBrk="0" hangingPunct="1">
                <a:lnSpc>
                  <a:spcPct val="9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06" name="Rectangle 105">
              <a:extLst>
                <a:ext uri="{FF2B5EF4-FFF2-40B4-BE49-F238E27FC236}">
                  <a16:creationId xmlns:a16="http://schemas.microsoft.com/office/drawing/2014/main" id="{A6A30F3A-C13B-453C-BF43-32B9802F9CCE}"/>
                </a:ext>
              </a:extLst>
            </p:cNvPr>
            <p:cNvSpPr/>
            <p:nvPr/>
          </p:nvSpPr>
          <p:spPr bwMode="auto">
            <a:xfrm>
              <a:off x="4481151" y="1232354"/>
              <a:ext cx="1428359" cy="487465"/>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SAP </a:t>
              </a:r>
              <a:r>
                <a:rPr kumimoji="0" lang="en-US" sz="1200"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AnyDB</a:t>
              </a: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on Azure</a:t>
              </a:r>
            </a:p>
          </p:txBody>
        </p:sp>
        <p:sp>
          <p:nvSpPr>
            <p:cNvPr id="107" name="cloud" title="Icon of a cloud">
              <a:extLst>
                <a:ext uri="{FF2B5EF4-FFF2-40B4-BE49-F238E27FC236}">
                  <a16:creationId xmlns:a16="http://schemas.microsoft.com/office/drawing/2014/main" id="{1A0C7F00-3F20-4AB3-A5FB-3E6AB962F84E}"/>
                </a:ext>
              </a:extLst>
            </p:cNvPr>
            <p:cNvSpPr>
              <a:spLocks noChangeAspect="1"/>
            </p:cNvSpPr>
            <p:nvPr/>
          </p:nvSpPr>
          <p:spPr bwMode="auto">
            <a:xfrm>
              <a:off x="4612695" y="1881509"/>
              <a:ext cx="482299" cy="30727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 name="Rounded Rectangle 84">
              <a:extLst>
                <a:ext uri="{FF2B5EF4-FFF2-40B4-BE49-F238E27FC236}">
                  <a16:creationId xmlns:a16="http://schemas.microsoft.com/office/drawing/2014/main" id="{BE0E12CE-96A4-41A5-81BD-8ECE27B402A7}"/>
                </a:ext>
              </a:extLst>
            </p:cNvPr>
            <p:cNvSpPr/>
            <p:nvPr/>
          </p:nvSpPr>
          <p:spPr>
            <a:xfrm>
              <a:off x="5081428" y="1912204"/>
              <a:ext cx="1416941" cy="257298"/>
            </a:xfrm>
            <a:prstGeom prst="rect">
              <a:avLst/>
            </a:prstGeom>
            <a:noFill/>
            <a:ln w="9525" cap="flat" cmpd="sng" algn="ctr">
              <a:noFill/>
              <a:prstDash val="solid"/>
            </a:ln>
            <a:effectLst/>
          </p:spPr>
          <p:txBody>
            <a:bodyPr rtlCol="0" anchor="ct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Non-SAP, </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Custom</a:t>
              </a:r>
            </a:p>
          </p:txBody>
        </p:sp>
        <p:sp>
          <p:nvSpPr>
            <p:cNvPr id="109" name="Rounded Rectangle 109">
              <a:extLst>
                <a:ext uri="{FF2B5EF4-FFF2-40B4-BE49-F238E27FC236}">
                  <a16:creationId xmlns:a16="http://schemas.microsoft.com/office/drawing/2014/main" id="{F68DAEC6-55C0-4ABF-950F-C97497E93CE2}"/>
                </a:ext>
              </a:extLst>
            </p:cNvPr>
            <p:cNvSpPr/>
            <p:nvPr/>
          </p:nvSpPr>
          <p:spPr>
            <a:xfrm>
              <a:off x="5081428" y="2555686"/>
              <a:ext cx="1243584" cy="298917"/>
            </a:xfrm>
            <a:prstGeom prst="rect">
              <a:avLst/>
            </a:prstGeom>
            <a:noFill/>
            <a:ln w="9525" cap="flat" cmpd="sng" algn="ctr">
              <a:noFill/>
              <a:prstDash val="solid"/>
            </a:ln>
            <a:effectLst/>
          </p:spPr>
          <p:txBody>
            <a:bodyPr rtlCol="0" anchor="ct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Analytics</a:t>
              </a:r>
            </a:p>
          </p:txBody>
        </p:sp>
        <p:pic>
          <p:nvPicPr>
            <p:cNvPr id="110" name="Graphic 109">
              <a:extLst>
                <a:ext uri="{FF2B5EF4-FFF2-40B4-BE49-F238E27FC236}">
                  <a16:creationId xmlns:a16="http://schemas.microsoft.com/office/drawing/2014/main" id="{9BFCA531-E33A-4B71-915D-15627BC16E4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12695" y="2447504"/>
              <a:ext cx="412299" cy="412299"/>
            </a:xfrm>
            <a:prstGeom prst="rect">
              <a:avLst/>
            </a:prstGeom>
          </p:spPr>
        </p:pic>
        <p:sp>
          <p:nvSpPr>
            <p:cNvPr id="111" name="Rounded Rectangle 83">
              <a:extLst>
                <a:ext uri="{FF2B5EF4-FFF2-40B4-BE49-F238E27FC236}">
                  <a16:creationId xmlns:a16="http://schemas.microsoft.com/office/drawing/2014/main" id="{A5FC8D04-BB57-4199-B533-A79866A7C9A0}"/>
                </a:ext>
              </a:extLst>
            </p:cNvPr>
            <p:cNvSpPr/>
            <p:nvPr/>
          </p:nvSpPr>
          <p:spPr>
            <a:xfrm>
              <a:off x="5081428" y="3035095"/>
              <a:ext cx="1243584" cy="498022"/>
            </a:xfrm>
            <a:prstGeom prst="rect">
              <a:avLst/>
            </a:prstGeom>
            <a:noFill/>
            <a:ln w="9525" cap="flat" cmpd="sng" algn="ctr">
              <a:noFill/>
              <a:prstDash val="solid"/>
            </a:ln>
            <a:effectLst/>
          </p:spPr>
          <p:txBody>
            <a:bodyPr rtlCol="0" anchor="ct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ERP,</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Industry </a:t>
              </a:r>
              <a:b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Add-ons</a:t>
              </a:r>
            </a:p>
          </p:txBody>
        </p:sp>
        <p:sp>
          <p:nvSpPr>
            <p:cNvPr id="112" name="building_5" title="Icon of tall buildings">
              <a:extLst>
                <a:ext uri="{FF2B5EF4-FFF2-40B4-BE49-F238E27FC236}">
                  <a16:creationId xmlns:a16="http://schemas.microsoft.com/office/drawing/2014/main" id="{DC0021F7-D475-4D66-80EB-FC3A287E0210}"/>
                </a:ext>
              </a:extLst>
            </p:cNvPr>
            <p:cNvSpPr>
              <a:spLocks noChangeAspect="1" noEditPoints="1"/>
            </p:cNvSpPr>
            <p:nvPr/>
          </p:nvSpPr>
          <p:spPr bwMode="auto">
            <a:xfrm>
              <a:off x="4612695" y="3080427"/>
              <a:ext cx="386788" cy="42008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Database_EFC7" title="Icon of a cylinder">
              <a:extLst>
                <a:ext uri="{FF2B5EF4-FFF2-40B4-BE49-F238E27FC236}">
                  <a16:creationId xmlns:a16="http://schemas.microsoft.com/office/drawing/2014/main" id="{FFE8BC77-A456-4DDA-A90D-9FB9500F7CE3}"/>
                </a:ext>
              </a:extLst>
            </p:cNvPr>
            <p:cNvSpPr>
              <a:spLocks noChangeAspect="1" noEditPoints="1"/>
            </p:cNvSpPr>
            <p:nvPr/>
          </p:nvSpPr>
          <p:spPr bwMode="auto">
            <a:xfrm>
              <a:off x="4612695" y="3752008"/>
              <a:ext cx="314040" cy="40820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Rounded Rectangle 109">
              <a:extLst>
                <a:ext uri="{FF2B5EF4-FFF2-40B4-BE49-F238E27FC236}">
                  <a16:creationId xmlns:a16="http://schemas.microsoft.com/office/drawing/2014/main" id="{4197A184-4C93-4187-8E78-6112279D284C}"/>
                </a:ext>
              </a:extLst>
            </p:cNvPr>
            <p:cNvSpPr/>
            <p:nvPr/>
          </p:nvSpPr>
          <p:spPr>
            <a:xfrm>
              <a:off x="5081428" y="3829315"/>
              <a:ext cx="793279" cy="335517"/>
            </a:xfrm>
            <a:prstGeom prst="rect">
              <a:avLst/>
            </a:prstGeom>
            <a:noFill/>
            <a:ln w="9525" cap="flat" cmpd="sng" algn="ctr">
              <a:noFill/>
              <a:prstDash val="solid"/>
            </a:ln>
            <a:effectLst/>
          </p:spPr>
          <p:txBody>
            <a:bodyPr rtlCol="0" anchor="ct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Any DB</a:t>
              </a:r>
            </a:p>
          </p:txBody>
        </p:sp>
      </p:grpSp>
      <p:sp>
        <p:nvSpPr>
          <p:cNvPr id="125" name="Rectangle 124">
            <a:extLst>
              <a:ext uri="{FF2B5EF4-FFF2-40B4-BE49-F238E27FC236}">
                <a16:creationId xmlns:a16="http://schemas.microsoft.com/office/drawing/2014/main" id="{879F5479-94D6-4799-857C-3AD9158DA27E}"/>
              </a:ext>
            </a:extLst>
          </p:cNvPr>
          <p:cNvSpPr/>
          <p:nvPr/>
        </p:nvSpPr>
        <p:spPr>
          <a:xfrm>
            <a:off x="10592179" y="1255246"/>
            <a:ext cx="1408176" cy="5025811"/>
          </a:xfrm>
          <a:prstGeom prst="rect">
            <a:avLst/>
          </a:prstGeom>
          <a:solidFill>
            <a:schemeClr val="bg1"/>
          </a:solidFill>
          <a:ln w="19050" cap="flat" cmpd="sng" algn="ctr">
            <a:solidFill>
              <a:schemeClr val="bg1">
                <a:lumMod val="85000"/>
              </a:schemeClr>
            </a:solidFill>
            <a:prstDash val="solid"/>
          </a:ln>
          <a:effectLst/>
        </p:spPr>
        <p:txBody>
          <a:bodyPr rtlCol="0" anchor="ctr"/>
          <a:lstStyle/>
          <a:p>
            <a:pPr marL="0" marR="0" lvl="0" indent="0" algn="ctr" defTabSz="932563" rtl="0" eaLnBrk="1" fontAlgn="auto" latinLnBrk="0" hangingPunct="1">
              <a:lnSpc>
                <a:spcPct val="9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26" name="Rectangle 125">
            <a:extLst>
              <a:ext uri="{FF2B5EF4-FFF2-40B4-BE49-F238E27FC236}">
                <a16:creationId xmlns:a16="http://schemas.microsoft.com/office/drawing/2014/main" id="{C1311E4D-4C1D-4706-8597-99E0B9493687}"/>
              </a:ext>
            </a:extLst>
          </p:cNvPr>
          <p:cNvSpPr/>
          <p:nvPr/>
        </p:nvSpPr>
        <p:spPr bwMode="auto">
          <a:xfrm>
            <a:off x="10592179" y="1240927"/>
            <a:ext cx="1428358" cy="536971"/>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S/4HANA on Azure</a:t>
            </a:r>
          </a:p>
        </p:txBody>
      </p:sp>
      <p:sp>
        <p:nvSpPr>
          <p:cNvPr id="129" name="cloud" title="Icon of a cloud">
            <a:extLst>
              <a:ext uri="{FF2B5EF4-FFF2-40B4-BE49-F238E27FC236}">
                <a16:creationId xmlns:a16="http://schemas.microsoft.com/office/drawing/2014/main" id="{48E164E6-CBB5-49B4-9C48-815581AA148C}"/>
              </a:ext>
            </a:extLst>
          </p:cNvPr>
          <p:cNvSpPr>
            <a:spLocks noChangeAspect="1"/>
          </p:cNvSpPr>
          <p:nvPr/>
        </p:nvSpPr>
        <p:spPr bwMode="auto">
          <a:xfrm>
            <a:off x="10977254" y="2057123"/>
            <a:ext cx="638027" cy="40648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 name="Rounded Rectangle 84">
            <a:extLst>
              <a:ext uri="{FF2B5EF4-FFF2-40B4-BE49-F238E27FC236}">
                <a16:creationId xmlns:a16="http://schemas.microsoft.com/office/drawing/2014/main" id="{77C3E897-8F8A-4B9F-8530-F20514FABD63}"/>
              </a:ext>
            </a:extLst>
          </p:cNvPr>
          <p:cNvSpPr/>
          <p:nvPr/>
        </p:nvSpPr>
        <p:spPr>
          <a:xfrm>
            <a:off x="10599040" y="2610273"/>
            <a:ext cx="1394455" cy="275542"/>
          </a:xfrm>
          <a:prstGeom prst="rect">
            <a:avLst/>
          </a:prstGeom>
          <a:noFill/>
          <a:ln w="9525" cap="flat" cmpd="sng" algn="ctr">
            <a:noFill/>
            <a:prstDash val="solid"/>
          </a:ln>
          <a:effectLst/>
        </p:spPr>
        <p:txBody>
          <a:bodyPr rtlCol="0" anchor="ct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Non-SAP, Custom</a:t>
            </a:r>
          </a:p>
        </p:txBody>
      </p:sp>
      <p:sp>
        <p:nvSpPr>
          <p:cNvPr id="132" name="Rounded Rectangle 125">
            <a:extLst>
              <a:ext uri="{FF2B5EF4-FFF2-40B4-BE49-F238E27FC236}">
                <a16:creationId xmlns:a16="http://schemas.microsoft.com/office/drawing/2014/main" id="{CDFCE047-BA65-41C0-AB60-B86950128F9A}"/>
              </a:ext>
            </a:extLst>
          </p:cNvPr>
          <p:cNvSpPr/>
          <p:nvPr/>
        </p:nvSpPr>
        <p:spPr>
          <a:xfrm>
            <a:off x="10701907" y="3055978"/>
            <a:ext cx="1188720" cy="518620"/>
          </a:xfrm>
          <a:prstGeom prst="rect">
            <a:avLst/>
          </a:prstGeom>
          <a:solidFill>
            <a:srgbClr val="FFFFFF"/>
          </a:solidFill>
          <a:ln w="19050" cap="flat" cmpd="sng" algn="ctr">
            <a:solidFill>
              <a:schemeClr val="tx2"/>
            </a:solidFill>
            <a:prstDash val="sysDot"/>
          </a:ln>
          <a:effectLst/>
        </p:spPr>
        <p:txBody>
          <a:bodyPr rtlCol="0" anchor="ct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Industry solutions</a:t>
            </a:r>
          </a:p>
        </p:txBody>
      </p:sp>
      <p:sp>
        <p:nvSpPr>
          <p:cNvPr id="133" name="Rounded Rectangle 125">
            <a:extLst>
              <a:ext uri="{FF2B5EF4-FFF2-40B4-BE49-F238E27FC236}">
                <a16:creationId xmlns:a16="http://schemas.microsoft.com/office/drawing/2014/main" id="{3E58F538-5FA5-4F04-AE2C-70A0454E9CD9}"/>
              </a:ext>
            </a:extLst>
          </p:cNvPr>
          <p:cNvSpPr/>
          <p:nvPr/>
        </p:nvSpPr>
        <p:spPr>
          <a:xfrm>
            <a:off x="10701907" y="3777328"/>
            <a:ext cx="1188720" cy="518620"/>
          </a:xfrm>
          <a:prstGeom prst="rect">
            <a:avLst/>
          </a:prstGeom>
          <a:solidFill>
            <a:srgbClr val="FFFFFF"/>
          </a:solidFill>
          <a:ln w="19050" cap="flat" cmpd="sng" algn="ctr">
            <a:solidFill>
              <a:schemeClr val="tx2"/>
            </a:solidFill>
            <a:prstDash val="sysDot"/>
          </a:ln>
          <a:effectLst/>
        </p:spPr>
        <p:txBody>
          <a:bodyPr rtlCol="0" anchor="ct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Embedded analytics</a:t>
            </a:r>
          </a:p>
        </p:txBody>
      </p:sp>
      <p:sp>
        <p:nvSpPr>
          <p:cNvPr id="134" name="Rounded Rectangle 125">
            <a:extLst>
              <a:ext uri="{FF2B5EF4-FFF2-40B4-BE49-F238E27FC236}">
                <a16:creationId xmlns:a16="http://schemas.microsoft.com/office/drawing/2014/main" id="{53CC845C-4899-41E3-94CC-1A375D9C47F4}"/>
              </a:ext>
            </a:extLst>
          </p:cNvPr>
          <p:cNvSpPr/>
          <p:nvPr/>
        </p:nvSpPr>
        <p:spPr>
          <a:xfrm>
            <a:off x="10701907" y="4498679"/>
            <a:ext cx="1188720" cy="518620"/>
          </a:xfrm>
          <a:prstGeom prst="rect">
            <a:avLst/>
          </a:prstGeom>
          <a:solidFill>
            <a:srgbClr val="FFFFFF"/>
          </a:solidFill>
          <a:ln w="19050" cap="flat" cmpd="sng" algn="ctr">
            <a:solidFill>
              <a:schemeClr val="tx2"/>
            </a:solidFill>
            <a:prstDash val="sysDot"/>
          </a:ln>
          <a:effectLst/>
        </p:spPr>
        <p:txBody>
          <a:bodyPr rtlCol="0" anchor="ct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S/4HANA</a:t>
            </a:r>
          </a:p>
        </p:txBody>
      </p:sp>
      <p:sp>
        <p:nvSpPr>
          <p:cNvPr id="136" name="Database_EFC7" title="Icon of a cylinder">
            <a:extLst>
              <a:ext uri="{FF2B5EF4-FFF2-40B4-BE49-F238E27FC236}">
                <a16:creationId xmlns:a16="http://schemas.microsoft.com/office/drawing/2014/main" id="{D3FE3C93-EDBD-4A84-8A97-D8689E8963C7}"/>
              </a:ext>
            </a:extLst>
          </p:cNvPr>
          <p:cNvSpPr>
            <a:spLocks noChangeAspect="1" noEditPoints="1"/>
          </p:cNvSpPr>
          <p:nvPr/>
        </p:nvSpPr>
        <p:spPr bwMode="auto">
          <a:xfrm>
            <a:off x="11090431" y="5277258"/>
            <a:ext cx="411672" cy="53510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9050" cap="sq">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Rounded Rectangle 84">
            <a:extLst>
              <a:ext uri="{FF2B5EF4-FFF2-40B4-BE49-F238E27FC236}">
                <a16:creationId xmlns:a16="http://schemas.microsoft.com/office/drawing/2014/main" id="{B807FC77-746A-4DBB-9385-A218BB35A3AA}"/>
              </a:ext>
            </a:extLst>
          </p:cNvPr>
          <p:cNvSpPr/>
          <p:nvPr/>
        </p:nvSpPr>
        <p:spPr>
          <a:xfrm>
            <a:off x="546439" y="5778221"/>
            <a:ext cx="1243584" cy="298918"/>
          </a:xfrm>
          <a:prstGeom prst="rect">
            <a:avLst/>
          </a:prstGeom>
          <a:noFill/>
          <a:ln w="9525" cap="flat" cmpd="sng" algn="ctr">
            <a:noFill/>
            <a:prstDash val="solid"/>
          </a:ln>
          <a:effectLst/>
        </p:spPr>
        <p:txBody>
          <a:bodyPr rtlCol="0" anchor="ct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Any DB</a:t>
            </a:r>
          </a:p>
        </p:txBody>
      </p:sp>
      <p:sp>
        <p:nvSpPr>
          <p:cNvPr id="138" name="Rounded Rectangle 84">
            <a:extLst>
              <a:ext uri="{FF2B5EF4-FFF2-40B4-BE49-F238E27FC236}">
                <a16:creationId xmlns:a16="http://schemas.microsoft.com/office/drawing/2014/main" id="{2C385EBA-F5E5-4B1F-8214-E3B20BB4B3D9}"/>
              </a:ext>
            </a:extLst>
          </p:cNvPr>
          <p:cNvSpPr/>
          <p:nvPr/>
        </p:nvSpPr>
        <p:spPr>
          <a:xfrm>
            <a:off x="10674475" y="5854422"/>
            <a:ext cx="1243584" cy="298918"/>
          </a:xfrm>
          <a:prstGeom prst="rect">
            <a:avLst/>
          </a:prstGeom>
          <a:noFill/>
          <a:ln w="9525" cap="flat" cmpd="sng" algn="ctr">
            <a:noFill/>
            <a:prstDash val="solid"/>
          </a:ln>
          <a:effectLst/>
        </p:spPr>
        <p:txBody>
          <a:bodyPr rtlCol="0" anchor="ct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HANA</a:t>
            </a:r>
          </a:p>
        </p:txBody>
      </p:sp>
      <p:grpSp>
        <p:nvGrpSpPr>
          <p:cNvPr id="142" name="Group 141">
            <a:extLst>
              <a:ext uri="{FF2B5EF4-FFF2-40B4-BE49-F238E27FC236}">
                <a16:creationId xmlns:a16="http://schemas.microsoft.com/office/drawing/2014/main" id="{BC04C771-8DA3-410F-89FF-7311B921E0A0}"/>
              </a:ext>
            </a:extLst>
          </p:cNvPr>
          <p:cNvGrpSpPr/>
          <p:nvPr/>
        </p:nvGrpSpPr>
        <p:grpSpPr>
          <a:xfrm>
            <a:off x="7267893" y="2222960"/>
            <a:ext cx="2017218" cy="3118020"/>
            <a:chOff x="4481151" y="1232354"/>
            <a:chExt cx="2017218" cy="3118020"/>
          </a:xfrm>
        </p:grpSpPr>
        <p:sp>
          <p:nvSpPr>
            <p:cNvPr id="143" name="Rectangle 142">
              <a:extLst>
                <a:ext uri="{FF2B5EF4-FFF2-40B4-BE49-F238E27FC236}">
                  <a16:creationId xmlns:a16="http://schemas.microsoft.com/office/drawing/2014/main" id="{F269C6AC-979E-4739-A6AD-DB879392ABA3}"/>
                </a:ext>
              </a:extLst>
            </p:cNvPr>
            <p:cNvSpPr/>
            <p:nvPr/>
          </p:nvSpPr>
          <p:spPr>
            <a:xfrm>
              <a:off x="4488303" y="1237665"/>
              <a:ext cx="1408176" cy="3112709"/>
            </a:xfrm>
            <a:prstGeom prst="rect">
              <a:avLst/>
            </a:prstGeom>
            <a:solidFill>
              <a:schemeClr val="bg1"/>
            </a:solidFill>
            <a:ln w="19050" cap="flat" cmpd="sng" algn="ctr">
              <a:solidFill>
                <a:schemeClr val="bg1">
                  <a:lumMod val="85000"/>
                </a:schemeClr>
              </a:solidFill>
              <a:prstDash val="solid"/>
            </a:ln>
            <a:effectLst/>
          </p:spPr>
          <p:txBody>
            <a:bodyPr rtlCol="0" anchor="ctr"/>
            <a:lstStyle/>
            <a:p>
              <a:pPr marL="0" marR="0" lvl="0" indent="0" algn="ctr" defTabSz="932563" rtl="0" eaLnBrk="1" fontAlgn="auto" latinLnBrk="0" hangingPunct="1">
                <a:lnSpc>
                  <a:spcPct val="9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62F93A0C-351E-4BEC-B87D-978B866EF525}"/>
                </a:ext>
              </a:extLst>
            </p:cNvPr>
            <p:cNvSpPr/>
            <p:nvPr/>
          </p:nvSpPr>
          <p:spPr bwMode="auto">
            <a:xfrm>
              <a:off x="4481151" y="1232354"/>
              <a:ext cx="1428359" cy="487465"/>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SAP HANA on Azure</a:t>
              </a:r>
            </a:p>
          </p:txBody>
        </p:sp>
        <p:sp>
          <p:nvSpPr>
            <p:cNvPr id="145" name="cloud" title="Icon of a cloud">
              <a:extLst>
                <a:ext uri="{FF2B5EF4-FFF2-40B4-BE49-F238E27FC236}">
                  <a16:creationId xmlns:a16="http://schemas.microsoft.com/office/drawing/2014/main" id="{2E2EB231-8E2B-4494-A19A-2A3E3BEB68CC}"/>
                </a:ext>
              </a:extLst>
            </p:cNvPr>
            <p:cNvSpPr>
              <a:spLocks noChangeAspect="1"/>
            </p:cNvSpPr>
            <p:nvPr/>
          </p:nvSpPr>
          <p:spPr bwMode="auto">
            <a:xfrm>
              <a:off x="4612695" y="1881509"/>
              <a:ext cx="482299" cy="30727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 name="Rounded Rectangle 84">
              <a:extLst>
                <a:ext uri="{FF2B5EF4-FFF2-40B4-BE49-F238E27FC236}">
                  <a16:creationId xmlns:a16="http://schemas.microsoft.com/office/drawing/2014/main" id="{0CB7EC1A-ED62-4707-B165-BDB94A5BB7CE}"/>
                </a:ext>
              </a:extLst>
            </p:cNvPr>
            <p:cNvSpPr/>
            <p:nvPr/>
          </p:nvSpPr>
          <p:spPr>
            <a:xfrm>
              <a:off x="5081428" y="1912204"/>
              <a:ext cx="1416941" cy="257298"/>
            </a:xfrm>
            <a:prstGeom prst="rect">
              <a:avLst/>
            </a:prstGeom>
            <a:noFill/>
            <a:ln w="9525" cap="flat" cmpd="sng" algn="ctr">
              <a:noFill/>
              <a:prstDash val="solid"/>
            </a:ln>
            <a:effectLst/>
          </p:spPr>
          <p:txBody>
            <a:bodyPr rtlCol="0" anchor="ct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Non-SAP, </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Custom</a:t>
              </a:r>
            </a:p>
          </p:txBody>
        </p:sp>
        <p:sp>
          <p:nvSpPr>
            <p:cNvPr id="147" name="Rounded Rectangle 109">
              <a:extLst>
                <a:ext uri="{FF2B5EF4-FFF2-40B4-BE49-F238E27FC236}">
                  <a16:creationId xmlns:a16="http://schemas.microsoft.com/office/drawing/2014/main" id="{77DB4F7B-57C0-43F8-A791-0D933204071D}"/>
                </a:ext>
              </a:extLst>
            </p:cNvPr>
            <p:cNvSpPr/>
            <p:nvPr/>
          </p:nvSpPr>
          <p:spPr>
            <a:xfrm>
              <a:off x="5081428" y="2555686"/>
              <a:ext cx="1243584" cy="298917"/>
            </a:xfrm>
            <a:prstGeom prst="rect">
              <a:avLst/>
            </a:prstGeom>
            <a:noFill/>
            <a:ln w="9525" cap="flat" cmpd="sng" algn="ctr">
              <a:noFill/>
              <a:prstDash val="solid"/>
            </a:ln>
            <a:effectLst/>
          </p:spPr>
          <p:txBody>
            <a:bodyPr rtlCol="0" anchor="ct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Analytics</a:t>
              </a:r>
            </a:p>
          </p:txBody>
        </p:sp>
        <p:pic>
          <p:nvPicPr>
            <p:cNvPr id="148" name="Graphic 147">
              <a:extLst>
                <a:ext uri="{FF2B5EF4-FFF2-40B4-BE49-F238E27FC236}">
                  <a16:creationId xmlns:a16="http://schemas.microsoft.com/office/drawing/2014/main" id="{5CE32CC1-F1C3-4974-BF3A-2D12E5AECAD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12695" y="2447504"/>
              <a:ext cx="412299" cy="412299"/>
            </a:xfrm>
            <a:prstGeom prst="rect">
              <a:avLst/>
            </a:prstGeom>
          </p:spPr>
        </p:pic>
        <p:sp>
          <p:nvSpPr>
            <p:cNvPr id="149" name="Rounded Rectangle 83">
              <a:extLst>
                <a:ext uri="{FF2B5EF4-FFF2-40B4-BE49-F238E27FC236}">
                  <a16:creationId xmlns:a16="http://schemas.microsoft.com/office/drawing/2014/main" id="{0AC59772-CEE1-475E-BBE7-6855B0972DA0}"/>
                </a:ext>
              </a:extLst>
            </p:cNvPr>
            <p:cNvSpPr/>
            <p:nvPr/>
          </p:nvSpPr>
          <p:spPr>
            <a:xfrm>
              <a:off x="5081428" y="3035095"/>
              <a:ext cx="1243584" cy="498022"/>
            </a:xfrm>
            <a:prstGeom prst="rect">
              <a:avLst/>
            </a:prstGeom>
            <a:noFill/>
            <a:ln w="9525" cap="flat" cmpd="sng" algn="ctr">
              <a:noFill/>
              <a:prstDash val="solid"/>
            </a:ln>
            <a:effectLst/>
          </p:spPr>
          <p:txBody>
            <a:bodyPr rtlCol="0" anchor="ct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ERP,</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Industry </a:t>
              </a:r>
              <a:b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Add-ons</a:t>
              </a:r>
            </a:p>
          </p:txBody>
        </p:sp>
        <p:sp>
          <p:nvSpPr>
            <p:cNvPr id="150" name="building_5" title="Icon of tall buildings">
              <a:extLst>
                <a:ext uri="{FF2B5EF4-FFF2-40B4-BE49-F238E27FC236}">
                  <a16:creationId xmlns:a16="http://schemas.microsoft.com/office/drawing/2014/main" id="{3F4870CE-96B3-423A-9725-FDA1FE3D6212}"/>
                </a:ext>
              </a:extLst>
            </p:cNvPr>
            <p:cNvSpPr>
              <a:spLocks noChangeAspect="1" noEditPoints="1"/>
            </p:cNvSpPr>
            <p:nvPr/>
          </p:nvSpPr>
          <p:spPr bwMode="auto">
            <a:xfrm>
              <a:off x="4612695" y="3080427"/>
              <a:ext cx="386788" cy="42008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Database_EFC7" title="Icon of a cylinder">
              <a:extLst>
                <a:ext uri="{FF2B5EF4-FFF2-40B4-BE49-F238E27FC236}">
                  <a16:creationId xmlns:a16="http://schemas.microsoft.com/office/drawing/2014/main" id="{EF9CD8D8-D121-4927-983C-70031D1CEE03}"/>
                </a:ext>
              </a:extLst>
            </p:cNvPr>
            <p:cNvSpPr>
              <a:spLocks noChangeAspect="1" noEditPoints="1"/>
            </p:cNvSpPr>
            <p:nvPr/>
          </p:nvSpPr>
          <p:spPr bwMode="auto">
            <a:xfrm>
              <a:off x="4612695" y="3752008"/>
              <a:ext cx="314040" cy="40820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9050" cap="sq">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ounded Rectangle 109">
              <a:extLst>
                <a:ext uri="{FF2B5EF4-FFF2-40B4-BE49-F238E27FC236}">
                  <a16:creationId xmlns:a16="http://schemas.microsoft.com/office/drawing/2014/main" id="{EF27C850-4E53-464C-8B09-8E5B53F7D2D4}"/>
                </a:ext>
              </a:extLst>
            </p:cNvPr>
            <p:cNvSpPr/>
            <p:nvPr/>
          </p:nvSpPr>
          <p:spPr>
            <a:xfrm>
              <a:off x="5081428" y="3829315"/>
              <a:ext cx="793279" cy="335517"/>
            </a:xfrm>
            <a:prstGeom prst="rect">
              <a:avLst/>
            </a:prstGeom>
            <a:noFill/>
            <a:ln w="9525" cap="flat" cmpd="sng" algn="ctr">
              <a:noFill/>
              <a:prstDash val="solid"/>
            </a:ln>
            <a:effectLst/>
          </p:spPr>
          <p:txBody>
            <a:bodyPr rtlCol="0" anchor="ct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HANA</a:t>
              </a:r>
            </a:p>
          </p:txBody>
        </p:sp>
      </p:grpSp>
    </p:spTree>
    <p:extLst>
      <p:ext uri="{BB962C8B-B14F-4D97-AF65-F5344CB8AC3E}">
        <p14:creationId xmlns:p14="http://schemas.microsoft.com/office/powerpoint/2010/main" val="31024272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FB805D-080E-479B-97A6-316A02E4FB8A}"/>
              </a:ext>
            </a:extLst>
          </p:cNvPr>
          <p:cNvSpPr>
            <a:spLocks noGrp="1"/>
          </p:cNvSpPr>
          <p:nvPr>
            <p:ph type="title"/>
          </p:nvPr>
        </p:nvSpPr>
        <p:spPr/>
        <p:txBody>
          <a:bodyPr/>
          <a:lstStyle/>
          <a:p>
            <a:r>
              <a:rPr lang="en-US" dirty="0"/>
              <a:t>SAP and Microsoft partnership—the next chapter</a:t>
            </a:r>
            <a:br>
              <a:rPr lang="en-US" dirty="0"/>
            </a:br>
            <a:r>
              <a:rPr lang="en-US" sz="2040" spc="0" dirty="0">
                <a:solidFill>
                  <a:schemeClr val="tx1"/>
                </a:solidFill>
              </a:rPr>
              <a:t>The trusted, optimized, seamless enterprise-ready cloud partnership</a:t>
            </a:r>
            <a:endParaRPr lang="en-US" sz="2448" spc="0" dirty="0">
              <a:solidFill>
                <a:schemeClr val="tx1"/>
              </a:solidFill>
            </a:endParaRPr>
          </a:p>
        </p:txBody>
      </p:sp>
      <p:grpSp>
        <p:nvGrpSpPr>
          <p:cNvPr id="8" name="Group 7">
            <a:extLst>
              <a:ext uri="{FF2B5EF4-FFF2-40B4-BE49-F238E27FC236}">
                <a16:creationId xmlns:a16="http://schemas.microsoft.com/office/drawing/2014/main" id="{FDEDFB74-145A-42FB-AB69-CEBBC2D7A83A}"/>
              </a:ext>
            </a:extLst>
          </p:cNvPr>
          <p:cNvGrpSpPr/>
          <p:nvPr/>
        </p:nvGrpSpPr>
        <p:grpSpPr>
          <a:xfrm>
            <a:off x="382018" y="5049341"/>
            <a:ext cx="10078269" cy="1635204"/>
            <a:chOff x="373697" y="4950784"/>
            <a:chExt cx="9881553" cy="1603287"/>
          </a:xfrm>
        </p:grpSpPr>
        <p:sp>
          <p:nvSpPr>
            <p:cNvPr id="44" name="Text Placeholder 1">
              <a:extLst>
                <a:ext uri="{FF2B5EF4-FFF2-40B4-BE49-F238E27FC236}">
                  <a16:creationId xmlns:a16="http://schemas.microsoft.com/office/drawing/2014/main" id="{329E83E6-99EC-4D1D-B837-1C7080C3D490}"/>
                </a:ext>
              </a:extLst>
            </p:cNvPr>
            <p:cNvSpPr txBox="1">
              <a:spLocks/>
            </p:cNvSpPr>
            <p:nvPr/>
          </p:nvSpPr>
          <p:spPr>
            <a:xfrm>
              <a:off x="4902630" y="4958341"/>
              <a:ext cx="5352620" cy="1595730"/>
            </a:xfrm>
            <a:prstGeom prst="rect">
              <a:avLst/>
            </a:prstGeom>
            <a:ln>
              <a:noFill/>
            </a:ln>
          </p:spPr>
          <p:txBody>
            <a:bodyPr wrap="square" lIns="0" rIns="0">
              <a:sp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87431" indent="-87431" defTabSz="1110007">
                <a:lnSpc>
                  <a:spcPct val="90000"/>
                </a:lnSpc>
                <a:spcBef>
                  <a:spcPts val="612"/>
                </a:spcBef>
                <a:buClr>
                  <a:srgbClr val="002060"/>
                </a:buClr>
              </a:pPr>
              <a:r>
                <a:rPr lang="en-US" sz="1632" dirty="0">
                  <a:gradFill>
                    <a:gsLst>
                      <a:gs pos="83000">
                        <a:schemeClr val="tx1"/>
                      </a:gs>
                      <a:gs pos="100000">
                        <a:schemeClr val="tx1"/>
                      </a:gs>
                    </a:gsLst>
                    <a:lin ang="5400000" scaled="1"/>
                  </a:gradFill>
                  <a:latin typeface="+mj-lt"/>
                </a:rPr>
                <a:t>“Building on our longtime partnership, Microsoft and SAP are harnessing each other’s products to not only power our own organizations, but to empower our enterprise customers to run their most mission-critical applications and workloads with SAP S/4HANA on Azure.” </a:t>
              </a:r>
            </a:p>
            <a:p>
              <a:pPr indent="113315" algn="r" defTabSz="1110007">
                <a:spcBef>
                  <a:spcPts val="1223"/>
                </a:spcBef>
                <a:buClr>
                  <a:srgbClr val="002060"/>
                </a:buClr>
              </a:pPr>
              <a:r>
                <a:rPr lang="en-US" sz="1632" dirty="0">
                  <a:gradFill>
                    <a:gsLst>
                      <a:gs pos="83000">
                        <a:schemeClr val="tx1"/>
                      </a:gs>
                      <a:gs pos="100000">
                        <a:schemeClr val="tx1"/>
                      </a:gs>
                    </a:gsLst>
                    <a:lin ang="5400000" scaled="1"/>
                  </a:gradFill>
                  <a:latin typeface="Segoe UI" panose="020B0502040204020203" pitchFamily="34" charset="0"/>
                  <a:ea typeface="Segoe UI" panose="020B0502040204020203" pitchFamily="34" charset="0"/>
                  <a:cs typeface="Segoe UI" panose="020B0502040204020203" pitchFamily="34" charset="0"/>
                </a:rPr>
                <a:t>—Satya Nadella, CEO of Microsoft</a:t>
              </a:r>
            </a:p>
          </p:txBody>
        </p:sp>
        <p:sp>
          <p:nvSpPr>
            <p:cNvPr id="45" name="Text Placeholder 1">
              <a:extLst>
                <a:ext uri="{FF2B5EF4-FFF2-40B4-BE49-F238E27FC236}">
                  <a16:creationId xmlns:a16="http://schemas.microsoft.com/office/drawing/2014/main" id="{66E7DD66-D0A1-4CB1-907B-8F3AA6A5B673}"/>
                </a:ext>
              </a:extLst>
            </p:cNvPr>
            <p:cNvSpPr txBox="1">
              <a:spLocks/>
            </p:cNvSpPr>
            <p:nvPr/>
          </p:nvSpPr>
          <p:spPr>
            <a:xfrm>
              <a:off x="373697" y="4950784"/>
              <a:ext cx="4069081" cy="1299395"/>
            </a:xfrm>
            <a:prstGeom prst="rect">
              <a:avLst/>
            </a:prstGeom>
            <a:ln>
              <a:noFill/>
            </a:ln>
          </p:spPr>
          <p:txBody>
            <a:bodyPr wrap="square" lIns="0" rIns="0">
              <a:sp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87431" indent="-87431" defTabSz="1110007">
                <a:lnSpc>
                  <a:spcPct val="90000"/>
                </a:lnSpc>
                <a:spcBef>
                  <a:spcPts val="612"/>
                </a:spcBef>
                <a:buClr>
                  <a:srgbClr val="002060"/>
                </a:buClr>
              </a:pPr>
              <a:r>
                <a:rPr lang="en-US" sz="1632" dirty="0">
                  <a:latin typeface="+mj-lt"/>
                </a:rPr>
                <a:t>“We are taking our partnership to the next level… Together, we will help companies win the customer-driven growth revolution...” </a:t>
              </a:r>
            </a:p>
            <a:p>
              <a:pPr indent="113315" algn="r" defTabSz="1110007">
                <a:lnSpc>
                  <a:spcPct val="90000"/>
                </a:lnSpc>
                <a:spcBef>
                  <a:spcPts val="612"/>
                </a:spcBef>
                <a:buClr>
                  <a:srgbClr val="002060"/>
                </a:buClr>
              </a:pPr>
              <a:r>
                <a:rPr lang="en-US" sz="1632" dirty="0">
                  <a:latin typeface="Segoe UI" panose="020B0502040204020203" pitchFamily="34" charset="0"/>
                  <a:ea typeface="Segoe UI" panose="020B0502040204020203" pitchFamily="34" charset="0"/>
                  <a:cs typeface="Segoe UI" panose="020B0502040204020203" pitchFamily="34" charset="0"/>
                </a:rPr>
                <a:t>—Bill McDermott, CEO of SAP</a:t>
              </a:r>
            </a:p>
          </p:txBody>
        </p:sp>
      </p:grpSp>
      <p:grpSp>
        <p:nvGrpSpPr>
          <p:cNvPr id="6" name="Group 5">
            <a:extLst>
              <a:ext uri="{FF2B5EF4-FFF2-40B4-BE49-F238E27FC236}">
                <a16:creationId xmlns:a16="http://schemas.microsoft.com/office/drawing/2014/main" id="{6EC4B1F8-1E59-4679-BBD2-1A73404DB092}"/>
              </a:ext>
            </a:extLst>
          </p:cNvPr>
          <p:cNvGrpSpPr/>
          <p:nvPr/>
        </p:nvGrpSpPr>
        <p:grpSpPr>
          <a:xfrm>
            <a:off x="444516" y="1595828"/>
            <a:ext cx="9927721" cy="3065400"/>
            <a:chOff x="588263" y="1689221"/>
            <a:chExt cx="9733943" cy="3005567"/>
          </a:xfrm>
        </p:grpSpPr>
        <p:pic>
          <p:nvPicPr>
            <p:cNvPr id="46" name="Picture 45" descr="Bill McDermott and Satya Nadella sit next to each other on stools">
              <a:extLst>
                <a:ext uri="{FF2B5EF4-FFF2-40B4-BE49-F238E27FC236}">
                  <a16:creationId xmlns:a16="http://schemas.microsoft.com/office/drawing/2014/main" id="{DCC0DC48-C631-4E41-96A1-A96651FF1E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07" t="-1" r="3092" b="31750"/>
            <a:stretch/>
          </p:blipFill>
          <p:spPr bwMode="auto">
            <a:xfrm>
              <a:off x="588263" y="1689221"/>
              <a:ext cx="4069081" cy="3005567"/>
            </a:xfrm>
            <a:prstGeom prst="rect">
              <a:avLst/>
            </a:prstGeom>
            <a:gradFill>
              <a:gsLst>
                <a:gs pos="29000">
                  <a:srgbClr val="EAEAEA"/>
                </a:gs>
                <a:gs pos="100000">
                  <a:srgbClr val="BCBCBC"/>
                </a:gs>
              </a:gsLst>
              <a:lin ang="5400000" scaled="0"/>
            </a:gradFill>
            <a:ln w="10795" cap="flat" cmpd="sng" algn="ctr">
              <a:noFill/>
              <a:prstDash val="solid"/>
            </a:ln>
            <a:effectLst/>
            <a:extLst/>
          </p:spPr>
        </p:pic>
        <p:sp>
          <p:nvSpPr>
            <p:cNvPr id="47" name="Rectangle 46">
              <a:extLst>
                <a:ext uri="{FF2B5EF4-FFF2-40B4-BE49-F238E27FC236}">
                  <a16:creationId xmlns:a16="http://schemas.microsoft.com/office/drawing/2014/main" id="{349D9E5A-5F49-474A-A21F-1EDC9692E128}"/>
                </a:ext>
              </a:extLst>
            </p:cNvPr>
            <p:cNvSpPr/>
            <p:nvPr/>
          </p:nvSpPr>
          <p:spPr>
            <a:xfrm>
              <a:off x="5160346" y="1689221"/>
              <a:ext cx="5161860" cy="2883290"/>
            </a:xfrm>
            <a:prstGeom prst="rect">
              <a:avLst/>
            </a:prstGeom>
            <a:noFill/>
            <a:ln w="19050">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186521" bIns="0" numCol="1" spcCol="1270" anchor="t" anchorCtr="0">
              <a:spAutoFit/>
            </a:bodyPr>
            <a:lstStyle/>
            <a:p>
              <a:pPr marL="0" lvl="1" defTabSz="951248" fontAlgn="base">
                <a:lnSpc>
                  <a:spcPct val="90000"/>
                </a:lnSpc>
                <a:spcBef>
                  <a:spcPts val="612"/>
                </a:spcBef>
                <a:spcAft>
                  <a:spcPct val="0"/>
                </a:spcAft>
                <a:defRPr/>
              </a:pPr>
              <a:r>
                <a:rPr lang="en-GB" dirty="0">
                  <a:solidFill>
                    <a:schemeClr val="tx2"/>
                  </a:solidFill>
                  <a:latin typeface="+mj-lt"/>
                  <a:cs typeface="Segoe UI Semilight" panose="020B0402040204020203" pitchFamily="34" charset="0"/>
                </a:rPr>
                <a:t>Trusted</a:t>
              </a:r>
            </a:p>
            <a:p>
              <a:pPr marL="0" lvl="1" defTabSz="951248" fontAlgn="base">
                <a:lnSpc>
                  <a:spcPct val="90000"/>
                </a:lnSpc>
                <a:spcBef>
                  <a:spcPts val="612"/>
                </a:spcBef>
                <a:spcAft>
                  <a:spcPct val="0"/>
                </a:spcAft>
                <a:defRPr/>
              </a:pPr>
              <a:r>
                <a:rPr lang="en-US" sz="1428" dirty="0">
                  <a:solidFill>
                    <a:srgbClr val="000000"/>
                  </a:solidFill>
                </a:rPr>
                <a:t>20+ year alliance partnering together for the benefit of our mutual customers</a:t>
              </a:r>
            </a:p>
            <a:p>
              <a:pPr marL="0" lvl="1" defTabSz="951248" fontAlgn="base">
                <a:lnSpc>
                  <a:spcPct val="90000"/>
                </a:lnSpc>
                <a:spcBef>
                  <a:spcPts val="612"/>
                </a:spcBef>
                <a:spcAft>
                  <a:spcPct val="0"/>
                </a:spcAft>
                <a:defRPr/>
              </a:pPr>
              <a:r>
                <a:rPr lang="en-US" sz="1428" dirty="0">
                  <a:solidFill>
                    <a:srgbClr val="000000"/>
                  </a:solidFill>
                </a:rPr>
                <a:t>Microsoft runs SAP and S/4HANA</a:t>
              </a:r>
            </a:p>
            <a:p>
              <a:pPr marL="0" lvl="1" defTabSz="951248" fontAlgn="base">
                <a:lnSpc>
                  <a:spcPct val="90000"/>
                </a:lnSpc>
                <a:spcBef>
                  <a:spcPts val="612"/>
                </a:spcBef>
                <a:spcAft>
                  <a:spcPct val="0"/>
                </a:spcAft>
                <a:defRPr/>
              </a:pPr>
              <a:r>
                <a:rPr lang="en-US" sz="1428" dirty="0">
                  <a:solidFill>
                    <a:srgbClr val="000000"/>
                  </a:solidFill>
                </a:rPr>
                <a:t>SAP runs internal S/4HANA on Azure</a:t>
              </a:r>
            </a:p>
            <a:p>
              <a:pPr marL="0" lvl="1" defTabSz="951248" fontAlgn="base">
                <a:lnSpc>
                  <a:spcPct val="90000"/>
                </a:lnSpc>
                <a:spcBef>
                  <a:spcPts val="612"/>
                </a:spcBef>
                <a:spcAft>
                  <a:spcPct val="0"/>
                </a:spcAft>
                <a:defRPr/>
              </a:pPr>
              <a:r>
                <a:rPr lang="en-GB" dirty="0">
                  <a:solidFill>
                    <a:schemeClr val="tx2"/>
                  </a:solidFill>
                  <a:latin typeface="Segoe UI Semibold"/>
                  <a:cs typeface="Segoe UI Semilight" panose="020B0402040204020203" pitchFamily="34" charset="0"/>
                </a:rPr>
                <a:t>Seamless</a:t>
              </a:r>
            </a:p>
            <a:p>
              <a:pPr marL="0" lvl="1" defTabSz="951248" fontAlgn="base">
                <a:lnSpc>
                  <a:spcPct val="90000"/>
                </a:lnSpc>
                <a:spcBef>
                  <a:spcPts val="612"/>
                </a:spcBef>
                <a:spcAft>
                  <a:spcPct val="0"/>
                </a:spcAft>
                <a:defRPr/>
              </a:pPr>
              <a:r>
                <a:rPr lang="en-US" sz="1428" dirty="0">
                  <a:solidFill>
                    <a:srgbClr val="000000"/>
                  </a:solidFill>
                </a:rPr>
                <a:t>Co-located engineering resources &amp; aligned sales and marketing teams provide a seamless customer experience</a:t>
              </a:r>
            </a:p>
            <a:p>
              <a:pPr marL="0" lvl="1" defTabSz="951248" fontAlgn="base">
                <a:lnSpc>
                  <a:spcPct val="90000"/>
                </a:lnSpc>
                <a:spcBef>
                  <a:spcPts val="612"/>
                </a:spcBef>
                <a:spcAft>
                  <a:spcPct val="0"/>
                </a:spcAft>
                <a:defRPr/>
              </a:pPr>
              <a:r>
                <a:rPr lang="en-GB" dirty="0">
                  <a:solidFill>
                    <a:schemeClr val="tx2"/>
                  </a:solidFill>
                  <a:latin typeface="Segoe UI Semibold"/>
                  <a:cs typeface="Segoe UI Semilight" panose="020B0402040204020203" pitchFamily="34" charset="0"/>
                </a:rPr>
                <a:t>Optimized</a:t>
              </a:r>
            </a:p>
            <a:p>
              <a:pPr marL="0" lvl="1" defTabSz="951248" fontAlgn="base">
                <a:lnSpc>
                  <a:spcPct val="90000"/>
                </a:lnSpc>
                <a:spcBef>
                  <a:spcPts val="612"/>
                </a:spcBef>
                <a:spcAft>
                  <a:spcPct val="0"/>
                </a:spcAft>
                <a:defRPr/>
              </a:pPr>
              <a:r>
                <a:rPr lang="en-US" sz="1428" dirty="0">
                  <a:solidFill>
                    <a:srgbClr val="000000"/>
                  </a:solidFill>
                </a:rPr>
                <a:t>Unique capabilities, roadmap, and experience to support SAP HANA &amp; enterprise workloads from on-premises and Azure</a:t>
              </a:r>
            </a:p>
          </p:txBody>
        </p:sp>
      </p:grpSp>
    </p:spTree>
    <p:custDataLst>
      <p:tags r:id="rId1"/>
    </p:custDataLst>
    <p:extLst>
      <p:ext uri="{BB962C8B-B14F-4D97-AF65-F5344CB8AC3E}">
        <p14:creationId xmlns:p14="http://schemas.microsoft.com/office/powerpoint/2010/main" val="3288268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6B4E05-029F-4D97-B877-B42EA3FD6D80}"/>
              </a:ext>
            </a:extLst>
          </p:cNvPr>
          <p:cNvSpPr>
            <a:spLocks noGrp="1"/>
          </p:cNvSpPr>
          <p:nvPr>
            <p:ph type="title"/>
          </p:nvPr>
        </p:nvSpPr>
        <p:spPr/>
        <p:txBody>
          <a:bodyPr anchor="ctr"/>
          <a:lstStyle/>
          <a:p>
            <a:r>
              <a:rPr lang="en-US" dirty="0"/>
              <a:t>Lift and shift SAP on AnyDB to Azure</a:t>
            </a:r>
          </a:p>
        </p:txBody>
      </p:sp>
    </p:spTree>
    <p:extLst>
      <p:ext uri="{BB962C8B-B14F-4D97-AF65-F5344CB8AC3E}">
        <p14:creationId xmlns:p14="http://schemas.microsoft.com/office/powerpoint/2010/main" val="55853566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0B0EF-3D71-4AE2-A72D-888CA706B2A2}"/>
              </a:ext>
            </a:extLst>
          </p:cNvPr>
          <p:cNvSpPr>
            <a:spLocks noGrp="1"/>
          </p:cNvSpPr>
          <p:nvPr>
            <p:ph type="title"/>
          </p:nvPr>
        </p:nvSpPr>
        <p:spPr/>
        <p:txBody>
          <a:bodyPr/>
          <a:lstStyle/>
          <a:p>
            <a:r>
              <a:rPr lang="en-US" dirty="0"/>
              <a:t>SAP ERP with AnyDB on Azure architecture</a:t>
            </a:r>
          </a:p>
        </p:txBody>
      </p:sp>
      <p:sp>
        <p:nvSpPr>
          <p:cNvPr id="4" name="TextBox 3">
            <a:extLst>
              <a:ext uri="{FF2B5EF4-FFF2-40B4-BE49-F238E27FC236}">
                <a16:creationId xmlns:a16="http://schemas.microsoft.com/office/drawing/2014/main" id="{E99B5350-E622-427D-8691-7B13902F3132}"/>
              </a:ext>
            </a:extLst>
          </p:cNvPr>
          <p:cNvSpPr txBox="1"/>
          <p:nvPr/>
        </p:nvSpPr>
        <p:spPr>
          <a:xfrm>
            <a:off x="8109887" y="1547608"/>
            <a:ext cx="3777370" cy="4976747"/>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Azure VMs are on-demand and SAP NetWeaver certified for SQL Server, Oracle, IBM DB2, SAP ASE</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Azure VMs offer up to 99.99% availability</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Azure Premium Storage offers high performance</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Azure region pairs and DB replication such as </a:t>
            </a:r>
            <a:r>
              <a:rPr lang="en-US" sz="1600" dirty="0" err="1">
                <a:gradFill>
                  <a:gsLst>
                    <a:gs pos="2917">
                      <a:schemeClr val="tx1"/>
                    </a:gs>
                    <a:gs pos="30000">
                      <a:schemeClr val="tx1"/>
                    </a:gs>
                  </a:gsLst>
                  <a:lin ang="5400000" scaled="0"/>
                </a:gradFill>
              </a:rPr>
              <a:t>SQLServer</a:t>
            </a:r>
            <a:r>
              <a:rPr lang="en-US" sz="1600" dirty="0">
                <a:gradFill>
                  <a:gsLst>
                    <a:gs pos="2917">
                      <a:schemeClr val="tx1"/>
                    </a:gs>
                    <a:gs pos="30000">
                      <a:schemeClr val="tx1"/>
                    </a:gs>
                  </a:gsLst>
                  <a:lin ang="5400000" scaled="0"/>
                </a:gradFill>
              </a:rPr>
              <a:t> AlwaysOn offers cost effective Disaster Recovery</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ExpressRoute offers high speed secure connectivity to your users </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on-premises</a:t>
            </a:r>
          </a:p>
          <a:p>
            <a:pPr>
              <a:lnSpc>
                <a:spcPct val="90000"/>
              </a:lnSpc>
              <a:spcAft>
                <a:spcPts val="600"/>
              </a:spcAft>
            </a:pPr>
            <a:endParaRPr lang="en-US" sz="1600" dirty="0">
              <a:gradFill>
                <a:gsLst>
                  <a:gs pos="2917">
                    <a:schemeClr val="tx1"/>
                  </a:gs>
                  <a:gs pos="30000">
                    <a:schemeClr val="tx1"/>
                  </a:gs>
                </a:gsLst>
                <a:lin ang="5400000" scaled="0"/>
              </a:gradFill>
            </a:endParaRPr>
          </a:p>
        </p:txBody>
      </p:sp>
      <p:pic>
        <p:nvPicPr>
          <p:cNvPr id="10" name="Graphic 2" hidden="1">
            <a:extLst>
              <a:ext uri="{FF2B5EF4-FFF2-40B4-BE49-F238E27FC236}">
                <a16:creationId xmlns:a16="http://schemas.microsoft.com/office/drawing/2014/main" id="{0CB61BA9-BC76-406D-88F7-CFB59F5793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2338" y="1000126"/>
            <a:ext cx="7018675" cy="5639050"/>
          </a:xfrm>
          <a:prstGeom prst="rect">
            <a:avLst/>
          </a:prstGeom>
        </p:spPr>
      </p:pic>
      <p:cxnSp>
        <p:nvCxnSpPr>
          <p:cNvPr id="56" name="Straight Connector 55"/>
          <p:cNvCxnSpPr/>
          <p:nvPr/>
        </p:nvCxnSpPr>
        <p:spPr>
          <a:xfrm>
            <a:off x="7792799" y="1297168"/>
            <a:ext cx="0" cy="519410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auto">
          <a:xfrm>
            <a:off x="1701326" y="2222719"/>
            <a:ext cx="5706000" cy="2178727"/>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p:cNvSpPr/>
          <p:nvPr/>
        </p:nvSpPr>
        <p:spPr bwMode="auto">
          <a:xfrm>
            <a:off x="1701326" y="5500110"/>
            <a:ext cx="4481298" cy="991163"/>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926" y="2362224"/>
            <a:ext cx="498871" cy="498871"/>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2525" y="3430992"/>
            <a:ext cx="621584" cy="621584"/>
          </a:xfrm>
          <a:prstGeom prst="rect">
            <a:avLst/>
          </a:prstGeom>
        </p:spPr>
      </p:pic>
      <p:grpSp>
        <p:nvGrpSpPr>
          <p:cNvPr id="22" name="Group 21"/>
          <p:cNvGrpSpPr/>
          <p:nvPr/>
        </p:nvGrpSpPr>
        <p:grpSpPr>
          <a:xfrm>
            <a:off x="1908924" y="2314927"/>
            <a:ext cx="585724" cy="560798"/>
            <a:chOff x="2344352" y="2412900"/>
            <a:chExt cx="585724" cy="560798"/>
          </a:xfrm>
        </p:grpSpPr>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44352" y="2412900"/>
              <a:ext cx="517461" cy="517461"/>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2615" y="2456237"/>
              <a:ext cx="517461" cy="517461"/>
            </a:xfrm>
            <a:prstGeom prst="rect">
              <a:avLst/>
            </a:prstGeom>
          </p:spPr>
        </p:pic>
      </p:gr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13791" y="2271590"/>
            <a:ext cx="517461" cy="517461"/>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2050" y="2314927"/>
            <a:ext cx="517461" cy="517461"/>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47422" y="2378552"/>
            <a:ext cx="517461" cy="517461"/>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12794" y="2455873"/>
            <a:ext cx="517461" cy="517461"/>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44587" y="2443328"/>
            <a:ext cx="517461" cy="517461"/>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02935" y="2438479"/>
            <a:ext cx="517461" cy="517461"/>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08224" y="5548716"/>
            <a:ext cx="517461" cy="517461"/>
          </a:xfrm>
          <a:prstGeom prst="rect">
            <a:avLst/>
          </a:prstGeom>
        </p:spPr>
      </p:pic>
      <p:grpSp>
        <p:nvGrpSpPr>
          <p:cNvPr id="23" name="Group 22"/>
          <p:cNvGrpSpPr/>
          <p:nvPr/>
        </p:nvGrpSpPr>
        <p:grpSpPr>
          <a:xfrm>
            <a:off x="4251621" y="5527047"/>
            <a:ext cx="585724" cy="560798"/>
            <a:chOff x="2344352" y="2412900"/>
            <a:chExt cx="585724" cy="560798"/>
          </a:xfrm>
        </p:grpSpPr>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44352" y="2412900"/>
              <a:ext cx="517461" cy="517461"/>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2615" y="2456237"/>
              <a:ext cx="517461" cy="517461"/>
            </a:xfrm>
            <a:prstGeom prst="rect">
              <a:avLst/>
            </a:prstGeom>
          </p:spPr>
        </p:pic>
      </p:gr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50873" y="3430992"/>
            <a:ext cx="621584" cy="621584"/>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38962" y="5496654"/>
            <a:ext cx="621584" cy="621584"/>
          </a:xfrm>
          <a:prstGeom prst="rect">
            <a:avLst/>
          </a:prstGeom>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0157" y="5496654"/>
            <a:ext cx="621584" cy="621584"/>
          </a:xfrm>
          <a:prstGeom prst="rect">
            <a:avLst/>
          </a:prstGeom>
        </p:spPr>
      </p:pic>
      <p:grpSp>
        <p:nvGrpSpPr>
          <p:cNvPr id="29" name="Group 28"/>
          <p:cNvGrpSpPr/>
          <p:nvPr/>
        </p:nvGrpSpPr>
        <p:grpSpPr>
          <a:xfrm>
            <a:off x="1138382" y="1244277"/>
            <a:ext cx="376664" cy="398330"/>
            <a:chOff x="6330950" y="3117850"/>
            <a:chExt cx="717551" cy="758825"/>
          </a:xfrm>
        </p:grpSpPr>
        <p:sp>
          <p:nvSpPr>
            <p:cNvPr id="30" name="Rectangle 5"/>
            <p:cNvSpPr>
              <a:spLocks noChangeArrowheads="1"/>
            </p:cNvSpPr>
            <p:nvPr/>
          </p:nvSpPr>
          <p:spPr bwMode="auto">
            <a:xfrm>
              <a:off x="6330950" y="3167063"/>
              <a:ext cx="317500" cy="706438"/>
            </a:xfrm>
            <a:prstGeom prst="rect">
              <a:avLst/>
            </a:prstGeom>
            <a:solidFill>
              <a:srgbClr val="5BB4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6"/>
            <p:cNvSpPr>
              <a:spLocks noChangeArrowheads="1"/>
            </p:cNvSpPr>
            <p:nvPr/>
          </p:nvSpPr>
          <p:spPr bwMode="auto">
            <a:xfrm>
              <a:off x="6373813" y="3208338"/>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7"/>
            <p:cNvSpPr>
              <a:spLocks noChangeArrowheads="1"/>
            </p:cNvSpPr>
            <p:nvPr/>
          </p:nvSpPr>
          <p:spPr bwMode="auto">
            <a:xfrm>
              <a:off x="6373813" y="3344863"/>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8"/>
            <p:cNvSpPr>
              <a:spLocks noChangeArrowheads="1"/>
            </p:cNvSpPr>
            <p:nvPr/>
          </p:nvSpPr>
          <p:spPr bwMode="auto">
            <a:xfrm>
              <a:off x="6373813" y="3475038"/>
              <a:ext cx="101600" cy="112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9"/>
            <p:cNvSpPr>
              <a:spLocks noChangeArrowheads="1"/>
            </p:cNvSpPr>
            <p:nvPr/>
          </p:nvSpPr>
          <p:spPr bwMode="auto">
            <a:xfrm>
              <a:off x="6373813" y="3603625"/>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0"/>
            <p:cNvSpPr>
              <a:spLocks noChangeArrowheads="1"/>
            </p:cNvSpPr>
            <p:nvPr/>
          </p:nvSpPr>
          <p:spPr bwMode="auto">
            <a:xfrm>
              <a:off x="6508750" y="3205163"/>
              <a:ext cx="101600" cy="112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11"/>
            <p:cNvSpPr>
              <a:spLocks noChangeArrowheads="1"/>
            </p:cNvSpPr>
            <p:nvPr/>
          </p:nvSpPr>
          <p:spPr bwMode="auto">
            <a:xfrm>
              <a:off x="6508750" y="3344863"/>
              <a:ext cx="101600" cy="111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2"/>
            <p:cNvSpPr>
              <a:spLocks noChangeArrowheads="1"/>
            </p:cNvSpPr>
            <p:nvPr/>
          </p:nvSpPr>
          <p:spPr bwMode="auto">
            <a:xfrm>
              <a:off x="6508750" y="3470275"/>
              <a:ext cx="1016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13"/>
            <p:cNvSpPr>
              <a:spLocks noChangeArrowheads="1"/>
            </p:cNvSpPr>
            <p:nvPr/>
          </p:nvSpPr>
          <p:spPr bwMode="auto">
            <a:xfrm>
              <a:off x="6508750" y="3600450"/>
              <a:ext cx="101600" cy="112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4"/>
            <p:cNvSpPr>
              <a:spLocks/>
            </p:cNvSpPr>
            <p:nvPr/>
          </p:nvSpPr>
          <p:spPr bwMode="auto">
            <a:xfrm>
              <a:off x="6719888" y="3117850"/>
              <a:ext cx="328613" cy="758825"/>
            </a:xfrm>
            <a:custGeom>
              <a:avLst/>
              <a:gdLst>
                <a:gd name="T0" fmla="*/ 34 w 207"/>
                <a:gd name="T1" fmla="*/ 93 h 478"/>
                <a:gd name="T2" fmla="*/ 67 w 207"/>
                <a:gd name="T3" fmla="*/ 93 h 478"/>
                <a:gd name="T4" fmla="*/ 67 w 207"/>
                <a:gd name="T5" fmla="*/ 50 h 478"/>
                <a:gd name="T6" fmla="*/ 86 w 207"/>
                <a:gd name="T7" fmla="*/ 50 h 478"/>
                <a:gd name="T8" fmla="*/ 86 w 207"/>
                <a:gd name="T9" fmla="*/ 0 h 478"/>
                <a:gd name="T10" fmla="*/ 112 w 207"/>
                <a:gd name="T11" fmla="*/ 0 h 478"/>
                <a:gd name="T12" fmla="*/ 112 w 207"/>
                <a:gd name="T13" fmla="*/ 50 h 478"/>
                <a:gd name="T14" fmla="*/ 136 w 207"/>
                <a:gd name="T15" fmla="*/ 50 h 478"/>
                <a:gd name="T16" fmla="*/ 136 w 207"/>
                <a:gd name="T17" fmla="*/ 93 h 478"/>
                <a:gd name="T18" fmla="*/ 162 w 207"/>
                <a:gd name="T19" fmla="*/ 93 h 478"/>
                <a:gd name="T20" fmla="*/ 162 w 207"/>
                <a:gd name="T21" fmla="*/ 136 h 478"/>
                <a:gd name="T22" fmla="*/ 207 w 207"/>
                <a:gd name="T23" fmla="*/ 136 h 478"/>
                <a:gd name="T24" fmla="*/ 207 w 207"/>
                <a:gd name="T25" fmla="*/ 478 h 478"/>
                <a:gd name="T26" fmla="*/ 0 w 207"/>
                <a:gd name="T27" fmla="*/ 478 h 478"/>
                <a:gd name="T28" fmla="*/ 0 w 207"/>
                <a:gd name="T29" fmla="*/ 136 h 478"/>
                <a:gd name="T30" fmla="*/ 34 w 207"/>
                <a:gd name="T31" fmla="*/ 136 h 478"/>
                <a:gd name="T32" fmla="*/ 34 w 207"/>
                <a:gd name="T33" fmla="*/ 93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478">
                  <a:moveTo>
                    <a:pt x="34" y="93"/>
                  </a:moveTo>
                  <a:lnTo>
                    <a:pt x="67" y="93"/>
                  </a:lnTo>
                  <a:lnTo>
                    <a:pt x="67" y="50"/>
                  </a:lnTo>
                  <a:lnTo>
                    <a:pt x="86" y="50"/>
                  </a:lnTo>
                  <a:lnTo>
                    <a:pt x="86" y="0"/>
                  </a:lnTo>
                  <a:lnTo>
                    <a:pt x="112" y="0"/>
                  </a:lnTo>
                  <a:lnTo>
                    <a:pt x="112" y="50"/>
                  </a:lnTo>
                  <a:lnTo>
                    <a:pt x="136" y="50"/>
                  </a:lnTo>
                  <a:lnTo>
                    <a:pt x="136" y="93"/>
                  </a:lnTo>
                  <a:lnTo>
                    <a:pt x="162" y="93"/>
                  </a:lnTo>
                  <a:lnTo>
                    <a:pt x="162" y="136"/>
                  </a:lnTo>
                  <a:lnTo>
                    <a:pt x="207" y="136"/>
                  </a:lnTo>
                  <a:lnTo>
                    <a:pt x="207" y="478"/>
                  </a:lnTo>
                  <a:lnTo>
                    <a:pt x="0" y="478"/>
                  </a:lnTo>
                  <a:lnTo>
                    <a:pt x="0" y="136"/>
                  </a:lnTo>
                  <a:lnTo>
                    <a:pt x="34" y="136"/>
                  </a:lnTo>
                  <a:lnTo>
                    <a:pt x="34" y="93"/>
                  </a:lnTo>
                  <a:close/>
                </a:path>
              </a:pathLst>
            </a:custGeom>
            <a:solidFill>
              <a:srgbClr val="5BB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5"/>
            <p:cNvSpPr>
              <a:spLocks/>
            </p:cNvSpPr>
            <p:nvPr/>
          </p:nvSpPr>
          <p:spPr bwMode="auto">
            <a:xfrm>
              <a:off x="6719888" y="3117850"/>
              <a:ext cx="328613" cy="758825"/>
            </a:xfrm>
            <a:custGeom>
              <a:avLst/>
              <a:gdLst>
                <a:gd name="T0" fmla="*/ 34 w 207"/>
                <a:gd name="T1" fmla="*/ 93 h 478"/>
                <a:gd name="T2" fmla="*/ 67 w 207"/>
                <a:gd name="T3" fmla="*/ 93 h 478"/>
                <a:gd name="T4" fmla="*/ 67 w 207"/>
                <a:gd name="T5" fmla="*/ 50 h 478"/>
                <a:gd name="T6" fmla="*/ 86 w 207"/>
                <a:gd name="T7" fmla="*/ 50 h 478"/>
                <a:gd name="T8" fmla="*/ 86 w 207"/>
                <a:gd name="T9" fmla="*/ 0 h 478"/>
                <a:gd name="T10" fmla="*/ 112 w 207"/>
                <a:gd name="T11" fmla="*/ 0 h 478"/>
                <a:gd name="T12" fmla="*/ 112 w 207"/>
                <a:gd name="T13" fmla="*/ 50 h 478"/>
                <a:gd name="T14" fmla="*/ 136 w 207"/>
                <a:gd name="T15" fmla="*/ 50 h 478"/>
                <a:gd name="T16" fmla="*/ 136 w 207"/>
                <a:gd name="T17" fmla="*/ 93 h 478"/>
                <a:gd name="T18" fmla="*/ 162 w 207"/>
                <a:gd name="T19" fmla="*/ 93 h 478"/>
                <a:gd name="T20" fmla="*/ 162 w 207"/>
                <a:gd name="T21" fmla="*/ 136 h 478"/>
                <a:gd name="T22" fmla="*/ 207 w 207"/>
                <a:gd name="T23" fmla="*/ 136 h 478"/>
                <a:gd name="T24" fmla="*/ 207 w 207"/>
                <a:gd name="T25" fmla="*/ 478 h 478"/>
                <a:gd name="T26" fmla="*/ 0 w 207"/>
                <a:gd name="T27" fmla="*/ 478 h 478"/>
                <a:gd name="T28" fmla="*/ 0 w 207"/>
                <a:gd name="T29" fmla="*/ 136 h 478"/>
                <a:gd name="T30" fmla="*/ 34 w 207"/>
                <a:gd name="T31" fmla="*/ 13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7" h="478">
                  <a:moveTo>
                    <a:pt x="34" y="93"/>
                  </a:moveTo>
                  <a:lnTo>
                    <a:pt x="67" y="93"/>
                  </a:lnTo>
                  <a:lnTo>
                    <a:pt x="67" y="50"/>
                  </a:lnTo>
                  <a:lnTo>
                    <a:pt x="86" y="50"/>
                  </a:lnTo>
                  <a:lnTo>
                    <a:pt x="86" y="0"/>
                  </a:lnTo>
                  <a:lnTo>
                    <a:pt x="112" y="0"/>
                  </a:lnTo>
                  <a:lnTo>
                    <a:pt x="112" y="50"/>
                  </a:lnTo>
                  <a:lnTo>
                    <a:pt x="136" y="50"/>
                  </a:lnTo>
                  <a:lnTo>
                    <a:pt x="136" y="93"/>
                  </a:lnTo>
                  <a:lnTo>
                    <a:pt x="162" y="93"/>
                  </a:lnTo>
                  <a:lnTo>
                    <a:pt x="162" y="136"/>
                  </a:lnTo>
                  <a:lnTo>
                    <a:pt x="207" y="136"/>
                  </a:lnTo>
                  <a:lnTo>
                    <a:pt x="207" y="478"/>
                  </a:lnTo>
                  <a:lnTo>
                    <a:pt x="0" y="478"/>
                  </a:lnTo>
                  <a:lnTo>
                    <a:pt x="0" y="136"/>
                  </a:lnTo>
                  <a:lnTo>
                    <a:pt x="34"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16"/>
            <p:cNvSpPr>
              <a:spLocks noChangeArrowheads="1"/>
            </p:cNvSpPr>
            <p:nvPr/>
          </p:nvSpPr>
          <p:spPr bwMode="auto">
            <a:xfrm>
              <a:off x="6762750" y="3387725"/>
              <a:ext cx="109538"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17"/>
            <p:cNvSpPr>
              <a:spLocks noChangeArrowheads="1"/>
            </p:cNvSpPr>
            <p:nvPr/>
          </p:nvSpPr>
          <p:spPr bwMode="auto">
            <a:xfrm>
              <a:off x="6762750" y="3519488"/>
              <a:ext cx="109538"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18"/>
            <p:cNvSpPr>
              <a:spLocks noChangeArrowheads="1"/>
            </p:cNvSpPr>
            <p:nvPr/>
          </p:nvSpPr>
          <p:spPr bwMode="auto">
            <a:xfrm>
              <a:off x="6897688" y="3387725"/>
              <a:ext cx="106363"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19"/>
            <p:cNvSpPr>
              <a:spLocks noChangeArrowheads="1"/>
            </p:cNvSpPr>
            <p:nvPr/>
          </p:nvSpPr>
          <p:spPr bwMode="auto">
            <a:xfrm>
              <a:off x="6897688" y="3519488"/>
              <a:ext cx="106363"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p:nvPr/>
        </p:nvGrpSpPr>
        <p:grpSpPr>
          <a:xfrm>
            <a:off x="589284" y="1339276"/>
            <a:ext cx="455829" cy="303331"/>
            <a:chOff x="5387975" y="3298825"/>
            <a:chExt cx="868363" cy="577851"/>
          </a:xfrm>
        </p:grpSpPr>
        <p:sp>
          <p:nvSpPr>
            <p:cNvPr id="46" name="Freeform 20"/>
            <p:cNvSpPr>
              <a:spLocks/>
            </p:cNvSpPr>
            <p:nvPr/>
          </p:nvSpPr>
          <p:spPr bwMode="auto">
            <a:xfrm>
              <a:off x="5462588" y="3298825"/>
              <a:ext cx="673100" cy="509588"/>
            </a:xfrm>
            <a:custGeom>
              <a:avLst/>
              <a:gdLst>
                <a:gd name="T0" fmla="*/ 1 w 178"/>
                <a:gd name="T1" fmla="*/ 134 h 134"/>
                <a:gd name="T2" fmla="*/ 0 w 178"/>
                <a:gd name="T3" fmla="*/ 122 h 134"/>
                <a:gd name="T4" fmla="*/ 0 w 178"/>
                <a:gd name="T5" fmla="*/ 16 h 134"/>
                <a:gd name="T6" fmla="*/ 16 w 178"/>
                <a:gd name="T7" fmla="*/ 0 h 134"/>
                <a:gd name="T8" fmla="*/ 170 w 178"/>
                <a:gd name="T9" fmla="*/ 0 h 134"/>
                <a:gd name="T10" fmla="*/ 178 w 178"/>
                <a:gd name="T11" fmla="*/ 0 h 134"/>
                <a:gd name="T12" fmla="*/ 162 w 178"/>
                <a:gd name="T13" fmla="*/ 14 h 134"/>
                <a:gd name="T14" fmla="*/ 154 w 178"/>
                <a:gd name="T15" fmla="*/ 15 h 134"/>
                <a:gd name="T16" fmla="*/ 24 w 178"/>
                <a:gd name="T17" fmla="*/ 15 h 134"/>
                <a:gd name="T18" fmla="*/ 15 w 178"/>
                <a:gd name="T19" fmla="*/ 24 h 134"/>
                <a:gd name="T20" fmla="*/ 15 w 178"/>
                <a:gd name="T21" fmla="*/ 108 h 134"/>
                <a:gd name="T22" fmla="*/ 31 w 178"/>
                <a:gd name="T23" fmla="*/ 125 h 134"/>
                <a:gd name="T24" fmla="*/ 32 w 178"/>
                <a:gd name="T25" fmla="*/ 125 h 134"/>
                <a:gd name="T26" fmla="*/ 24 w 178"/>
                <a:gd name="T27" fmla="*/ 134 h 134"/>
                <a:gd name="T28" fmla="*/ 1 w 178"/>
                <a:gd name="T29"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34">
                  <a:moveTo>
                    <a:pt x="1" y="134"/>
                  </a:moveTo>
                  <a:cubicBezTo>
                    <a:pt x="0" y="130"/>
                    <a:pt x="0" y="126"/>
                    <a:pt x="0" y="122"/>
                  </a:cubicBezTo>
                  <a:cubicBezTo>
                    <a:pt x="0" y="87"/>
                    <a:pt x="0" y="52"/>
                    <a:pt x="0" y="16"/>
                  </a:cubicBezTo>
                  <a:cubicBezTo>
                    <a:pt x="0" y="4"/>
                    <a:pt x="4" y="0"/>
                    <a:pt x="16" y="0"/>
                  </a:cubicBezTo>
                  <a:cubicBezTo>
                    <a:pt x="67" y="0"/>
                    <a:pt x="119" y="0"/>
                    <a:pt x="170" y="0"/>
                  </a:cubicBezTo>
                  <a:cubicBezTo>
                    <a:pt x="172" y="0"/>
                    <a:pt x="175" y="0"/>
                    <a:pt x="178" y="0"/>
                  </a:cubicBezTo>
                  <a:cubicBezTo>
                    <a:pt x="174" y="6"/>
                    <a:pt x="168" y="10"/>
                    <a:pt x="162" y="14"/>
                  </a:cubicBezTo>
                  <a:cubicBezTo>
                    <a:pt x="159" y="14"/>
                    <a:pt x="156" y="15"/>
                    <a:pt x="154" y="15"/>
                  </a:cubicBezTo>
                  <a:cubicBezTo>
                    <a:pt x="110" y="15"/>
                    <a:pt x="67" y="15"/>
                    <a:pt x="24" y="15"/>
                  </a:cubicBezTo>
                  <a:cubicBezTo>
                    <a:pt x="16" y="15"/>
                    <a:pt x="15" y="17"/>
                    <a:pt x="15" y="24"/>
                  </a:cubicBezTo>
                  <a:cubicBezTo>
                    <a:pt x="15" y="52"/>
                    <a:pt x="15" y="80"/>
                    <a:pt x="15" y="108"/>
                  </a:cubicBezTo>
                  <a:cubicBezTo>
                    <a:pt x="15" y="124"/>
                    <a:pt x="15" y="124"/>
                    <a:pt x="31" y="125"/>
                  </a:cubicBezTo>
                  <a:cubicBezTo>
                    <a:pt x="32" y="125"/>
                    <a:pt x="32" y="125"/>
                    <a:pt x="32" y="125"/>
                  </a:cubicBezTo>
                  <a:cubicBezTo>
                    <a:pt x="29" y="128"/>
                    <a:pt x="25" y="130"/>
                    <a:pt x="24" y="134"/>
                  </a:cubicBezTo>
                  <a:cubicBezTo>
                    <a:pt x="16" y="134"/>
                    <a:pt x="9" y="134"/>
                    <a:pt x="1" y="134"/>
                  </a:cubicBezTo>
                  <a:close/>
                </a:path>
              </a:pathLst>
            </a:custGeom>
            <a:solidFill>
              <a:srgbClr val="B3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1"/>
            <p:cNvSpPr>
              <a:spLocks/>
            </p:cNvSpPr>
            <p:nvPr/>
          </p:nvSpPr>
          <p:spPr bwMode="auto">
            <a:xfrm>
              <a:off x="5387975" y="3802063"/>
              <a:ext cx="868363" cy="74613"/>
            </a:xfrm>
            <a:custGeom>
              <a:avLst/>
              <a:gdLst>
                <a:gd name="T0" fmla="*/ 21 w 230"/>
                <a:gd name="T1" fmla="*/ 2 h 20"/>
                <a:gd name="T2" fmla="*/ 44 w 230"/>
                <a:gd name="T3" fmla="*/ 2 h 20"/>
                <a:gd name="T4" fmla="*/ 210 w 230"/>
                <a:gd name="T5" fmla="*/ 2 h 20"/>
                <a:gd name="T6" fmla="*/ 226 w 230"/>
                <a:gd name="T7" fmla="*/ 2 h 20"/>
                <a:gd name="T8" fmla="*/ 230 w 230"/>
                <a:gd name="T9" fmla="*/ 7 h 20"/>
                <a:gd name="T10" fmla="*/ 218 w 230"/>
                <a:gd name="T11" fmla="*/ 20 h 20"/>
                <a:gd name="T12" fmla="*/ 14 w 230"/>
                <a:gd name="T13" fmla="*/ 20 h 20"/>
                <a:gd name="T14" fmla="*/ 4 w 230"/>
                <a:gd name="T15" fmla="*/ 16 h 20"/>
                <a:gd name="T16" fmla="*/ 2 w 230"/>
                <a:gd name="T17" fmla="*/ 4 h 20"/>
                <a:gd name="T18" fmla="*/ 10 w 230"/>
                <a:gd name="T19" fmla="*/ 2 h 20"/>
                <a:gd name="T20" fmla="*/ 21 w 230"/>
                <a:gd name="T21"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20">
                  <a:moveTo>
                    <a:pt x="21" y="2"/>
                  </a:moveTo>
                  <a:cubicBezTo>
                    <a:pt x="29" y="2"/>
                    <a:pt x="36" y="2"/>
                    <a:pt x="44" y="2"/>
                  </a:cubicBezTo>
                  <a:cubicBezTo>
                    <a:pt x="99" y="2"/>
                    <a:pt x="155" y="2"/>
                    <a:pt x="210" y="2"/>
                  </a:cubicBezTo>
                  <a:cubicBezTo>
                    <a:pt x="216" y="2"/>
                    <a:pt x="221" y="2"/>
                    <a:pt x="226" y="2"/>
                  </a:cubicBezTo>
                  <a:cubicBezTo>
                    <a:pt x="230" y="2"/>
                    <a:pt x="230" y="4"/>
                    <a:pt x="230" y="7"/>
                  </a:cubicBezTo>
                  <a:cubicBezTo>
                    <a:pt x="230" y="15"/>
                    <a:pt x="226" y="20"/>
                    <a:pt x="218" y="20"/>
                  </a:cubicBezTo>
                  <a:cubicBezTo>
                    <a:pt x="150" y="20"/>
                    <a:pt x="82" y="20"/>
                    <a:pt x="14" y="20"/>
                  </a:cubicBezTo>
                  <a:cubicBezTo>
                    <a:pt x="10" y="20"/>
                    <a:pt x="7" y="19"/>
                    <a:pt x="4" y="16"/>
                  </a:cubicBezTo>
                  <a:cubicBezTo>
                    <a:pt x="1" y="12"/>
                    <a:pt x="0" y="8"/>
                    <a:pt x="2" y="4"/>
                  </a:cubicBezTo>
                  <a:cubicBezTo>
                    <a:pt x="3" y="0"/>
                    <a:pt x="7" y="2"/>
                    <a:pt x="10" y="2"/>
                  </a:cubicBezTo>
                  <a:cubicBezTo>
                    <a:pt x="14" y="2"/>
                    <a:pt x="18" y="2"/>
                    <a:pt x="21" y="2"/>
                  </a:cubicBezTo>
                  <a:close/>
                </a:path>
              </a:pathLst>
            </a:custGeom>
            <a:solidFill>
              <a:srgbClr val="7C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2"/>
            <p:cNvSpPr>
              <a:spLocks/>
            </p:cNvSpPr>
            <p:nvPr/>
          </p:nvSpPr>
          <p:spPr bwMode="auto">
            <a:xfrm>
              <a:off x="5553075" y="3298825"/>
              <a:ext cx="635000" cy="509588"/>
            </a:xfrm>
            <a:custGeom>
              <a:avLst/>
              <a:gdLst>
                <a:gd name="T0" fmla="*/ 166 w 168"/>
                <a:gd name="T1" fmla="*/ 134 h 134"/>
                <a:gd name="T2" fmla="*/ 0 w 168"/>
                <a:gd name="T3" fmla="*/ 134 h 134"/>
                <a:gd name="T4" fmla="*/ 8 w 168"/>
                <a:gd name="T5" fmla="*/ 125 h 134"/>
                <a:gd name="T6" fmla="*/ 16 w 168"/>
                <a:gd name="T7" fmla="*/ 124 h 134"/>
                <a:gd name="T8" fmla="*/ 144 w 168"/>
                <a:gd name="T9" fmla="*/ 124 h 134"/>
                <a:gd name="T10" fmla="*/ 152 w 168"/>
                <a:gd name="T11" fmla="*/ 115 h 134"/>
                <a:gd name="T12" fmla="*/ 152 w 168"/>
                <a:gd name="T13" fmla="*/ 30 h 134"/>
                <a:gd name="T14" fmla="*/ 138 w 168"/>
                <a:gd name="T15" fmla="*/ 14 h 134"/>
                <a:gd name="T16" fmla="*/ 154 w 168"/>
                <a:gd name="T17" fmla="*/ 0 h 134"/>
                <a:gd name="T18" fmla="*/ 168 w 168"/>
                <a:gd name="T19" fmla="*/ 13 h 134"/>
                <a:gd name="T20" fmla="*/ 168 w 168"/>
                <a:gd name="T21" fmla="*/ 126 h 134"/>
                <a:gd name="T22" fmla="*/ 166 w 168"/>
                <a:gd name="T23"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34">
                  <a:moveTo>
                    <a:pt x="166" y="134"/>
                  </a:moveTo>
                  <a:cubicBezTo>
                    <a:pt x="111" y="134"/>
                    <a:pt x="55" y="134"/>
                    <a:pt x="0" y="134"/>
                  </a:cubicBezTo>
                  <a:cubicBezTo>
                    <a:pt x="1" y="129"/>
                    <a:pt x="5" y="128"/>
                    <a:pt x="8" y="125"/>
                  </a:cubicBezTo>
                  <a:cubicBezTo>
                    <a:pt x="11" y="125"/>
                    <a:pt x="14" y="124"/>
                    <a:pt x="16" y="124"/>
                  </a:cubicBezTo>
                  <a:cubicBezTo>
                    <a:pt x="59" y="124"/>
                    <a:pt x="101" y="124"/>
                    <a:pt x="144" y="124"/>
                  </a:cubicBezTo>
                  <a:cubicBezTo>
                    <a:pt x="151" y="124"/>
                    <a:pt x="152" y="122"/>
                    <a:pt x="152" y="115"/>
                  </a:cubicBezTo>
                  <a:cubicBezTo>
                    <a:pt x="152" y="87"/>
                    <a:pt x="152" y="58"/>
                    <a:pt x="152" y="30"/>
                  </a:cubicBezTo>
                  <a:cubicBezTo>
                    <a:pt x="152" y="16"/>
                    <a:pt x="152" y="16"/>
                    <a:pt x="138" y="14"/>
                  </a:cubicBezTo>
                  <a:cubicBezTo>
                    <a:pt x="146" y="8"/>
                    <a:pt x="147" y="6"/>
                    <a:pt x="154" y="0"/>
                  </a:cubicBezTo>
                  <a:cubicBezTo>
                    <a:pt x="163" y="0"/>
                    <a:pt x="168" y="4"/>
                    <a:pt x="168" y="13"/>
                  </a:cubicBezTo>
                  <a:cubicBezTo>
                    <a:pt x="168" y="50"/>
                    <a:pt x="168" y="88"/>
                    <a:pt x="168" y="126"/>
                  </a:cubicBezTo>
                  <a:cubicBezTo>
                    <a:pt x="168" y="128"/>
                    <a:pt x="167" y="131"/>
                    <a:pt x="166" y="134"/>
                  </a:cubicBezTo>
                  <a:close/>
                </a:path>
              </a:pathLst>
            </a:custGeom>
            <a:solidFill>
              <a:srgbClr val="9FA2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3"/>
            <p:cNvSpPr>
              <a:spLocks noEditPoints="1"/>
            </p:cNvSpPr>
            <p:nvPr/>
          </p:nvSpPr>
          <p:spPr bwMode="auto">
            <a:xfrm>
              <a:off x="5519738" y="3352800"/>
              <a:ext cx="608013" cy="422275"/>
            </a:xfrm>
            <a:custGeom>
              <a:avLst/>
              <a:gdLst>
                <a:gd name="T0" fmla="*/ 147 w 161"/>
                <a:gd name="T1" fmla="*/ 0 h 111"/>
                <a:gd name="T2" fmla="*/ 161 w 161"/>
                <a:gd name="T3" fmla="*/ 16 h 111"/>
                <a:gd name="T4" fmla="*/ 161 w 161"/>
                <a:gd name="T5" fmla="*/ 101 h 111"/>
                <a:gd name="T6" fmla="*/ 153 w 161"/>
                <a:gd name="T7" fmla="*/ 110 h 111"/>
                <a:gd name="T8" fmla="*/ 25 w 161"/>
                <a:gd name="T9" fmla="*/ 110 h 111"/>
                <a:gd name="T10" fmla="*/ 17 w 161"/>
                <a:gd name="T11" fmla="*/ 111 h 111"/>
                <a:gd name="T12" fmla="*/ 16 w 161"/>
                <a:gd name="T13" fmla="*/ 111 h 111"/>
                <a:gd name="T14" fmla="*/ 0 w 161"/>
                <a:gd name="T15" fmla="*/ 94 h 111"/>
                <a:gd name="T16" fmla="*/ 0 w 161"/>
                <a:gd name="T17" fmla="*/ 10 h 111"/>
                <a:gd name="T18" fmla="*/ 9 w 161"/>
                <a:gd name="T19" fmla="*/ 1 h 111"/>
                <a:gd name="T20" fmla="*/ 139 w 161"/>
                <a:gd name="T21" fmla="*/ 1 h 111"/>
                <a:gd name="T22" fmla="*/ 147 w 161"/>
                <a:gd name="T23" fmla="*/ 0 h 111"/>
                <a:gd name="T24" fmla="*/ 109 w 161"/>
                <a:gd name="T25" fmla="*/ 25 h 111"/>
                <a:gd name="T26" fmla="*/ 60 w 161"/>
                <a:gd name="T27" fmla="*/ 25 h 111"/>
                <a:gd name="T28" fmla="*/ 46 w 161"/>
                <a:gd name="T29" fmla="*/ 38 h 111"/>
                <a:gd name="T30" fmla="*/ 46 w 161"/>
                <a:gd name="T31" fmla="*/ 82 h 111"/>
                <a:gd name="T32" fmla="*/ 53 w 161"/>
                <a:gd name="T33" fmla="*/ 89 h 111"/>
                <a:gd name="T34" fmla="*/ 77 w 161"/>
                <a:gd name="T35" fmla="*/ 89 h 111"/>
                <a:gd name="T36" fmla="*/ 113 w 161"/>
                <a:gd name="T37" fmla="*/ 89 h 111"/>
                <a:gd name="T38" fmla="*/ 120 w 161"/>
                <a:gd name="T39" fmla="*/ 82 h 111"/>
                <a:gd name="T40" fmla="*/ 120 w 161"/>
                <a:gd name="T41" fmla="*/ 38 h 111"/>
                <a:gd name="T42" fmla="*/ 109 w 161"/>
                <a:gd name="T43" fmla="*/ 2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1" h="111">
                  <a:moveTo>
                    <a:pt x="147" y="0"/>
                  </a:moveTo>
                  <a:cubicBezTo>
                    <a:pt x="161" y="2"/>
                    <a:pt x="161" y="2"/>
                    <a:pt x="161" y="16"/>
                  </a:cubicBezTo>
                  <a:cubicBezTo>
                    <a:pt x="161" y="44"/>
                    <a:pt x="161" y="73"/>
                    <a:pt x="161" y="101"/>
                  </a:cubicBezTo>
                  <a:cubicBezTo>
                    <a:pt x="161" y="108"/>
                    <a:pt x="160" y="110"/>
                    <a:pt x="153" y="110"/>
                  </a:cubicBezTo>
                  <a:cubicBezTo>
                    <a:pt x="110" y="110"/>
                    <a:pt x="68" y="110"/>
                    <a:pt x="25" y="110"/>
                  </a:cubicBezTo>
                  <a:cubicBezTo>
                    <a:pt x="23" y="110"/>
                    <a:pt x="20" y="110"/>
                    <a:pt x="17" y="111"/>
                  </a:cubicBezTo>
                  <a:cubicBezTo>
                    <a:pt x="17" y="111"/>
                    <a:pt x="17" y="111"/>
                    <a:pt x="16" y="111"/>
                  </a:cubicBezTo>
                  <a:cubicBezTo>
                    <a:pt x="0" y="110"/>
                    <a:pt x="0" y="110"/>
                    <a:pt x="0" y="94"/>
                  </a:cubicBezTo>
                  <a:cubicBezTo>
                    <a:pt x="0" y="66"/>
                    <a:pt x="0" y="38"/>
                    <a:pt x="0" y="10"/>
                  </a:cubicBezTo>
                  <a:cubicBezTo>
                    <a:pt x="0" y="3"/>
                    <a:pt x="1" y="1"/>
                    <a:pt x="9" y="1"/>
                  </a:cubicBezTo>
                  <a:cubicBezTo>
                    <a:pt x="52" y="1"/>
                    <a:pt x="95" y="1"/>
                    <a:pt x="139" y="1"/>
                  </a:cubicBezTo>
                  <a:cubicBezTo>
                    <a:pt x="142" y="1"/>
                    <a:pt x="145" y="1"/>
                    <a:pt x="147" y="0"/>
                  </a:cubicBezTo>
                  <a:close/>
                  <a:moveTo>
                    <a:pt x="109" y="25"/>
                  </a:moveTo>
                  <a:cubicBezTo>
                    <a:pt x="93" y="25"/>
                    <a:pt x="76" y="25"/>
                    <a:pt x="60" y="25"/>
                  </a:cubicBezTo>
                  <a:cubicBezTo>
                    <a:pt x="46" y="25"/>
                    <a:pt x="46" y="25"/>
                    <a:pt x="46" y="38"/>
                  </a:cubicBezTo>
                  <a:cubicBezTo>
                    <a:pt x="46" y="53"/>
                    <a:pt x="46" y="68"/>
                    <a:pt x="46" y="82"/>
                  </a:cubicBezTo>
                  <a:cubicBezTo>
                    <a:pt x="46" y="88"/>
                    <a:pt x="47" y="90"/>
                    <a:pt x="53" y="89"/>
                  </a:cubicBezTo>
                  <a:cubicBezTo>
                    <a:pt x="61" y="89"/>
                    <a:pt x="69" y="89"/>
                    <a:pt x="77" y="89"/>
                  </a:cubicBezTo>
                  <a:cubicBezTo>
                    <a:pt x="89" y="89"/>
                    <a:pt x="101" y="89"/>
                    <a:pt x="113" y="89"/>
                  </a:cubicBezTo>
                  <a:cubicBezTo>
                    <a:pt x="118" y="89"/>
                    <a:pt x="120" y="87"/>
                    <a:pt x="120" y="82"/>
                  </a:cubicBezTo>
                  <a:cubicBezTo>
                    <a:pt x="119" y="68"/>
                    <a:pt x="120" y="53"/>
                    <a:pt x="120" y="38"/>
                  </a:cubicBezTo>
                  <a:cubicBezTo>
                    <a:pt x="119" y="24"/>
                    <a:pt x="121" y="25"/>
                    <a:pt x="109" y="25"/>
                  </a:cubicBezTo>
                  <a:close/>
                </a:path>
              </a:pathLst>
            </a:custGeom>
            <a:solidFill>
              <a:srgbClr val="5BB3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4"/>
            <p:cNvSpPr>
              <a:spLocks/>
            </p:cNvSpPr>
            <p:nvPr/>
          </p:nvSpPr>
          <p:spPr bwMode="auto">
            <a:xfrm>
              <a:off x="5692775" y="3500438"/>
              <a:ext cx="212725" cy="195263"/>
            </a:xfrm>
            <a:custGeom>
              <a:avLst/>
              <a:gdLst>
                <a:gd name="T0" fmla="*/ 31 w 56"/>
                <a:gd name="T1" fmla="*/ 50 h 51"/>
                <a:gd name="T2" fmla="*/ 7 w 56"/>
                <a:gd name="T3" fmla="*/ 51 h 51"/>
                <a:gd name="T4" fmla="*/ 0 w 56"/>
                <a:gd name="T5" fmla="*/ 44 h 51"/>
                <a:gd name="T6" fmla="*/ 0 w 56"/>
                <a:gd name="T7" fmla="*/ 0 h 51"/>
                <a:gd name="T8" fmla="*/ 56 w 56"/>
                <a:gd name="T9" fmla="*/ 0 h 51"/>
                <a:gd name="T10" fmla="*/ 31 w 56"/>
                <a:gd name="T11" fmla="*/ 50 h 51"/>
              </a:gdLst>
              <a:ahLst/>
              <a:cxnLst>
                <a:cxn ang="0">
                  <a:pos x="T0" y="T1"/>
                </a:cxn>
                <a:cxn ang="0">
                  <a:pos x="T2" y="T3"/>
                </a:cxn>
                <a:cxn ang="0">
                  <a:pos x="T4" y="T5"/>
                </a:cxn>
                <a:cxn ang="0">
                  <a:pos x="T6" y="T7"/>
                </a:cxn>
                <a:cxn ang="0">
                  <a:pos x="T8" y="T9"/>
                </a:cxn>
                <a:cxn ang="0">
                  <a:pos x="T10" y="T11"/>
                </a:cxn>
              </a:cxnLst>
              <a:rect l="0" t="0" r="r" b="b"/>
              <a:pathLst>
                <a:path w="56" h="51">
                  <a:moveTo>
                    <a:pt x="31" y="50"/>
                  </a:moveTo>
                  <a:cubicBezTo>
                    <a:pt x="23" y="50"/>
                    <a:pt x="15" y="50"/>
                    <a:pt x="7" y="51"/>
                  </a:cubicBezTo>
                  <a:cubicBezTo>
                    <a:pt x="1" y="51"/>
                    <a:pt x="0" y="49"/>
                    <a:pt x="0" y="44"/>
                  </a:cubicBezTo>
                  <a:cubicBezTo>
                    <a:pt x="1" y="29"/>
                    <a:pt x="0" y="15"/>
                    <a:pt x="0" y="0"/>
                  </a:cubicBezTo>
                  <a:cubicBezTo>
                    <a:pt x="19" y="0"/>
                    <a:pt x="37" y="0"/>
                    <a:pt x="56" y="0"/>
                  </a:cubicBezTo>
                  <a:cubicBezTo>
                    <a:pt x="50" y="17"/>
                    <a:pt x="39" y="33"/>
                    <a:pt x="31" y="50"/>
                  </a:cubicBezTo>
                  <a:close/>
                </a:path>
              </a:pathLst>
            </a:custGeom>
            <a:solidFill>
              <a:srgbClr val="247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5"/>
            <p:cNvSpPr>
              <a:spLocks/>
            </p:cNvSpPr>
            <p:nvPr/>
          </p:nvSpPr>
          <p:spPr bwMode="auto">
            <a:xfrm>
              <a:off x="5810250" y="3497263"/>
              <a:ext cx="158750" cy="198438"/>
            </a:xfrm>
            <a:custGeom>
              <a:avLst/>
              <a:gdLst>
                <a:gd name="T0" fmla="*/ 0 w 42"/>
                <a:gd name="T1" fmla="*/ 51 h 52"/>
                <a:gd name="T2" fmla="*/ 26 w 42"/>
                <a:gd name="T3" fmla="*/ 1 h 52"/>
                <a:gd name="T4" fmla="*/ 27 w 42"/>
                <a:gd name="T5" fmla="*/ 0 h 52"/>
                <a:gd name="T6" fmla="*/ 42 w 42"/>
                <a:gd name="T7" fmla="*/ 1 h 52"/>
                <a:gd name="T8" fmla="*/ 42 w 42"/>
                <a:gd name="T9" fmla="*/ 45 h 52"/>
                <a:gd name="T10" fmla="*/ 36 w 42"/>
                <a:gd name="T11" fmla="*/ 52 h 52"/>
                <a:gd name="T12" fmla="*/ 0 w 42"/>
                <a:gd name="T13" fmla="*/ 51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0" y="51"/>
                  </a:moveTo>
                  <a:cubicBezTo>
                    <a:pt x="8" y="34"/>
                    <a:pt x="19" y="18"/>
                    <a:pt x="26" y="1"/>
                  </a:cubicBezTo>
                  <a:cubicBezTo>
                    <a:pt x="26" y="1"/>
                    <a:pt x="26" y="0"/>
                    <a:pt x="27" y="0"/>
                  </a:cubicBezTo>
                  <a:cubicBezTo>
                    <a:pt x="32" y="0"/>
                    <a:pt x="37" y="0"/>
                    <a:pt x="42" y="1"/>
                  </a:cubicBezTo>
                  <a:cubicBezTo>
                    <a:pt x="42" y="16"/>
                    <a:pt x="42" y="30"/>
                    <a:pt x="42" y="45"/>
                  </a:cubicBezTo>
                  <a:cubicBezTo>
                    <a:pt x="42" y="50"/>
                    <a:pt x="41" y="52"/>
                    <a:pt x="36" y="52"/>
                  </a:cubicBezTo>
                  <a:cubicBezTo>
                    <a:pt x="24" y="51"/>
                    <a:pt x="12" y="51"/>
                    <a:pt x="0" y="51"/>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6"/>
            <p:cNvSpPr>
              <a:spLocks/>
            </p:cNvSpPr>
            <p:nvPr/>
          </p:nvSpPr>
          <p:spPr bwMode="auto">
            <a:xfrm>
              <a:off x="5692775" y="3448050"/>
              <a:ext cx="242888" cy="52388"/>
            </a:xfrm>
            <a:custGeom>
              <a:avLst/>
              <a:gdLst>
                <a:gd name="T0" fmla="*/ 58 w 64"/>
                <a:gd name="T1" fmla="*/ 13 h 14"/>
                <a:gd name="T2" fmla="*/ 57 w 64"/>
                <a:gd name="T3" fmla="*/ 14 h 14"/>
                <a:gd name="T4" fmla="*/ 1 w 64"/>
                <a:gd name="T5" fmla="*/ 13 h 14"/>
                <a:gd name="T6" fmla="*/ 14 w 64"/>
                <a:gd name="T7" fmla="*/ 0 h 14"/>
                <a:gd name="T8" fmla="*/ 64 w 64"/>
                <a:gd name="T9" fmla="*/ 0 h 14"/>
                <a:gd name="T10" fmla="*/ 58 w 64"/>
                <a:gd name="T11" fmla="*/ 13 h 14"/>
              </a:gdLst>
              <a:ahLst/>
              <a:cxnLst>
                <a:cxn ang="0">
                  <a:pos x="T0" y="T1"/>
                </a:cxn>
                <a:cxn ang="0">
                  <a:pos x="T2" y="T3"/>
                </a:cxn>
                <a:cxn ang="0">
                  <a:pos x="T4" y="T5"/>
                </a:cxn>
                <a:cxn ang="0">
                  <a:pos x="T6" y="T7"/>
                </a:cxn>
                <a:cxn ang="0">
                  <a:pos x="T8" y="T9"/>
                </a:cxn>
                <a:cxn ang="0">
                  <a:pos x="T10" y="T11"/>
                </a:cxn>
              </a:cxnLst>
              <a:rect l="0" t="0" r="r" b="b"/>
              <a:pathLst>
                <a:path w="64" h="14">
                  <a:moveTo>
                    <a:pt x="58" y="13"/>
                  </a:moveTo>
                  <a:cubicBezTo>
                    <a:pt x="57" y="13"/>
                    <a:pt x="57" y="14"/>
                    <a:pt x="57" y="14"/>
                  </a:cubicBezTo>
                  <a:cubicBezTo>
                    <a:pt x="38" y="14"/>
                    <a:pt x="19" y="13"/>
                    <a:pt x="1" y="13"/>
                  </a:cubicBezTo>
                  <a:cubicBezTo>
                    <a:pt x="0" y="0"/>
                    <a:pt x="0" y="0"/>
                    <a:pt x="14" y="0"/>
                  </a:cubicBezTo>
                  <a:cubicBezTo>
                    <a:pt x="31" y="0"/>
                    <a:pt x="47" y="0"/>
                    <a:pt x="64" y="0"/>
                  </a:cubicBezTo>
                  <a:cubicBezTo>
                    <a:pt x="62" y="5"/>
                    <a:pt x="60" y="9"/>
                    <a:pt x="58" y="13"/>
                  </a:cubicBezTo>
                  <a:close/>
                </a:path>
              </a:pathLst>
            </a:custGeom>
            <a:solidFill>
              <a:srgbClr val="8486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7"/>
            <p:cNvSpPr>
              <a:spLocks/>
            </p:cNvSpPr>
            <p:nvPr/>
          </p:nvSpPr>
          <p:spPr bwMode="auto">
            <a:xfrm>
              <a:off x="5911850" y="3443288"/>
              <a:ext cx="65088" cy="53975"/>
            </a:xfrm>
            <a:custGeom>
              <a:avLst/>
              <a:gdLst>
                <a:gd name="T0" fmla="*/ 0 w 17"/>
                <a:gd name="T1" fmla="*/ 14 h 14"/>
                <a:gd name="T2" fmla="*/ 5 w 17"/>
                <a:gd name="T3" fmla="*/ 1 h 14"/>
                <a:gd name="T4" fmla="*/ 15 w 17"/>
                <a:gd name="T5" fmla="*/ 14 h 14"/>
                <a:gd name="T6" fmla="*/ 0 w 17"/>
                <a:gd name="T7" fmla="*/ 14 h 14"/>
              </a:gdLst>
              <a:ahLst/>
              <a:cxnLst>
                <a:cxn ang="0">
                  <a:pos x="T0" y="T1"/>
                </a:cxn>
                <a:cxn ang="0">
                  <a:pos x="T2" y="T3"/>
                </a:cxn>
                <a:cxn ang="0">
                  <a:pos x="T4" y="T5"/>
                </a:cxn>
                <a:cxn ang="0">
                  <a:pos x="T6" y="T7"/>
                </a:cxn>
              </a:cxnLst>
              <a:rect l="0" t="0" r="r" b="b"/>
              <a:pathLst>
                <a:path w="17" h="14">
                  <a:moveTo>
                    <a:pt x="0" y="14"/>
                  </a:moveTo>
                  <a:cubicBezTo>
                    <a:pt x="2" y="10"/>
                    <a:pt x="3" y="6"/>
                    <a:pt x="5" y="1"/>
                  </a:cubicBezTo>
                  <a:cubicBezTo>
                    <a:pt x="17" y="0"/>
                    <a:pt x="15" y="0"/>
                    <a:pt x="15" y="14"/>
                  </a:cubicBezTo>
                  <a:cubicBezTo>
                    <a:pt x="10" y="14"/>
                    <a:pt x="5" y="14"/>
                    <a:pt x="0" y="14"/>
                  </a:cubicBezTo>
                  <a:close/>
                </a:path>
              </a:pathLst>
            </a:custGeom>
            <a:solidFill>
              <a:srgbClr val="777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28"/>
            <p:cNvSpPr>
              <a:spLocks noChangeArrowheads="1"/>
            </p:cNvSpPr>
            <p:nvPr/>
          </p:nvSpPr>
          <p:spPr bwMode="auto">
            <a:xfrm>
              <a:off x="5826125" y="3314700"/>
              <a:ext cx="22225" cy="22225"/>
            </a:xfrm>
            <a:prstGeom prst="ellipse">
              <a:avLst/>
            </a:prstGeom>
            <a:solidFill>
              <a:srgbClr val="B8D4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TextBox 56"/>
          <p:cNvSpPr txBox="1"/>
          <p:nvPr/>
        </p:nvSpPr>
        <p:spPr>
          <a:xfrm>
            <a:off x="382118" y="1755111"/>
            <a:ext cx="1413549" cy="201588"/>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On-premises SAP user</a:t>
            </a:r>
          </a:p>
        </p:txBody>
      </p:sp>
      <p:sp>
        <p:nvSpPr>
          <p:cNvPr id="58" name="TextBox 57"/>
          <p:cNvSpPr txBox="1"/>
          <p:nvPr/>
        </p:nvSpPr>
        <p:spPr>
          <a:xfrm>
            <a:off x="436548" y="2864071"/>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Front-end Express </a:t>
            </a:r>
            <a:br>
              <a:rPr lang="en-US" sz="900" dirty="0">
                <a:solidFill>
                  <a:schemeClr val="accent4"/>
                </a:solidFill>
              </a:rPr>
            </a:br>
            <a:r>
              <a:rPr lang="en-US" sz="900" dirty="0">
                <a:solidFill>
                  <a:schemeClr val="accent4"/>
                </a:solidFill>
              </a:rPr>
              <a:t>route</a:t>
            </a:r>
          </a:p>
        </p:txBody>
      </p:sp>
      <p:sp>
        <p:nvSpPr>
          <p:cNvPr id="59" name="TextBox 58"/>
          <p:cNvSpPr txBox="1"/>
          <p:nvPr/>
        </p:nvSpPr>
        <p:spPr>
          <a:xfrm>
            <a:off x="1665814" y="2056927"/>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Primary Azure Region</a:t>
            </a:r>
          </a:p>
        </p:txBody>
      </p:sp>
      <p:sp>
        <p:nvSpPr>
          <p:cNvPr id="60" name="TextBox 59"/>
          <p:cNvSpPr txBox="1"/>
          <p:nvPr/>
        </p:nvSpPr>
        <p:spPr>
          <a:xfrm>
            <a:off x="1701326" y="2892306"/>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SAP ASCS on VM</a:t>
            </a:r>
          </a:p>
        </p:txBody>
      </p:sp>
      <p:sp>
        <p:nvSpPr>
          <p:cNvPr id="61" name="TextBox 60"/>
          <p:cNvSpPr txBox="1"/>
          <p:nvPr/>
        </p:nvSpPr>
        <p:spPr>
          <a:xfrm>
            <a:off x="2902573" y="2893147"/>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SAP App Server</a:t>
            </a:r>
            <a:br>
              <a:rPr lang="en-US" sz="900" dirty="0">
                <a:solidFill>
                  <a:schemeClr val="accent4"/>
                </a:solidFill>
              </a:rPr>
            </a:br>
            <a:r>
              <a:rPr lang="en-US" sz="900" dirty="0">
                <a:solidFill>
                  <a:schemeClr val="accent4"/>
                </a:solidFill>
              </a:rPr>
              <a:t>on VM</a:t>
            </a:r>
          </a:p>
        </p:txBody>
      </p:sp>
      <p:sp>
        <p:nvSpPr>
          <p:cNvPr id="62" name="TextBox 61"/>
          <p:cNvSpPr txBox="1"/>
          <p:nvPr/>
        </p:nvSpPr>
        <p:spPr>
          <a:xfrm>
            <a:off x="4251168" y="2344554"/>
            <a:ext cx="1191018" cy="230386"/>
          </a:xfrm>
          <a:prstGeom prst="rect">
            <a:avLst/>
          </a:prstGeom>
          <a:noFill/>
        </p:spPr>
        <p:txBody>
          <a:bodyPr wrap="none" lIns="0" tIns="0" rIns="0" bIns="0" rtlCol="0">
            <a:noAutofit/>
          </a:bodyPr>
          <a:lstStyle/>
          <a:p>
            <a:pPr>
              <a:lnSpc>
                <a:spcPct val="90000"/>
              </a:lnSpc>
              <a:spcAft>
                <a:spcPts val="600"/>
              </a:spcAft>
            </a:pPr>
            <a:r>
              <a:rPr lang="en-US" sz="900" dirty="0">
                <a:solidFill>
                  <a:schemeClr val="accent4"/>
                </a:solidFill>
              </a:rPr>
              <a:t>OS clustering</a:t>
            </a:r>
          </a:p>
        </p:txBody>
      </p:sp>
      <p:sp>
        <p:nvSpPr>
          <p:cNvPr id="63" name="TextBox 62"/>
          <p:cNvSpPr txBox="1"/>
          <p:nvPr/>
        </p:nvSpPr>
        <p:spPr>
          <a:xfrm>
            <a:off x="4236310" y="2893435"/>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SQL Server VM</a:t>
            </a:r>
            <a:br>
              <a:rPr lang="en-US" sz="900" dirty="0">
                <a:solidFill>
                  <a:schemeClr val="accent4"/>
                </a:solidFill>
              </a:rPr>
            </a:br>
            <a:r>
              <a:rPr lang="en-US" sz="900" dirty="0">
                <a:solidFill>
                  <a:schemeClr val="accent4"/>
                </a:solidFill>
              </a:rPr>
              <a:t>Primary (active)</a:t>
            </a:r>
          </a:p>
        </p:txBody>
      </p:sp>
      <p:sp>
        <p:nvSpPr>
          <p:cNvPr id="64" name="TextBox 63"/>
          <p:cNvSpPr txBox="1"/>
          <p:nvPr/>
        </p:nvSpPr>
        <p:spPr>
          <a:xfrm>
            <a:off x="5449191" y="2527586"/>
            <a:ext cx="1191018" cy="230386"/>
          </a:xfrm>
          <a:prstGeom prst="rect">
            <a:avLst/>
          </a:prstGeom>
          <a:noFill/>
        </p:spPr>
        <p:txBody>
          <a:bodyPr wrap="none" lIns="0" tIns="0" rIns="0" bIns="0" rtlCol="0">
            <a:noAutofit/>
          </a:bodyPr>
          <a:lstStyle/>
          <a:p>
            <a:pPr>
              <a:lnSpc>
                <a:spcPct val="90000"/>
              </a:lnSpc>
              <a:spcAft>
                <a:spcPts val="600"/>
              </a:spcAft>
            </a:pPr>
            <a:r>
              <a:rPr lang="en-US" sz="900" dirty="0">
                <a:solidFill>
                  <a:schemeClr val="accent4"/>
                </a:solidFill>
              </a:rPr>
              <a:t>SQL Server</a:t>
            </a:r>
            <a:br>
              <a:rPr lang="en-US" sz="900" dirty="0">
                <a:solidFill>
                  <a:schemeClr val="accent4"/>
                </a:solidFill>
              </a:rPr>
            </a:br>
            <a:r>
              <a:rPr lang="en-US" sz="900" dirty="0">
                <a:solidFill>
                  <a:schemeClr val="accent4"/>
                </a:solidFill>
              </a:rPr>
              <a:t>Always On</a:t>
            </a:r>
          </a:p>
        </p:txBody>
      </p:sp>
      <p:sp>
        <p:nvSpPr>
          <p:cNvPr id="65" name="TextBox 64"/>
          <p:cNvSpPr txBox="1"/>
          <p:nvPr/>
        </p:nvSpPr>
        <p:spPr>
          <a:xfrm>
            <a:off x="6095585" y="2899583"/>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SQL Server VM</a:t>
            </a:r>
            <a:br>
              <a:rPr lang="en-US" sz="900" dirty="0">
                <a:solidFill>
                  <a:schemeClr val="accent4"/>
                </a:solidFill>
              </a:rPr>
            </a:br>
            <a:r>
              <a:rPr lang="en-US" sz="900" dirty="0">
                <a:solidFill>
                  <a:schemeClr val="accent4"/>
                </a:solidFill>
              </a:rPr>
              <a:t>Secondary (standby)</a:t>
            </a:r>
          </a:p>
        </p:txBody>
      </p:sp>
      <p:sp>
        <p:nvSpPr>
          <p:cNvPr id="66" name="TextBox 65"/>
          <p:cNvSpPr txBox="1"/>
          <p:nvPr/>
        </p:nvSpPr>
        <p:spPr>
          <a:xfrm>
            <a:off x="4236310" y="3964757"/>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Azure Premium Storage</a:t>
            </a:r>
            <a:br>
              <a:rPr lang="en-US" sz="900" dirty="0">
                <a:solidFill>
                  <a:schemeClr val="accent4"/>
                </a:solidFill>
              </a:rPr>
            </a:br>
            <a:r>
              <a:rPr lang="en-US" sz="900" dirty="0">
                <a:solidFill>
                  <a:schemeClr val="accent4"/>
                </a:solidFill>
              </a:rPr>
              <a:t>for primary VM</a:t>
            </a:r>
          </a:p>
        </p:txBody>
      </p:sp>
      <p:sp>
        <p:nvSpPr>
          <p:cNvPr id="67" name="TextBox 66"/>
          <p:cNvSpPr txBox="1"/>
          <p:nvPr/>
        </p:nvSpPr>
        <p:spPr>
          <a:xfrm>
            <a:off x="6095585" y="3976420"/>
            <a:ext cx="1191018" cy="230386"/>
          </a:xfrm>
          <a:prstGeom prst="rect">
            <a:avLst/>
          </a:prstGeom>
          <a:noFill/>
        </p:spPr>
        <p:txBody>
          <a:bodyPr wrap="none" lIns="0" tIns="0" rIns="0" bIns="0" rtlCol="0">
            <a:noAutofit/>
          </a:bodyPr>
          <a:lstStyle/>
          <a:p>
            <a:pPr algn="ctr">
              <a:lnSpc>
                <a:spcPct val="90000"/>
              </a:lnSpc>
              <a:spcAft>
                <a:spcPts val="600"/>
              </a:spcAft>
            </a:pPr>
            <a:r>
              <a:rPr lang="en-US" sz="900" dirty="0">
                <a:solidFill>
                  <a:schemeClr val="accent4"/>
                </a:solidFill>
              </a:rPr>
              <a:t>Azure Premium Storage</a:t>
            </a:r>
            <a:br>
              <a:rPr lang="en-US" sz="900" dirty="0">
                <a:solidFill>
                  <a:schemeClr val="accent4"/>
                </a:solidFill>
              </a:rPr>
            </a:br>
            <a:r>
              <a:rPr lang="en-US" sz="900" dirty="0">
                <a:solidFill>
                  <a:schemeClr val="accent4"/>
                </a:solidFill>
              </a:rPr>
              <a:t>for secondary VM</a:t>
            </a:r>
          </a:p>
        </p:txBody>
      </p:sp>
      <p:sp>
        <p:nvSpPr>
          <p:cNvPr id="68" name="TextBox 67"/>
          <p:cNvSpPr txBox="1"/>
          <p:nvPr/>
        </p:nvSpPr>
        <p:spPr>
          <a:xfrm>
            <a:off x="4510351" y="4717758"/>
            <a:ext cx="1191018" cy="230386"/>
          </a:xfrm>
          <a:prstGeom prst="rect">
            <a:avLst/>
          </a:prstGeom>
          <a:noFill/>
        </p:spPr>
        <p:txBody>
          <a:bodyPr wrap="none" lIns="0" tIns="0" rIns="0" bIns="0" rtlCol="0">
            <a:noAutofit/>
          </a:bodyPr>
          <a:lstStyle/>
          <a:p>
            <a:pPr>
              <a:lnSpc>
                <a:spcPct val="90000"/>
              </a:lnSpc>
              <a:spcAft>
                <a:spcPts val="600"/>
              </a:spcAft>
            </a:pPr>
            <a:r>
              <a:rPr lang="en-US" sz="900" dirty="0">
                <a:solidFill>
                  <a:schemeClr val="accent4"/>
                </a:solidFill>
              </a:rPr>
              <a:t>SQL Server</a:t>
            </a:r>
            <a:br>
              <a:rPr lang="en-US" sz="900" dirty="0">
                <a:solidFill>
                  <a:schemeClr val="accent4"/>
                </a:solidFill>
              </a:rPr>
            </a:br>
            <a:r>
              <a:rPr lang="en-US" sz="900" dirty="0">
                <a:solidFill>
                  <a:schemeClr val="accent4"/>
                </a:solidFill>
              </a:rPr>
              <a:t>Always On</a:t>
            </a:r>
          </a:p>
        </p:txBody>
      </p:sp>
      <p:sp>
        <p:nvSpPr>
          <p:cNvPr id="69" name="TextBox 68"/>
          <p:cNvSpPr txBox="1"/>
          <p:nvPr/>
        </p:nvSpPr>
        <p:spPr>
          <a:xfrm>
            <a:off x="1701326" y="5307697"/>
            <a:ext cx="1191018" cy="230386"/>
          </a:xfrm>
          <a:prstGeom prst="rect">
            <a:avLst/>
          </a:prstGeom>
          <a:noFill/>
        </p:spPr>
        <p:txBody>
          <a:bodyPr wrap="none" lIns="0" tIns="0" rIns="0" bIns="0" rtlCol="0">
            <a:noAutofit/>
          </a:bodyPr>
          <a:lstStyle/>
          <a:p>
            <a:pPr>
              <a:lnSpc>
                <a:spcPct val="90000"/>
              </a:lnSpc>
              <a:spcAft>
                <a:spcPts val="600"/>
              </a:spcAft>
            </a:pPr>
            <a:r>
              <a:rPr lang="en-US" sz="900" dirty="0">
                <a:solidFill>
                  <a:schemeClr val="accent4"/>
                </a:solidFill>
              </a:rPr>
              <a:t>DR Azure Region</a:t>
            </a:r>
          </a:p>
        </p:txBody>
      </p:sp>
      <p:sp>
        <p:nvSpPr>
          <p:cNvPr id="70" name="TextBox 69"/>
          <p:cNvSpPr txBox="1"/>
          <p:nvPr/>
        </p:nvSpPr>
        <p:spPr>
          <a:xfrm>
            <a:off x="1798483" y="6100379"/>
            <a:ext cx="999294" cy="210816"/>
          </a:xfrm>
          <a:prstGeom prst="rect">
            <a:avLst/>
          </a:prstGeom>
          <a:noFill/>
        </p:spPr>
        <p:txBody>
          <a:bodyPr wrap="square" lIns="0" tIns="0" rIns="0" bIns="0" rtlCol="0">
            <a:noAutofit/>
          </a:bodyPr>
          <a:lstStyle/>
          <a:p>
            <a:pPr algn="ctr">
              <a:lnSpc>
                <a:spcPct val="90000"/>
              </a:lnSpc>
              <a:spcAft>
                <a:spcPts val="600"/>
              </a:spcAft>
            </a:pPr>
            <a:r>
              <a:rPr lang="en-US" sz="900" dirty="0">
                <a:solidFill>
                  <a:schemeClr val="accent4"/>
                </a:solidFill>
              </a:rPr>
              <a:t>SAP App Server</a:t>
            </a:r>
            <a:br>
              <a:rPr lang="en-US" sz="900" dirty="0">
                <a:solidFill>
                  <a:schemeClr val="accent4"/>
                </a:solidFill>
              </a:rPr>
            </a:br>
            <a:r>
              <a:rPr lang="en-US" sz="900" dirty="0">
                <a:solidFill>
                  <a:schemeClr val="accent4"/>
                </a:solidFill>
              </a:rPr>
              <a:t>with ASCS</a:t>
            </a:r>
          </a:p>
        </p:txBody>
      </p:sp>
      <p:sp>
        <p:nvSpPr>
          <p:cNvPr id="71" name="TextBox 70"/>
          <p:cNvSpPr txBox="1"/>
          <p:nvPr/>
        </p:nvSpPr>
        <p:spPr>
          <a:xfrm>
            <a:off x="2926953" y="6100379"/>
            <a:ext cx="999294" cy="210816"/>
          </a:xfrm>
          <a:prstGeom prst="rect">
            <a:avLst/>
          </a:prstGeom>
          <a:noFill/>
        </p:spPr>
        <p:txBody>
          <a:bodyPr wrap="square" lIns="0" tIns="0" rIns="0" bIns="0" rtlCol="0">
            <a:noAutofit/>
          </a:bodyPr>
          <a:lstStyle/>
          <a:p>
            <a:pPr algn="ctr">
              <a:lnSpc>
                <a:spcPct val="90000"/>
              </a:lnSpc>
              <a:spcAft>
                <a:spcPts val="600"/>
              </a:spcAft>
            </a:pPr>
            <a:r>
              <a:rPr lang="en-US" sz="900" dirty="0">
                <a:solidFill>
                  <a:schemeClr val="accent4"/>
                </a:solidFill>
              </a:rPr>
              <a:t>Azure Premium</a:t>
            </a:r>
            <a:br>
              <a:rPr lang="en-US" sz="900" dirty="0">
                <a:solidFill>
                  <a:schemeClr val="accent4"/>
                </a:solidFill>
              </a:rPr>
            </a:br>
            <a:r>
              <a:rPr lang="en-US" sz="900" dirty="0">
                <a:solidFill>
                  <a:schemeClr val="accent4"/>
                </a:solidFill>
              </a:rPr>
              <a:t>Storage for QA</a:t>
            </a:r>
          </a:p>
        </p:txBody>
      </p:sp>
      <p:sp>
        <p:nvSpPr>
          <p:cNvPr id="72" name="TextBox 71"/>
          <p:cNvSpPr txBox="1"/>
          <p:nvPr/>
        </p:nvSpPr>
        <p:spPr>
          <a:xfrm>
            <a:off x="4017675" y="6082134"/>
            <a:ext cx="999294" cy="210816"/>
          </a:xfrm>
          <a:prstGeom prst="rect">
            <a:avLst/>
          </a:prstGeom>
          <a:noFill/>
        </p:spPr>
        <p:txBody>
          <a:bodyPr wrap="square" lIns="0" tIns="0" rIns="0" bIns="0" rtlCol="0">
            <a:noAutofit/>
          </a:bodyPr>
          <a:lstStyle/>
          <a:p>
            <a:pPr algn="ctr">
              <a:lnSpc>
                <a:spcPct val="90000"/>
              </a:lnSpc>
              <a:spcAft>
                <a:spcPts val="600"/>
              </a:spcAft>
            </a:pPr>
            <a:r>
              <a:rPr lang="en-US" sz="900" dirty="0">
                <a:solidFill>
                  <a:schemeClr val="accent4"/>
                </a:solidFill>
              </a:rPr>
              <a:t>SAP HANA VM</a:t>
            </a:r>
            <a:br>
              <a:rPr lang="en-US" sz="900" dirty="0">
                <a:solidFill>
                  <a:schemeClr val="accent4"/>
                </a:solidFill>
              </a:rPr>
            </a:br>
            <a:r>
              <a:rPr lang="en-US" sz="900" dirty="0">
                <a:solidFill>
                  <a:schemeClr val="accent4"/>
                </a:solidFill>
              </a:rPr>
              <a:t>(DR/QA)</a:t>
            </a:r>
          </a:p>
        </p:txBody>
      </p:sp>
      <p:sp>
        <p:nvSpPr>
          <p:cNvPr id="73" name="TextBox 72"/>
          <p:cNvSpPr txBox="1"/>
          <p:nvPr/>
        </p:nvSpPr>
        <p:spPr>
          <a:xfrm>
            <a:off x="5147737" y="6064667"/>
            <a:ext cx="999294" cy="210816"/>
          </a:xfrm>
          <a:prstGeom prst="rect">
            <a:avLst/>
          </a:prstGeom>
          <a:noFill/>
        </p:spPr>
        <p:txBody>
          <a:bodyPr wrap="square" lIns="0" tIns="0" rIns="0" bIns="0" rtlCol="0">
            <a:noAutofit/>
          </a:bodyPr>
          <a:lstStyle/>
          <a:p>
            <a:pPr algn="ctr">
              <a:lnSpc>
                <a:spcPct val="90000"/>
              </a:lnSpc>
              <a:spcAft>
                <a:spcPts val="600"/>
              </a:spcAft>
            </a:pPr>
            <a:r>
              <a:rPr lang="en-US" sz="900" dirty="0">
                <a:solidFill>
                  <a:schemeClr val="accent4"/>
                </a:solidFill>
              </a:rPr>
              <a:t>Azure Premium</a:t>
            </a:r>
            <a:br>
              <a:rPr lang="en-US" sz="900" dirty="0">
                <a:solidFill>
                  <a:schemeClr val="accent4"/>
                </a:solidFill>
              </a:rPr>
            </a:br>
            <a:r>
              <a:rPr lang="en-US" sz="900" dirty="0">
                <a:solidFill>
                  <a:schemeClr val="accent4"/>
                </a:solidFill>
              </a:rPr>
              <a:t>Storage for DR</a:t>
            </a:r>
          </a:p>
        </p:txBody>
      </p:sp>
      <p:sp>
        <p:nvSpPr>
          <p:cNvPr id="76" name="Rectangle 75"/>
          <p:cNvSpPr/>
          <p:nvPr/>
        </p:nvSpPr>
        <p:spPr bwMode="auto">
          <a:xfrm>
            <a:off x="1763017" y="2271590"/>
            <a:ext cx="1070272" cy="929514"/>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bwMode="auto">
          <a:xfrm>
            <a:off x="2946797" y="2271590"/>
            <a:ext cx="1070272" cy="929514"/>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4153414" y="2271590"/>
            <a:ext cx="3191846" cy="2077722"/>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2" name="Straight Arrow Connector 81"/>
          <p:cNvCxnSpPr/>
          <p:nvPr/>
        </p:nvCxnSpPr>
        <p:spPr>
          <a:xfrm>
            <a:off x="1019650" y="1965325"/>
            <a:ext cx="0" cy="432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rot="16200000">
            <a:off x="1619017" y="2356444"/>
            <a:ext cx="0" cy="576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rot="16200000">
            <a:off x="2813685" y="2354264"/>
            <a:ext cx="0" cy="576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rot="16200000">
            <a:off x="4181713" y="2368503"/>
            <a:ext cx="0" cy="576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rot="16200000">
            <a:off x="5224048" y="2494503"/>
            <a:ext cx="0" cy="324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rot="16200000">
            <a:off x="6232466" y="2487426"/>
            <a:ext cx="0" cy="324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4795188" y="3192195"/>
            <a:ext cx="0" cy="360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6652235" y="3192195"/>
            <a:ext cx="0" cy="360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4564538" y="5003562"/>
            <a:ext cx="0" cy="612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rot="16200000">
            <a:off x="5116536" y="5532723"/>
            <a:ext cx="0" cy="504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rot="5400000" flipH="1">
            <a:off x="3951511" y="5532722"/>
            <a:ext cx="0" cy="50400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rot="10800000" flipV="1">
            <a:off x="4403246" y="2772451"/>
            <a:ext cx="12700" cy="2052000"/>
          </a:xfrm>
          <a:prstGeom prst="bentConnector3">
            <a:avLst>
              <a:gd name="adj1" fmla="val 2638835"/>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0256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217B6-4975-4935-BDD4-4F40C216B801}"/>
              </a:ext>
            </a:extLst>
          </p:cNvPr>
          <p:cNvSpPr>
            <a:spLocks noGrp="1"/>
          </p:cNvSpPr>
          <p:nvPr>
            <p:ph type="title"/>
          </p:nvPr>
        </p:nvSpPr>
        <p:spPr/>
        <p:txBody>
          <a:bodyPr/>
          <a:lstStyle/>
          <a:p>
            <a:pPr>
              <a:lnSpc>
                <a:spcPct val="90000"/>
              </a:lnSpc>
              <a:spcBef>
                <a:spcPts val="612"/>
              </a:spcBef>
            </a:pPr>
            <a:r>
              <a:rPr lang="en-US" dirty="0"/>
              <a:t>Azure VM availability overview</a:t>
            </a:r>
          </a:p>
        </p:txBody>
      </p:sp>
      <p:sp>
        <p:nvSpPr>
          <p:cNvPr id="136" name="Freeform: Shape 3">
            <a:extLst>
              <a:ext uri="{FF2B5EF4-FFF2-40B4-BE49-F238E27FC236}">
                <a16:creationId xmlns:a16="http://schemas.microsoft.com/office/drawing/2014/main" id="{332C57CD-58CD-504B-8546-33C219A92AA4}"/>
              </a:ext>
            </a:extLst>
          </p:cNvPr>
          <p:cNvSpPr/>
          <p:nvPr/>
        </p:nvSpPr>
        <p:spPr bwMode="auto">
          <a:xfrm>
            <a:off x="457889" y="4375520"/>
            <a:ext cx="220122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chemeClr val="tx1"/>
            </a:solidFill>
            <a:prstDash val="solid"/>
            <a:headEnd type="none" w="med" len="med"/>
            <a:tailEnd type="none" w="med" len="med"/>
          </a:ln>
          <a:effectLst/>
        </p:spPr>
        <p:txBody>
          <a:bodyPr rtlCol="0" anchor="ctr"/>
          <a:lstStyle/>
          <a:p>
            <a:pPr algn="ctr" defTabSz="950938">
              <a:lnSpc>
                <a:spcPct val="90000"/>
              </a:lnSpc>
              <a:spcBef>
                <a:spcPts val="612"/>
              </a:spcBef>
              <a:defRPr/>
            </a:pPr>
            <a:endParaRPr lang="en-US" kern="0" dirty="0">
              <a:gradFill>
                <a:gsLst>
                  <a:gs pos="0">
                    <a:srgbClr val="1A1A1A"/>
                  </a:gs>
                  <a:gs pos="100000">
                    <a:srgbClr val="1A1A1A"/>
                  </a:gs>
                </a:gsLst>
                <a:lin ang="5400000" scaled="0"/>
              </a:gradFill>
              <a:latin typeface="Segoe UI Semilight"/>
            </a:endParaRPr>
          </a:p>
        </p:txBody>
      </p:sp>
      <p:sp>
        <p:nvSpPr>
          <p:cNvPr id="137" name="Freeform: Shape 23">
            <a:extLst>
              <a:ext uri="{FF2B5EF4-FFF2-40B4-BE49-F238E27FC236}">
                <a16:creationId xmlns:a16="http://schemas.microsoft.com/office/drawing/2014/main" id="{6B89486C-0135-E34F-A693-231D5326F671}"/>
              </a:ext>
            </a:extLst>
          </p:cNvPr>
          <p:cNvSpPr/>
          <p:nvPr/>
        </p:nvSpPr>
        <p:spPr bwMode="auto">
          <a:xfrm>
            <a:off x="2787032" y="4375520"/>
            <a:ext cx="275152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chemeClr val="tx1"/>
            </a:solidFill>
            <a:prstDash val="solid"/>
            <a:headEnd type="none" w="med" len="med"/>
            <a:tailEnd type="none" w="med" len="med"/>
          </a:ln>
          <a:effectLst/>
        </p:spPr>
        <p:txBody>
          <a:bodyPr rtlCol="0" anchor="ctr"/>
          <a:lstStyle/>
          <a:p>
            <a:pPr algn="ctr" defTabSz="950938">
              <a:lnSpc>
                <a:spcPct val="90000"/>
              </a:lnSpc>
              <a:spcBef>
                <a:spcPts val="612"/>
              </a:spcBef>
              <a:defRPr/>
            </a:pPr>
            <a:endParaRPr lang="en-US" kern="0" dirty="0">
              <a:gradFill>
                <a:gsLst>
                  <a:gs pos="0">
                    <a:srgbClr val="1A1A1A"/>
                  </a:gs>
                  <a:gs pos="100000">
                    <a:srgbClr val="1A1A1A"/>
                  </a:gs>
                </a:gsLst>
                <a:lin ang="5400000" scaled="0"/>
              </a:gradFill>
              <a:latin typeface="Segoe UI Semilight"/>
            </a:endParaRPr>
          </a:p>
        </p:txBody>
      </p:sp>
      <p:sp>
        <p:nvSpPr>
          <p:cNvPr id="138" name="Freeform: Shape 24">
            <a:extLst>
              <a:ext uri="{FF2B5EF4-FFF2-40B4-BE49-F238E27FC236}">
                <a16:creationId xmlns:a16="http://schemas.microsoft.com/office/drawing/2014/main" id="{DE7CF234-D6E4-B946-AAAB-245F377CB30D}"/>
              </a:ext>
            </a:extLst>
          </p:cNvPr>
          <p:cNvSpPr/>
          <p:nvPr/>
        </p:nvSpPr>
        <p:spPr bwMode="auto">
          <a:xfrm>
            <a:off x="5666482" y="4375520"/>
            <a:ext cx="329616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chemeClr val="tx1"/>
            </a:solidFill>
            <a:prstDash val="solid"/>
            <a:headEnd type="none" w="med" len="med"/>
            <a:tailEnd type="none" w="med" len="med"/>
          </a:ln>
          <a:effectLst/>
        </p:spPr>
        <p:txBody>
          <a:bodyPr rtlCol="0" anchor="ctr"/>
          <a:lstStyle/>
          <a:p>
            <a:pPr algn="ctr" defTabSz="950938">
              <a:lnSpc>
                <a:spcPct val="90000"/>
              </a:lnSpc>
              <a:spcBef>
                <a:spcPts val="612"/>
              </a:spcBef>
              <a:defRPr/>
            </a:pPr>
            <a:endParaRPr lang="en-US" kern="0" dirty="0">
              <a:gradFill>
                <a:gsLst>
                  <a:gs pos="0">
                    <a:srgbClr val="1A1A1A"/>
                  </a:gs>
                  <a:gs pos="100000">
                    <a:srgbClr val="1A1A1A"/>
                  </a:gs>
                </a:gsLst>
                <a:lin ang="5400000" scaled="0"/>
              </a:gradFill>
              <a:latin typeface="Segoe UI Semilight"/>
            </a:endParaRPr>
          </a:p>
        </p:txBody>
      </p:sp>
      <p:sp>
        <p:nvSpPr>
          <p:cNvPr id="139" name="Freeform: Shape 25">
            <a:extLst>
              <a:ext uri="{FF2B5EF4-FFF2-40B4-BE49-F238E27FC236}">
                <a16:creationId xmlns:a16="http://schemas.microsoft.com/office/drawing/2014/main" id="{8E6B99CE-C18B-B944-831D-7ABA326DD991}"/>
              </a:ext>
            </a:extLst>
          </p:cNvPr>
          <p:cNvSpPr/>
          <p:nvPr/>
        </p:nvSpPr>
        <p:spPr bwMode="auto">
          <a:xfrm>
            <a:off x="9090567" y="4375520"/>
            <a:ext cx="3026681"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chemeClr val="tx1"/>
            </a:solidFill>
            <a:prstDash val="solid"/>
            <a:headEnd type="none" w="med" len="med"/>
            <a:tailEnd type="none" w="med" len="med"/>
          </a:ln>
          <a:effectLst/>
        </p:spPr>
        <p:txBody>
          <a:bodyPr rtlCol="0" anchor="ctr"/>
          <a:lstStyle/>
          <a:p>
            <a:pPr algn="ctr" defTabSz="950938">
              <a:lnSpc>
                <a:spcPct val="90000"/>
              </a:lnSpc>
              <a:spcBef>
                <a:spcPts val="612"/>
              </a:spcBef>
              <a:defRPr/>
            </a:pPr>
            <a:endParaRPr lang="en-US" kern="0" dirty="0">
              <a:gradFill>
                <a:gsLst>
                  <a:gs pos="0">
                    <a:srgbClr val="1A1A1A"/>
                  </a:gs>
                  <a:gs pos="100000">
                    <a:srgbClr val="1A1A1A"/>
                  </a:gs>
                </a:gsLst>
                <a:lin ang="5400000" scaled="0"/>
              </a:gradFill>
              <a:latin typeface="Segoe UI Semilight"/>
            </a:endParaRPr>
          </a:p>
        </p:txBody>
      </p:sp>
      <p:grpSp>
        <p:nvGrpSpPr>
          <p:cNvPr id="140" name="Group 139">
            <a:extLst>
              <a:ext uri="{FF2B5EF4-FFF2-40B4-BE49-F238E27FC236}">
                <a16:creationId xmlns:a16="http://schemas.microsoft.com/office/drawing/2014/main" id="{8AD4A2A0-03E3-244A-9B1C-95CE3F20282F}"/>
              </a:ext>
            </a:extLst>
          </p:cNvPr>
          <p:cNvGrpSpPr/>
          <p:nvPr/>
        </p:nvGrpSpPr>
        <p:grpSpPr>
          <a:xfrm>
            <a:off x="382681" y="4469888"/>
            <a:ext cx="2329142" cy="950088"/>
            <a:chOff x="522514" y="4739119"/>
            <a:chExt cx="2284328" cy="931814"/>
          </a:xfrm>
        </p:grpSpPr>
        <p:sp>
          <p:nvSpPr>
            <p:cNvPr id="141" name="Rectangle 140">
              <a:extLst>
                <a:ext uri="{FF2B5EF4-FFF2-40B4-BE49-F238E27FC236}">
                  <a16:creationId xmlns:a16="http://schemas.microsoft.com/office/drawing/2014/main" id="{E88EE29A-BE0F-1946-A602-9AA3F80BEEBD}"/>
                </a:ext>
              </a:extLst>
            </p:cNvPr>
            <p:cNvSpPr/>
            <p:nvPr/>
          </p:nvSpPr>
          <p:spPr>
            <a:xfrm>
              <a:off x="522514" y="4739119"/>
              <a:ext cx="1396932" cy="374955"/>
            </a:xfrm>
            <a:prstGeom prst="rect">
              <a:avLst/>
            </a:prstGeom>
          </p:spPr>
          <p:txBody>
            <a:bodyPr wrap="none">
              <a:spAutoFit/>
            </a:bodyPr>
            <a:lstStyle/>
            <a:p>
              <a:pPr defTabSz="950938">
                <a:lnSpc>
                  <a:spcPct val="90000"/>
                </a:lnSpc>
                <a:spcBef>
                  <a:spcPts val="612"/>
                </a:spcBef>
              </a:pPr>
              <a:r>
                <a:rPr lang="en-US" sz="2040" dirty="0">
                  <a:solidFill>
                    <a:schemeClr val="tx2"/>
                  </a:solidFill>
                  <a:latin typeface="Segoe UI Semibold" panose="020B0702040204020203" pitchFamily="34" charset="0"/>
                  <a:cs typeface="Segoe UI Semibold" panose="020B0702040204020203" pitchFamily="34" charset="0"/>
                </a:rPr>
                <a:t>Single VM</a:t>
              </a:r>
            </a:p>
          </p:txBody>
        </p:sp>
        <p:sp>
          <p:nvSpPr>
            <p:cNvPr id="142" name="Rectangle 141">
              <a:extLst>
                <a:ext uri="{FF2B5EF4-FFF2-40B4-BE49-F238E27FC236}">
                  <a16:creationId xmlns:a16="http://schemas.microsoft.com/office/drawing/2014/main" id="{BC3C5645-D4A1-B442-ACDF-00B64B4C4810}"/>
                </a:ext>
              </a:extLst>
            </p:cNvPr>
            <p:cNvSpPr/>
            <p:nvPr/>
          </p:nvSpPr>
          <p:spPr>
            <a:xfrm>
              <a:off x="522514" y="5126395"/>
              <a:ext cx="2284328" cy="544538"/>
            </a:xfrm>
            <a:prstGeom prst="rect">
              <a:avLst/>
            </a:prstGeom>
          </p:spPr>
          <p:txBody>
            <a:bodyPr wrap="square">
              <a:spAutoFit/>
            </a:bodyPr>
            <a:lstStyle/>
            <a:p>
              <a:pPr defTabSz="950938">
                <a:lnSpc>
                  <a:spcPct val="90000"/>
                </a:lnSpc>
                <a:spcBef>
                  <a:spcPts val="612"/>
                </a:spcBef>
              </a:pPr>
              <a:r>
                <a:rPr lang="en-US" sz="1632" dirty="0">
                  <a:gradFill>
                    <a:gsLst>
                      <a:gs pos="0">
                        <a:srgbClr val="1A1A1A"/>
                      </a:gs>
                      <a:gs pos="100000">
                        <a:srgbClr val="1A1A1A"/>
                      </a:gs>
                    </a:gsLst>
                    <a:lin ang="5400000" scaled="0"/>
                  </a:gradFill>
                  <a:latin typeface="Segoe UI" panose="020B0502040204020203" pitchFamily="34" charset="0"/>
                  <a:ea typeface="Segoe UI" panose="020B0502040204020203" pitchFamily="34" charset="0"/>
                  <a:cs typeface="Segoe UI" panose="020B0502040204020203" pitchFamily="34" charset="0"/>
                </a:rPr>
                <a:t>Easier lift </a:t>
              </a:r>
              <a:br>
                <a:rPr lang="en-US" sz="1632" dirty="0">
                  <a:gradFill>
                    <a:gsLst>
                      <a:gs pos="0">
                        <a:srgbClr val="1A1A1A"/>
                      </a:gs>
                      <a:gs pos="100000">
                        <a:srgbClr val="1A1A1A"/>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632" dirty="0">
                  <a:gradFill>
                    <a:gsLst>
                      <a:gs pos="0">
                        <a:srgbClr val="1A1A1A"/>
                      </a:gs>
                      <a:gs pos="100000">
                        <a:srgbClr val="1A1A1A"/>
                      </a:gs>
                    </a:gsLst>
                    <a:lin ang="5400000" scaled="0"/>
                  </a:gradFill>
                  <a:latin typeface="Segoe UI" panose="020B0502040204020203" pitchFamily="34" charset="0"/>
                  <a:ea typeface="Segoe UI" panose="020B0502040204020203" pitchFamily="34" charset="0"/>
                  <a:cs typeface="Segoe UI" panose="020B0502040204020203" pitchFamily="34" charset="0"/>
                </a:rPr>
                <a:t>and shift</a:t>
              </a:r>
            </a:p>
          </p:txBody>
        </p:sp>
      </p:grpSp>
      <p:grpSp>
        <p:nvGrpSpPr>
          <p:cNvPr id="143" name="Group 142">
            <a:extLst>
              <a:ext uri="{FF2B5EF4-FFF2-40B4-BE49-F238E27FC236}">
                <a16:creationId xmlns:a16="http://schemas.microsoft.com/office/drawing/2014/main" id="{110A27CE-2E7F-FB49-8CA3-0F66E4B57812}"/>
              </a:ext>
            </a:extLst>
          </p:cNvPr>
          <p:cNvGrpSpPr/>
          <p:nvPr/>
        </p:nvGrpSpPr>
        <p:grpSpPr>
          <a:xfrm>
            <a:off x="382682" y="1595584"/>
            <a:ext cx="1738123" cy="721391"/>
            <a:chOff x="522514" y="1920087"/>
            <a:chExt cx="1704681" cy="707512"/>
          </a:xfrm>
        </p:grpSpPr>
        <p:sp>
          <p:nvSpPr>
            <p:cNvPr id="144" name="Rectangle 362">
              <a:extLst>
                <a:ext uri="{FF2B5EF4-FFF2-40B4-BE49-F238E27FC236}">
                  <a16:creationId xmlns:a16="http://schemas.microsoft.com/office/drawing/2014/main" id="{B770BC07-AAC8-6745-A4E6-7232B33B955D}"/>
                </a:ext>
              </a:extLst>
            </p:cNvPr>
            <p:cNvSpPr>
              <a:spLocks noChangeArrowheads="1"/>
            </p:cNvSpPr>
            <p:nvPr/>
          </p:nvSpPr>
          <p:spPr bwMode="auto">
            <a:xfrm>
              <a:off x="522514" y="1920087"/>
              <a:ext cx="837210" cy="28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3234" tIns="46616" rIns="93234" bIns="46616"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50938" eaLnBrk="1" hangingPunct="1">
                <a:lnSpc>
                  <a:spcPct val="90000"/>
                </a:lnSpc>
                <a:spcBef>
                  <a:spcPts val="612"/>
                </a:spcBef>
              </a:pPr>
              <a:r>
                <a:rPr lang="en-US" altLang="en-US" sz="1426" dirty="0">
                  <a:solidFill>
                    <a:schemeClr val="tx2"/>
                  </a:solidFill>
                  <a:latin typeface="Segoe UI Semibold" panose="020B0702040204020203" pitchFamily="34" charset="0"/>
                  <a:cs typeface="Segoe UI Semibold" panose="020B0702040204020203" pitchFamily="34" charset="0"/>
                </a:rPr>
                <a:t>VM SLA</a:t>
              </a:r>
            </a:p>
          </p:txBody>
        </p:sp>
        <p:sp>
          <p:nvSpPr>
            <p:cNvPr id="145" name="Rectangle 365">
              <a:extLst>
                <a:ext uri="{FF2B5EF4-FFF2-40B4-BE49-F238E27FC236}">
                  <a16:creationId xmlns:a16="http://schemas.microsoft.com/office/drawing/2014/main" id="{D424F3C1-BCE1-4249-AB46-991D337269A5}"/>
                </a:ext>
              </a:extLst>
            </p:cNvPr>
            <p:cNvSpPr>
              <a:spLocks noChangeArrowheads="1"/>
            </p:cNvSpPr>
            <p:nvPr/>
          </p:nvSpPr>
          <p:spPr bwMode="auto">
            <a:xfrm>
              <a:off x="522514" y="2168396"/>
              <a:ext cx="1704681" cy="459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3234" tIns="46616" rIns="93234" bIns="46616"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50938" eaLnBrk="1" hangingPunct="1">
                <a:lnSpc>
                  <a:spcPct val="90000"/>
                </a:lnSpc>
                <a:spcBef>
                  <a:spcPts val="612"/>
                </a:spcBef>
              </a:pPr>
              <a:r>
                <a:rPr lang="en-US" altLang="en-US" sz="1426" dirty="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99.9% </a:t>
              </a:r>
              <a:br>
                <a:rPr lang="en-US" altLang="en-US" sz="1426" dirty="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br>
              <a:r>
                <a:rPr lang="en-US" altLang="en-US" sz="1222" dirty="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with premium storage</a:t>
              </a:r>
              <a:endParaRPr lang="en-US" altLang="en-US" sz="1426" dirty="0">
                <a:gradFill>
                  <a:gsLst>
                    <a:gs pos="0">
                      <a:srgbClr val="1A1A1A"/>
                    </a:gs>
                    <a:gs pos="100000">
                      <a:srgbClr val="1A1A1A"/>
                    </a:gs>
                  </a:gsLst>
                  <a:lin ang="5400000" scaled="0"/>
                </a:gradFill>
                <a:latin typeface="Segoe UI" panose="020B0502040204020203" pitchFamily="34" charset="0"/>
                <a:cs typeface="Segoe UI" panose="020B0502040204020203" pitchFamily="34" charset="0"/>
              </a:endParaRPr>
            </a:p>
          </p:txBody>
        </p:sp>
      </p:grpSp>
      <p:grpSp>
        <p:nvGrpSpPr>
          <p:cNvPr id="146" name="Group 145">
            <a:extLst>
              <a:ext uri="{FF2B5EF4-FFF2-40B4-BE49-F238E27FC236}">
                <a16:creationId xmlns:a16="http://schemas.microsoft.com/office/drawing/2014/main" id="{5B868C42-070C-3D42-BCC1-F0815431DEC1}"/>
              </a:ext>
            </a:extLst>
          </p:cNvPr>
          <p:cNvGrpSpPr/>
          <p:nvPr/>
        </p:nvGrpSpPr>
        <p:grpSpPr>
          <a:xfrm>
            <a:off x="2741906" y="4469907"/>
            <a:ext cx="2751528" cy="953858"/>
            <a:chOff x="2806841" y="4739119"/>
            <a:chExt cx="2698587" cy="935508"/>
          </a:xfrm>
        </p:grpSpPr>
        <p:sp>
          <p:nvSpPr>
            <p:cNvPr id="147" name="Rectangle 146">
              <a:extLst>
                <a:ext uri="{FF2B5EF4-FFF2-40B4-BE49-F238E27FC236}">
                  <a16:creationId xmlns:a16="http://schemas.microsoft.com/office/drawing/2014/main" id="{921F0E20-AEE1-8B4B-90B3-2D1DBE87F070}"/>
                </a:ext>
              </a:extLst>
            </p:cNvPr>
            <p:cNvSpPr/>
            <p:nvPr/>
          </p:nvSpPr>
          <p:spPr>
            <a:xfrm>
              <a:off x="2806842" y="4739119"/>
              <a:ext cx="2017087" cy="374953"/>
            </a:xfrm>
            <a:prstGeom prst="rect">
              <a:avLst/>
            </a:prstGeom>
          </p:spPr>
          <p:txBody>
            <a:bodyPr wrap="none">
              <a:spAutoFit/>
            </a:bodyPr>
            <a:lstStyle/>
            <a:p>
              <a:pPr defTabSz="950938">
                <a:lnSpc>
                  <a:spcPct val="90000"/>
                </a:lnSpc>
                <a:spcBef>
                  <a:spcPts val="612"/>
                </a:spcBef>
              </a:pPr>
              <a:r>
                <a:rPr lang="en-US" sz="2040" dirty="0">
                  <a:solidFill>
                    <a:schemeClr val="tx2"/>
                  </a:solidFill>
                  <a:latin typeface="Segoe UI Semibold" panose="020B0702040204020203" pitchFamily="34" charset="0"/>
                  <a:cs typeface="Segoe UI Semibold" panose="020B0702040204020203" pitchFamily="34" charset="0"/>
                </a:rPr>
                <a:t>Availability</a:t>
              </a:r>
              <a:r>
                <a:rPr lang="en-US" sz="2040" dirty="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 </a:t>
              </a:r>
              <a:r>
                <a:rPr lang="en-US" sz="2040" dirty="0">
                  <a:solidFill>
                    <a:schemeClr val="tx2"/>
                  </a:solidFill>
                  <a:latin typeface="Segoe UI Semibold" panose="020B0702040204020203" pitchFamily="34" charset="0"/>
                  <a:cs typeface="Segoe UI Semibold" panose="020B0702040204020203" pitchFamily="34" charset="0"/>
                </a:rPr>
                <a:t>sets</a:t>
              </a:r>
            </a:p>
          </p:txBody>
        </p:sp>
        <p:sp>
          <p:nvSpPr>
            <p:cNvPr id="148" name="Rectangle 147">
              <a:extLst>
                <a:ext uri="{FF2B5EF4-FFF2-40B4-BE49-F238E27FC236}">
                  <a16:creationId xmlns:a16="http://schemas.microsoft.com/office/drawing/2014/main" id="{2EF56579-C8A4-624E-A365-DB406DD90332}"/>
                </a:ext>
              </a:extLst>
            </p:cNvPr>
            <p:cNvSpPr/>
            <p:nvPr/>
          </p:nvSpPr>
          <p:spPr>
            <a:xfrm>
              <a:off x="2806841" y="5130091"/>
              <a:ext cx="2698587" cy="544536"/>
            </a:xfrm>
            <a:prstGeom prst="rect">
              <a:avLst/>
            </a:prstGeom>
          </p:spPr>
          <p:txBody>
            <a:bodyPr wrap="square">
              <a:spAutoFit/>
            </a:bodyPr>
            <a:lstStyle/>
            <a:p>
              <a:pPr defTabSz="950938">
                <a:lnSpc>
                  <a:spcPct val="90000"/>
                </a:lnSpc>
                <a:spcBef>
                  <a:spcPts val="612"/>
                </a:spcBef>
              </a:pPr>
              <a:r>
                <a:rPr lang="en-US" sz="1632" dirty="0">
                  <a:gradFill>
                    <a:gsLst>
                      <a:gs pos="0">
                        <a:srgbClr val="1A1A1A"/>
                      </a:gs>
                      <a:gs pos="100000">
                        <a:srgbClr val="1A1A1A"/>
                      </a:gs>
                    </a:gsLst>
                    <a:lin ang="5400000" scaled="0"/>
                  </a:gradFill>
                  <a:latin typeface="Segoe UI" panose="020B0502040204020203" pitchFamily="34" charset="0"/>
                  <a:ea typeface="Segoe UI" panose="020B0502040204020203" pitchFamily="34" charset="0"/>
                  <a:cs typeface="Segoe UI" panose="020B0502040204020203" pitchFamily="34" charset="0"/>
                </a:rPr>
                <a:t>Protecting against failures within datacenters</a:t>
              </a:r>
            </a:p>
          </p:txBody>
        </p:sp>
      </p:grpSp>
      <p:grpSp>
        <p:nvGrpSpPr>
          <p:cNvPr id="149" name="Group 148">
            <a:extLst>
              <a:ext uri="{FF2B5EF4-FFF2-40B4-BE49-F238E27FC236}">
                <a16:creationId xmlns:a16="http://schemas.microsoft.com/office/drawing/2014/main" id="{C07DC482-C480-5C47-A433-80BE40E998A3}"/>
              </a:ext>
            </a:extLst>
          </p:cNvPr>
          <p:cNvGrpSpPr/>
          <p:nvPr/>
        </p:nvGrpSpPr>
        <p:grpSpPr>
          <a:xfrm>
            <a:off x="5591275" y="4469907"/>
            <a:ext cx="2574774" cy="950072"/>
            <a:chOff x="5630887" y="4739119"/>
            <a:chExt cx="2525233" cy="931795"/>
          </a:xfrm>
        </p:grpSpPr>
        <p:sp>
          <p:nvSpPr>
            <p:cNvPr id="150" name="Rectangle 149">
              <a:extLst>
                <a:ext uri="{FF2B5EF4-FFF2-40B4-BE49-F238E27FC236}">
                  <a16:creationId xmlns:a16="http://schemas.microsoft.com/office/drawing/2014/main" id="{C7CCE352-0124-164C-905E-36BC39D5B2D6}"/>
                </a:ext>
              </a:extLst>
            </p:cNvPr>
            <p:cNvSpPr/>
            <p:nvPr/>
          </p:nvSpPr>
          <p:spPr>
            <a:xfrm>
              <a:off x="5630888" y="4739119"/>
              <a:ext cx="2239966" cy="374953"/>
            </a:xfrm>
            <a:prstGeom prst="rect">
              <a:avLst/>
            </a:prstGeom>
          </p:spPr>
          <p:txBody>
            <a:bodyPr wrap="none">
              <a:spAutoFit/>
            </a:bodyPr>
            <a:lstStyle/>
            <a:p>
              <a:pPr defTabSz="950938">
                <a:lnSpc>
                  <a:spcPct val="90000"/>
                </a:lnSpc>
                <a:spcBef>
                  <a:spcPts val="612"/>
                </a:spcBef>
              </a:pPr>
              <a:r>
                <a:rPr lang="en-US" sz="2040" dirty="0">
                  <a:solidFill>
                    <a:schemeClr val="tx2"/>
                  </a:solidFill>
                  <a:latin typeface="Segoe UI Semibold" panose="020B0702040204020203" pitchFamily="34" charset="0"/>
                  <a:cs typeface="Segoe UI Semibold" panose="020B0702040204020203" pitchFamily="34" charset="0"/>
                </a:rPr>
                <a:t>Availability zones</a:t>
              </a:r>
            </a:p>
          </p:txBody>
        </p:sp>
        <p:sp>
          <p:nvSpPr>
            <p:cNvPr id="151" name="Rectangle 150">
              <a:extLst>
                <a:ext uri="{FF2B5EF4-FFF2-40B4-BE49-F238E27FC236}">
                  <a16:creationId xmlns:a16="http://schemas.microsoft.com/office/drawing/2014/main" id="{46453A33-4634-9246-9CBA-D157059F4ED7}"/>
                </a:ext>
              </a:extLst>
            </p:cNvPr>
            <p:cNvSpPr/>
            <p:nvPr/>
          </p:nvSpPr>
          <p:spPr>
            <a:xfrm>
              <a:off x="5630887" y="5126378"/>
              <a:ext cx="2525233" cy="544536"/>
            </a:xfrm>
            <a:prstGeom prst="rect">
              <a:avLst/>
            </a:prstGeom>
          </p:spPr>
          <p:txBody>
            <a:bodyPr wrap="square">
              <a:spAutoFit/>
            </a:bodyPr>
            <a:lstStyle/>
            <a:p>
              <a:pPr defTabSz="950938">
                <a:lnSpc>
                  <a:spcPct val="90000"/>
                </a:lnSpc>
                <a:spcBef>
                  <a:spcPts val="612"/>
                </a:spcBef>
              </a:pPr>
              <a:r>
                <a:rPr lang="en-US" sz="1632" dirty="0">
                  <a:gradFill>
                    <a:gsLst>
                      <a:gs pos="0">
                        <a:srgbClr val="1A1A1A"/>
                      </a:gs>
                      <a:gs pos="100000">
                        <a:srgbClr val="1A1A1A"/>
                      </a:gs>
                    </a:gsLst>
                    <a:lin ang="5400000" scaled="0"/>
                  </a:gradFill>
                  <a:latin typeface="Segoe UI" panose="020B0502040204020203" pitchFamily="34" charset="0"/>
                  <a:ea typeface="Segoe UI" panose="020B0502040204020203" pitchFamily="34" charset="0"/>
                  <a:cs typeface="Segoe UI" panose="020B0502040204020203" pitchFamily="34" charset="0"/>
                </a:rPr>
                <a:t>Protection from entire datacenter failures</a:t>
              </a:r>
            </a:p>
          </p:txBody>
        </p:sp>
      </p:grpSp>
      <p:grpSp>
        <p:nvGrpSpPr>
          <p:cNvPr id="152" name="Group 151">
            <a:extLst>
              <a:ext uri="{FF2B5EF4-FFF2-40B4-BE49-F238E27FC236}">
                <a16:creationId xmlns:a16="http://schemas.microsoft.com/office/drawing/2014/main" id="{CB84E436-453A-1140-B11A-8E9CA4D26496}"/>
              </a:ext>
            </a:extLst>
          </p:cNvPr>
          <p:cNvGrpSpPr/>
          <p:nvPr/>
        </p:nvGrpSpPr>
        <p:grpSpPr>
          <a:xfrm>
            <a:off x="9015359" y="4469907"/>
            <a:ext cx="2673147" cy="972801"/>
            <a:chOff x="8989092" y="4739119"/>
            <a:chExt cx="2621714" cy="954086"/>
          </a:xfrm>
        </p:grpSpPr>
        <p:sp>
          <p:nvSpPr>
            <p:cNvPr id="153" name="Rectangle 152">
              <a:extLst>
                <a:ext uri="{FF2B5EF4-FFF2-40B4-BE49-F238E27FC236}">
                  <a16:creationId xmlns:a16="http://schemas.microsoft.com/office/drawing/2014/main" id="{20C58DAA-E458-4149-916E-3EEF7448D7B5}"/>
                </a:ext>
              </a:extLst>
            </p:cNvPr>
            <p:cNvSpPr/>
            <p:nvPr/>
          </p:nvSpPr>
          <p:spPr>
            <a:xfrm>
              <a:off x="8989092" y="4739119"/>
              <a:ext cx="1656373" cy="374953"/>
            </a:xfrm>
            <a:prstGeom prst="rect">
              <a:avLst/>
            </a:prstGeom>
          </p:spPr>
          <p:txBody>
            <a:bodyPr wrap="none">
              <a:spAutoFit/>
            </a:bodyPr>
            <a:lstStyle/>
            <a:p>
              <a:pPr defTabSz="950938">
                <a:lnSpc>
                  <a:spcPct val="90000"/>
                </a:lnSpc>
                <a:spcBef>
                  <a:spcPts val="612"/>
                </a:spcBef>
              </a:pPr>
              <a:r>
                <a:rPr lang="en-US" sz="2040" dirty="0">
                  <a:solidFill>
                    <a:schemeClr val="tx2"/>
                  </a:solidFill>
                  <a:latin typeface="Segoe UI Semibold" panose="020B0702040204020203" pitchFamily="34" charset="0"/>
                  <a:cs typeface="Segoe UI Semibold" panose="020B0702040204020203" pitchFamily="34" charset="0"/>
                </a:rPr>
                <a:t>Region pairs</a:t>
              </a:r>
            </a:p>
          </p:txBody>
        </p:sp>
        <p:sp>
          <p:nvSpPr>
            <p:cNvPr id="154" name="Rectangle 153">
              <a:extLst>
                <a:ext uri="{FF2B5EF4-FFF2-40B4-BE49-F238E27FC236}">
                  <a16:creationId xmlns:a16="http://schemas.microsoft.com/office/drawing/2014/main" id="{25D45A8F-69F1-EF44-A6C7-93A2253DED22}"/>
                </a:ext>
              </a:extLst>
            </p:cNvPr>
            <p:cNvSpPr/>
            <p:nvPr/>
          </p:nvSpPr>
          <p:spPr>
            <a:xfrm>
              <a:off x="8989092" y="5148669"/>
              <a:ext cx="2621714" cy="544536"/>
            </a:xfrm>
            <a:prstGeom prst="rect">
              <a:avLst/>
            </a:prstGeom>
          </p:spPr>
          <p:txBody>
            <a:bodyPr wrap="square">
              <a:spAutoFit/>
            </a:bodyPr>
            <a:lstStyle/>
            <a:p>
              <a:pPr defTabSz="950938">
                <a:lnSpc>
                  <a:spcPct val="90000"/>
                </a:lnSpc>
                <a:spcBef>
                  <a:spcPts val="612"/>
                </a:spcBef>
              </a:pPr>
              <a:r>
                <a:rPr lang="en-US" sz="1632" dirty="0">
                  <a:gradFill>
                    <a:gsLst>
                      <a:gs pos="0">
                        <a:srgbClr val="1A1A1A"/>
                      </a:gs>
                      <a:gs pos="100000">
                        <a:srgbClr val="1A1A1A"/>
                      </a:gs>
                    </a:gsLst>
                    <a:lin ang="5400000" scaled="0"/>
                  </a:gradFill>
                  <a:latin typeface="Segoe UI" panose="020B0502040204020203" pitchFamily="34" charset="0"/>
                  <a:ea typeface="Segoe UI" panose="020B0502040204020203" pitchFamily="34" charset="0"/>
                  <a:cs typeface="Segoe UI" panose="020B0502040204020203" pitchFamily="34" charset="0"/>
                </a:rPr>
                <a:t>Regional protection within data residency boundaries</a:t>
              </a:r>
            </a:p>
          </p:txBody>
        </p:sp>
      </p:grpSp>
      <p:sp>
        <p:nvSpPr>
          <p:cNvPr id="155" name="Freeform: Shape 62">
            <a:extLst>
              <a:ext uri="{FF2B5EF4-FFF2-40B4-BE49-F238E27FC236}">
                <a16:creationId xmlns:a16="http://schemas.microsoft.com/office/drawing/2014/main" id="{471724B3-0DB2-D34C-AEBC-0633DA4DF18A}"/>
              </a:ext>
            </a:extLst>
          </p:cNvPr>
          <p:cNvSpPr/>
          <p:nvPr/>
        </p:nvSpPr>
        <p:spPr bwMode="auto">
          <a:xfrm>
            <a:off x="457889" y="2452941"/>
            <a:ext cx="220122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chemeClr val="tx1"/>
            </a:solidFill>
            <a:prstDash val="solid"/>
            <a:headEnd type="none" w="med" len="med"/>
            <a:tailEnd type="none" w="med" len="med"/>
          </a:ln>
          <a:effectLst/>
        </p:spPr>
        <p:txBody>
          <a:bodyPr rtlCol="0" anchor="ctr"/>
          <a:lstStyle/>
          <a:p>
            <a:pPr algn="ctr" defTabSz="950938">
              <a:lnSpc>
                <a:spcPct val="90000"/>
              </a:lnSpc>
              <a:spcBef>
                <a:spcPts val="612"/>
              </a:spcBef>
              <a:defRPr/>
            </a:pPr>
            <a:endParaRPr lang="en-US" kern="0" dirty="0">
              <a:gradFill>
                <a:gsLst>
                  <a:gs pos="0">
                    <a:srgbClr val="1A1A1A"/>
                  </a:gs>
                  <a:gs pos="100000">
                    <a:srgbClr val="1A1A1A"/>
                  </a:gs>
                </a:gsLst>
                <a:lin ang="5400000" scaled="0"/>
              </a:gradFill>
              <a:latin typeface="Segoe UI Semilight"/>
            </a:endParaRPr>
          </a:p>
        </p:txBody>
      </p:sp>
      <p:sp>
        <p:nvSpPr>
          <p:cNvPr id="156" name="Freeform: Shape 63">
            <a:extLst>
              <a:ext uri="{FF2B5EF4-FFF2-40B4-BE49-F238E27FC236}">
                <a16:creationId xmlns:a16="http://schemas.microsoft.com/office/drawing/2014/main" id="{37936BEF-1F5A-664E-AE40-0B7904ABF38F}"/>
              </a:ext>
            </a:extLst>
          </p:cNvPr>
          <p:cNvSpPr/>
          <p:nvPr/>
        </p:nvSpPr>
        <p:spPr bwMode="auto">
          <a:xfrm>
            <a:off x="2787032" y="2452941"/>
            <a:ext cx="275152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chemeClr val="tx1"/>
            </a:solidFill>
            <a:prstDash val="solid"/>
            <a:headEnd type="none" w="med" len="med"/>
            <a:tailEnd type="none" w="med" len="med"/>
          </a:ln>
          <a:effectLst/>
        </p:spPr>
        <p:txBody>
          <a:bodyPr rtlCol="0" anchor="ctr"/>
          <a:lstStyle/>
          <a:p>
            <a:pPr algn="ctr" defTabSz="950938">
              <a:lnSpc>
                <a:spcPct val="90000"/>
              </a:lnSpc>
              <a:spcBef>
                <a:spcPts val="612"/>
              </a:spcBef>
              <a:defRPr/>
            </a:pPr>
            <a:endParaRPr lang="en-US" kern="0" dirty="0">
              <a:gradFill>
                <a:gsLst>
                  <a:gs pos="0">
                    <a:srgbClr val="1A1A1A"/>
                  </a:gs>
                  <a:gs pos="100000">
                    <a:srgbClr val="1A1A1A"/>
                  </a:gs>
                </a:gsLst>
                <a:lin ang="5400000" scaled="0"/>
              </a:gradFill>
              <a:latin typeface="Segoe UI Semilight"/>
            </a:endParaRPr>
          </a:p>
        </p:txBody>
      </p:sp>
      <p:sp>
        <p:nvSpPr>
          <p:cNvPr id="157" name="Freeform: Shape 64">
            <a:extLst>
              <a:ext uri="{FF2B5EF4-FFF2-40B4-BE49-F238E27FC236}">
                <a16:creationId xmlns:a16="http://schemas.microsoft.com/office/drawing/2014/main" id="{30828B9A-17D8-D94E-BBAC-232EA2E43854}"/>
              </a:ext>
            </a:extLst>
          </p:cNvPr>
          <p:cNvSpPr/>
          <p:nvPr/>
        </p:nvSpPr>
        <p:spPr bwMode="auto">
          <a:xfrm>
            <a:off x="5666482" y="2452941"/>
            <a:ext cx="329616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chemeClr val="tx1"/>
            </a:solidFill>
            <a:prstDash val="solid"/>
            <a:headEnd type="none" w="med" len="med"/>
            <a:tailEnd type="none" w="med" len="med"/>
          </a:ln>
          <a:effectLst/>
        </p:spPr>
        <p:txBody>
          <a:bodyPr rtlCol="0" anchor="ctr"/>
          <a:lstStyle/>
          <a:p>
            <a:pPr algn="ctr" defTabSz="950938">
              <a:lnSpc>
                <a:spcPct val="90000"/>
              </a:lnSpc>
              <a:spcBef>
                <a:spcPts val="612"/>
              </a:spcBef>
              <a:defRPr/>
            </a:pPr>
            <a:endParaRPr lang="en-US" kern="0" dirty="0">
              <a:gradFill>
                <a:gsLst>
                  <a:gs pos="0">
                    <a:srgbClr val="1A1A1A"/>
                  </a:gs>
                  <a:gs pos="100000">
                    <a:srgbClr val="1A1A1A"/>
                  </a:gs>
                </a:gsLst>
                <a:lin ang="5400000" scaled="0"/>
              </a:gradFill>
              <a:latin typeface="Segoe UI Semilight"/>
            </a:endParaRPr>
          </a:p>
        </p:txBody>
      </p:sp>
      <p:sp>
        <p:nvSpPr>
          <p:cNvPr id="158" name="Freeform: Shape 65">
            <a:extLst>
              <a:ext uri="{FF2B5EF4-FFF2-40B4-BE49-F238E27FC236}">
                <a16:creationId xmlns:a16="http://schemas.microsoft.com/office/drawing/2014/main" id="{47B41D75-2C17-A446-82FD-9024ED4AFC83}"/>
              </a:ext>
            </a:extLst>
          </p:cNvPr>
          <p:cNvSpPr/>
          <p:nvPr/>
        </p:nvSpPr>
        <p:spPr bwMode="auto">
          <a:xfrm>
            <a:off x="9090567" y="2452941"/>
            <a:ext cx="3026681"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chemeClr val="tx1"/>
            </a:solidFill>
            <a:prstDash val="solid"/>
            <a:headEnd type="none" w="med" len="med"/>
            <a:tailEnd type="none" w="med" len="med"/>
          </a:ln>
          <a:effectLst/>
        </p:spPr>
        <p:txBody>
          <a:bodyPr rtlCol="0" anchor="ctr"/>
          <a:lstStyle/>
          <a:p>
            <a:pPr algn="ctr" defTabSz="950938">
              <a:lnSpc>
                <a:spcPct val="90000"/>
              </a:lnSpc>
              <a:spcBef>
                <a:spcPts val="612"/>
              </a:spcBef>
              <a:defRPr/>
            </a:pPr>
            <a:endParaRPr lang="en-US" kern="0" dirty="0">
              <a:gradFill>
                <a:gsLst>
                  <a:gs pos="0">
                    <a:srgbClr val="1A1A1A"/>
                  </a:gs>
                  <a:gs pos="100000">
                    <a:srgbClr val="1A1A1A"/>
                  </a:gs>
                </a:gsLst>
                <a:lin ang="5400000" scaled="0"/>
              </a:gradFill>
              <a:latin typeface="Segoe UI Semilight"/>
            </a:endParaRPr>
          </a:p>
        </p:txBody>
      </p:sp>
      <p:grpSp>
        <p:nvGrpSpPr>
          <p:cNvPr id="159" name="Group 158">
            <a:extLst>
              <a:ext uri="{FF2B5EF4-FFF2-40B4-BE49-F238E27FC236}">
                <a16:creationId xmlns:a16="http://schemas.microsoft.com/office/drawing/2014/main" id="{46F605FF-42F1-7848-8CB9-5F99623F1F89}"/>
              </a:ext>
            </a:extLst>
          </p:cNvPr>
          <p:cNvGrpSpPr/>
          <p:nvPr/>
        </p:nvGrpSpPr>
        <p:grpSpPr>
          <a:xfrm>
            <a:off x="2726869" y="1786450"/>
            <a:ext cx="853634" cy="546170"/>
            <a:chOff x="2806842" y="2107278"/>
            <a:chExt cx="837209" cy="535661"/>
          </a:xfrm>
        </p:grpSpPr>
        <p:sp>
          <p:nvSpPr>
            <p:cNvPr id="160" name="Rectangle 362">
              <a:extLst>
                <a:ext uri="{FF2B5EF4-FFF2-40B4-BE49-F238E27FC236}">
                  <a16:creationId xmlns:a16="http://schemas.microsoft.com/office/drawing/2014/main" id="{8E2F7CB2-445F-6C43-AF99-2866153B93CD}"/>
                </a:ext>
              </a:extLst>
            </p:cNvPr>
            <p:cNvSpPr>
              <a:spLocks noChangeArrowheads="1"/>
            </p:cNvSpPr>
            <p:nvPr/>
          </p:nvSpPr>
          <p:spPr bwMode="auto">
            <a:xfrm>
              <a:off x="2806842" y="2107278"/>
              <a:ext cx="837209" cy="289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3234" tIns="46616" rIns="93234" bIns="46616"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50938" eaLnBrk="1" hangingPunct="1">
                <a:lnSpc>
                  <a:spcPct val="90000"/>
                </a:lnSpc>
                <a:spcBef>
                  <a:spcPts val="612"/>
                </a:spcBef>
              </a:pPr>
              <a:r>
                <a:rPr lang="en-US" altLang="en-US" sz="1426" dirty="0">
                  <a:solidFill>
                    <a:schemeClr val="tx2"/>
                  </a:solidFill>
                  <a:latin typeface="Segoe UI Semibold" panose="020B0702040204020203" pitchFamily="34" charset="0"/>
                  <a:cs typeface="Segoe UI Semibold" panose="020B0702040204020203" pitchFamily="34" charset="0"/>
                </a:rPr>
                <a:t>VM</a:t>
              </a:r>
              <a:r>
                <a:rPr lang="en-US" altLang="en-US" sz="1426" dirty="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 </a:t>
              </a:r>
              <a:r>
                <a:rPr lang="en-US" altLang="en-US" sz="1426" dirty="0">
                  <a:solidFill>
                    <a:schemeClr val="tx2"/>
                  </a:solidFill>
                  <a:latin typeface="Segoe UI Semibold" panose="020B0702040204020203" pitchFamily="34" charset="0"/>
                  <a:cs typeface="Segoe UI Semibold" panose="020B0702040204020203" pitchFamily="34" charset="0"/>
                </a:rPr>
                <a:t>SLA</a:t>
              </a:r>
            </a:p>
          </p:txBody>
        </p:sp>
        <p:sp>
          <p:nvSpPr>
            <p:cNvPr id="161" name="Rectangle 365">
              <a:extLst>
                <a:ext uri="{FF2B5EF4-FFF2-40B4-BE49-F238E27FC236}">
                  <a16:creationId xmlns:a16="http://schemas.microsoft.com/office/drawing/2014/main" id="{AC9CC524-E655-604B-872E-C6870B42242E}"/>
                </a:ext>
              </a:extLst>
            </p:cNvPr>
            <p:cNvSpPr>
              <a:spLocks noChangeArrowheads="1"/>
            </p:cNvSpPr>
            <p:nvPr/>
          </p:nvSpPr>
          <p:spPr bwMode="auto">
            <a:xfrm>
              <a:off x="2806842" y="2353062"/>
              <a:ext cx="814825" cy="289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3234" tIns="46616" rIns="93234" bIns="46616"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50938" eaLnBrk="1" hangingPunct="1">
                <a:lnSpc>
                  <a:spcPct val="90000"/>
                </a:lnSpc>
                <a:spcBef>
                  <a:spcPts val="612"/>
                </a:spcBef>
              </a:pPr>
              <a:r>
                <a:rPr lang="en-US" altLang="en-US" sz="1426" dirty="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99.95% </a:t>
              </a:r>
            </a:p>
          </p:txBody>
        </p:sp>
      </p:grpSp>
      <p:grpSp>
        <p:nvGrpSpPr>
          <p:cNvPr id="162" name="Group 161">
            <a:extLst>
              <a:ext uri="{FF2B5EF4-FFF2-40B4-BE49-F238E27FC236}">
                <a16:creationId xmlns:a16="http://schemas.microsoft.com/office/drawing/2014/main" id="{DA4DD3EA-2672-3A4E-B281-3BE4ACA9EE78}"/>
              </a:ext>
            </a:extLst>
          </p:cNvPr>
          <p:cNvGrpSpPr/>
          <p:nvPr/>
        </p:nvGrpSpPr>
        <p:grpSpPr>
          <a:xfrm>
            <a:off x="5591276" y="1782111"/>
            <a:ext cx="853634" cy="550509"/>
            <a:chOff x="5630888" y="2103022"/>
            <a:chExt cx="837209" cy="539917"/>
          </a:xfrm>
        </p:grpSpPr>
        <p:sp>
          <p:nvSpPr>
            <p:cNvPr id="163" name="Rectangle 362">
              <a:extLst>
                <a:ext uri="{FF2B5EF4-FFF2-40B4-BE49-F238E27FC236}">
                  <a16:creationId xmlns:a16="http://schemas.microsoft.com/office/drawing/2014/main" id="{B2DF8698-4C2E-AA4B-9A6B-F32051C3B67E}"/>
                </a:ext>
              </a:extLst>
            </p:cNvPr>
            <p:cNvSpPr>
              <a:spLocks noChangeArrowheads="1"/>
            </p:cNvSpPr>
            <p:nvPr/>
          </p:nvSpPr>
          <p:spPr bwMode="auto">
            <a:xfrm>
              <a:off x="5630888" y="2103022"/>
              <a:ext cx="837209" cy="289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3234" tIns="46616" rIns="93234" bIns="46616"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50938" eaLnBrk="1" hangingPunct="1">
                <a:lnSpc>
                  <a:spcPct val="90000"/>
                </a:lnSpc>
                <a:spcBef>
                  <a:spcPts val="612"/>
                </a:spcBef>
              </a:pPr>
              <a:r>
                <a:rPr lang="en-US" altLang="en-US" sz="1426" dirty="0">
                  <a:solidFill>
                    <a:schemeClr val="tx2"/>
                  </a:solidFill>
                  <a:latin typeface="Segoe UI Semibold" panose="020B0702040204020203" pitchFamily="34" charset="0"/>
                  <a:cs typeface="Segoe UI Semibold" panose="020B0702040204020203" pitchFamily="34" charset="0"/>
                </a:rPr>
                <a:t>VM</a:t>
              </a:r>
              <a:r>
                <a:rPr lang="en-US" altLang="en-US" sz="1426" dirty="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 </a:t>
              </a:r>
              <a:r>
                <a:rPr lang="en-US" altLang="en-US" sz="1426" dirty="0">
                  <a:solidFill>
                    <a:schemeClr val="tx2"/>
                  </a:solidFill>
                  <a:latin typeface="Segoe UI Semibold" panose="020B0702040204020203" pitchFamily="34" charset="0"/>
                  <a:cs typeface="Segoe UI Semibold" panose="020B0702040204020203" pitchFamily="34" charset="0"/>
                </a:rPr>
                <a:t>SLA</a:t>
              </a:r>
            </a:p>
          </p:txBody>
        </p:sp>
        <p:sp>
          <p:nvSpPr>
            <p:cNvPr id="164" name="Rectangle 365">
              <a:extLst>
                <a:ext uri="{FF2B5EF4-FFF2-40B4-BE49-F238E27FC236}">
                  <a16:creationId xmlns:a16="http://schemas.microsoft.com/office/drawing/2014/main" id="{729D543E-CD47-8247-B508-FF4D9BA4ADDC}"/>
                </a:ext>
              </a:extLst>
            </p:cNvPr>
            <p:cNvSpPr>
              <a:spLocks noChangeArrowheads="1"/>
            </p:cNvSpPr>
            <p:nvPr/>
          </p:nvSpPr>
          <p:spPr bwMode="auto">
            <a:xfrm>
              <a:off x="5630888" y="2353062"/>
              <a:ext cx="814825" cy="289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3234" tIns="46616" rIns="93234" bIns="46616"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50938" eaLnBrk="1" hangingPunct="1">
                <a:lnSpc>
                  <a:spcPct val="90000"/>
                </a:lnSpc>
                <a:spcBef>
                  <a:spcPts val="612"/>
                </a:spcBef>
              </a:pPr>
              <a:r>
                <a:rPr lang="en-US" altLang="en-US" sz="1426" dirty="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99.99% </a:t>
              </a:r>
            </a:p>
          </p:txBody>
        </p:sp>
      </p:grpSp>
      <p:sp>
        <p:nvSpPr>
          <p:cNvPr id="165" name="PC1_E977">
            <a:extLst>
              <a:ext uri="{FF2B5EF4-FFF2-40B4-BE49-F238E27FC236}">
                <a16:creationId xmlns:a16="http://schemas.microsoft.com/office/drawing/2014/main" id="{606A827E-2261-B24E-B79D-34D313CC20EC}"/>
              </a:ext>
            </a:extLst>
          </p:cNvPr>
          <p:cNvSpPr>
            <a:spLocks noChangeAspect="1" noEditPoints="1"/>
          </p:cNvSpPr>
          <p:nvPr/>
        </p:nvSpPr>
        <p:spPr bwMode="auto">
          <a:xfrm>
            <a:off x="434425" y="3164685"/>
            <a:ext cx="623617" cy="49909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lnSpc>
                <a:spcPct val="90000"/>
              </a:lnSpc>
              <a:spcBef>
                <a:spcPts val="612"/>
              </a:spcBef>
              <a:defRPr/>
            </a:pPr>
            <a:endParaRPr lang="en-US" sz="918" kern="0" dirty="0">
              <a:gradFill>
                <a:gsLst>
                  <a:gs pos="0">
                    <a:srgbClr val="1A1A1A"/>
                  </a:gs>
                  <a:gs pos="100000">
                    <a:srgbClr val="1A1A1A"/>
                  </a:gs>
                </a:gsLst>
                <a:lin ang="5400000" scaled="0"/>
              </a:gradFill>
              <a:latin typeface="Segoe UI Semilight"/>
            </a:endParaRPr>
          </a:p>
        </p:txBody>
      </p:sp>
      <p:grpSp>
        <p:nvGrpSpPr>
          <p:cNvPr id="166" name="Group 165">
            <a:extLst>
              <a:ext uri="{FF2B5EF4-FFF2-40B4-BE49-F238E27FC236}">
                <a16:creationId xmlns:a16="http://schemas.microsoft.com/office/drawing/2014/main" id="{4999CFAC-3950-4B40-B782-681EB234FA00}"/>
              </a:ext>
            </a:extLst>
          </p:cNvPr>
          <p:cNvGrpSpPr/>
          <p:nvPr/>
        </p:nvGrpSpPr>
        <p:grpSpPr>
          <a:xfrm>
            <a:off x="2805283" y="3001786"/>
            <a:ext cx="1427253" cy="824894"/>
            <a:chOff x="3459095" y="2961602"/>
            <a:chExt cx="1399792" cy="809022"/>
          </a:xfrm>
        </p:grpSpPr>
        <p:sp>
          <p:nvSpPr>
            <p:cNvPr id="167" name="monitor">
              <a:extLst>
                <a:ext uri="{FF2B5EF4-FFF2-40B4-BE49-F238E27FC236}">
                  <a16:creationId xmlns:a16="http://schemas.microsoft.com/office/drawing/2014/main" id="{28500416-E249-4348-9E0F-FCC06A513459}"/>
                </a:ext>
              </a:extLst>
            </p:cNvPr>
            <p:cNvSpPr>
              <a:spLocks noChangeAspect="1" noEditPoints="1"/>
            </p:cNvSpPr>
            <p:nvPr/>
          </p:nvSpPr>
          <p:spPr bwMode="auto">
            <a:xfrm>
              <a:off x="3587199"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lnSpc>
                  <a:spcPct val="90000"/>
                </a:lnSpc>
                <a:spcBef>
                  <a:spcPts val="612"/>
                </a:spcBef>
                <a:defRPr/>
              </a:pPr>
              <a:endParaRPr lang="en-US" kern="0" dirty="0">
                <a:gradFill>
                  <a:gsLst>
                    <a:gs pos="0">
                      <a:srgbClr val="1A1A1A"/>
                    </a:gs>
                    <a:gs pos="100000">
                      <a:srgbClr val="1A1A1A"/>
                    </a:gs>
                  </a:gsLst>
                  <a:lin ang="5400000" scaled="0"/>
                </a:gradFill>
                <a:latin typeface="Segoe UI Semilight"/>
              </a:endParaRPr>
            </a:p>
          </p:txBody>
        </p:sp>
        <p:sp>
          <p:nvSpPr>
            <p:cNvPr id="168" name="monitor">
              <a:extLst>
                <a:ext uri="{FF2B5EF4-FFF2-40B4-BE49-F238E27FC236}">
                  <a16:creationId xmlns:a16="http://schemas.microsoft.com/office/drawing/2014/main" id="{DDCBA9FF-9042-8F43-8834-C338FF7434D0}"/>
                </a:ext>
              </a:extLst>
            </p:cNvPr>
            <p:cNvSpPr>
              <a:spLocks noChangeAspect="1" noEditPoints="1"/>
            </p:cNvSpPr>
            <p:nvPr/>
          </p:nvSpPr>
          <p:spPr bwMode="auto">
            <a:xfrm>
              <a:off x="4267873"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lnSpc>
                  <a:spcPct val="90000"/>
                </a:lnSpc>
                <a:spcBef>
                  <a:spcPts val="612"/>
                </a:spcBef>
                <a:defRPr/>
              </a:pPr>
              <a:endParaRPr lang="en-US" kern="0" dirty="0">
                <a:gradFill>
                  <a:gsLst>
                    <a:gs pos="0">
                      <a:srgbClr val="1A1A1A"/>
                    </a:gs>
                    <a:gs pos="100000">
                      <a:srgbClr val="1A1A1A"/>
                    </a:gs>
                  </a:gsLst>
                  <a:lin ang="5400000" scaled="0"/>
                </a:gradFill>
                <a:latin typeface="Segoe UI Semilight"/>
              </a:endParaRPr>
            </a:p>
          </p:txBody>
        </p:sp>
        <p:sp>
          <p:nvSpPr>
            <p:cNvPr id="169" name="Rectangle 168">
              <a:extLst>
                <a:ext uri="{FF2B5EF4-FFF2-40B4-BE49-F238E27FC236}">
                  <a16:creationId xmlns:a16="http://schemas.microsoft.com/office/drawing/2014/main" id="{17ED4CB7-4175-8542-9F14-D2DA9C173F02}"/>
                </a:ext>
              </a:extLst>
            </p:cNvPr>
            <p:cNvSpPr/>
            <p:nvPr/>
          </p:nvSpPr>
          <p:spPr bwMode="auto">
            <a:xfrm>
              <a:off x="3475778" y="2961602"/>
              <a:ext cx="1353672" cy="473134"/>
            </a:xfrm>
            <a:prstGeom prst="rect">
              <a:avLst/>
            </a:prstGeom>
            <a:noFill/>
            <a:ln w="19050" cap="flat" cmpd="sng" algn="ctr">
              <a:solidFill>
                <a:srgbClr val="002050"/>
              </a:solidFill>
              <a:prstDash val="sysDash"/>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dirty="0">
                <a:gradFill>
                  <a:gsLst>
                    <a:gs pos="0">
                      <a:srgbClr val="1A1A1A"/>
                    </a:gs>
                    <a:gs pos="100000">
                      <a:srgbClr val="1A1A1A"/>
                    </a:gs>
                  </a:gsLst>
                  <a:lin ang="5400000" scaled="0"/>
                </a:gradFill>
                <a:latin typeface="Segoe UI Semilight"/>
                <a:cs typeface="Segoe UI" pitchFamily="34" charset="0"/>
              </a:endParaRPr>
            </a:p>
          </p:txBody>
        </p:sp>
        <p:sp>
          <p:nvSpPr>
            <p:cNvPr id="170" name="monitor">
              <a:extLst>
                <a:ext uri="{FF2B5EF4-FFF2-40B4-BE49-F238E27FC236}">
                  <a16:creationId xmlns:a16="http://schemas.microsoft.com/office/drawing/2014/main" id="{078ABAF9-3DCE-0A4C-BF54-5CBCDCBF7151}"/>
                </a:ext>
              </a:extLst>
            </p:cNvPr>
            <p:cNvSpPr>
              <a:spLocks noChangeAspect="1" noEditPoints="1"/>
            </p:cNvSpPr>
            <p:nvPr/>
          </p:nvSpPr>
          <p:spPr bwMode="auto">
            <a:xfrm>
              <a:off x="3459095"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lnSpc>
                  <a:spcPct val="90000"/>
                </a:lnSpc>
                <a:spcBef>
                  <a:spcPts val="612"/>
                </a:spcBef>
                <a:defRPr/>
              </a:pPr>
              <a:endParaRPr lang="en-US" kern="0" dirty="0">
                <a:gradFill>
                  <a:gsLst>
                    <a:gs pos="0">
                      <a:srgbClr val="1A1A1A"/>
                    </a:gs>
                    <a:gs pos="100000">
                      <a:srgbClr val="1A1A1A"/>
                    </a:gs>
                  </a:gsLst>
                  <a:lin ang="5400000" scaled="0"/>
                </a:gradFill>
                <a:latin typeface="Segoe UI Semilight"/>
              </a:endParaRPr>
            </a:p>
          </p:txBody>
        </p:sp>
        <p:sp>
          <p:nvSpPr>
            <p:cNvPr id="171" name="monitor">
              <a:extLst>
                <a:ext uri="{FF2B5EF4-FFF2-40B4-BE49-F238E27FC236}">
                  <a16:creationId xmlns:a16="http://schemas.microsoft.com/office/drawing/2014/main" id="{FC0C0FDF-F439-8B40-8185-C7356879B5CB}"/>
                </a:ext>
              </a:extLst>
            </p:cNvPr>
            <p:cNvSpPr>
              <a:spLocks noChangeAspect="1" noEditPoints="1"/>
            </p:cNvSpPr>
            <p:nvPr/>
          </p:nvSpPr>
          <p:spPr bwMode="auto">
            <a:xfrm>
              <a:off x="3835938"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lnSpc>
                  <a:spcPct val="90000"/>
                </a:lnSpc>
                <a:spcBef>
                  <a:spcPts val="612"/>
                </a:spcBef>
                <a:defRPr/>
              </a:pPr>
              <a:endParaRPr lang="en-US" kern="0" dirty="0">
                <a:gradFill>
                  <a:gsLst>
                    <a:gs pos="0">
                      <a:srgbClr val="1A1A1A"/>
                    </a:gs>
                    <a:gs pos="100000">
                      <a:srgbClr val="1A1A1A"/>
                    </a:gs>
                  </a:gsLst>
                  <a:lin ang="5400000" scaled="0"/>
                </a:gradFill>
                <a:latin typeface="Segoe UI Semilight"/>
              </a:endParaRPr>
            </a:p>
          </p:txBody>
        </p:sp>
        <p:sp>
          <p:nvSpPr>
            <p:cNvPr id="172" name="monitor">
              <a:extLst>
                <a:ext uri="{FF2B5EF4-FFF2-40B4-BE49-F238E27FC236}">
                  <a16:creationId xmlns:a16="http://schemas.microsoft.com/office/drawing/2014/main" id="{50D2795D-E50B-9E4D-A8F3-59DCE9759F13}"/>
                </a:ext>
              </a:extLst>
            </p:cNvPr>
            <p:cNvSpPr>
              <a:spLocks noChangeAspect="1" noEditPoints="1"/>
            </p:cNvSpPr>
            <p:nvPr/>
          </p:nvSpPr>
          <p:spPr bwMode="auto">
            <a:xfrm>
              <a:off x="4212781"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lnSpc>
                  <a:spcPct val="90000"/>
                </a:lnSpc>
                <a:spcBef>
                  <a:spcPts val="612"/>
                </a:spcBef>
                <a:defRPr/>
              </a:pPr>
              <a:endParaRPr lang="en-US" kern="0" dirty="0">
                <a:gradFill>
                  <a:gsLst>
                    <a:gs pos="0">
                      <a:srgbClr val="1A1A1A"/>
                    </a:gs>
                    <a:gs pos="100000">
                      <a:srgbClr val="1A1A1A"/>
                    </a:gs>
                  </a:gsLst>
                  <a:lin ang="5400000" scaled="0"/>
                </a:gradFill>
                <a:latin typeface="Segoe UI Semilight"/>
              </a:endParaRPr>
            </a:p>
          </p:txBody>
        </p:sp>
        <p:sp>
          <p:nvSpPr>
            <p:cNvPr id="173" name="monitor">
              <a:extLst>
                <a:ext uri="{FF2B5EF4-FFF2-40B4-BE49-F238E27FC236}">
                  <a16:creationId xmlns:a16="http://schemas.microsoft.com/office/drawing/2014/main" id="{31E51BFB-1A03-9244-8064-2CC13CEE3A9C}"/>
                </a:ext>
              </a:extLst>
            </p:cNvPr>
            <p:cNvSpPr>
              <a:spLocks noChangeAspect="1" noEditPoints="1"/>
            </p:cNvSpPr>
            <p:nvPr/>
          </p:nvSpPr>
          <p:spPr bwMode="auto">
            <a:xfrm>
              <a:off x="4589623"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lnSpc>
                  <a:spcPct val="90000"/>
                </a:lnSpc>
                <a:spcBef>
                  <a:spcPts val="612"/>
                </a:spcBef>
                <a:defRPr/>
              </a:pPr>
              <a:endParaRPr lang="en-US" kern="0" dirty="0">
                <a:gradFill>
                  <a:gsLst>
                    <a:gs pos="0">
                      <a:srgbClr val="1A1A1A"/>
                    </a:gs>
                    <a:gs pos="100000">
                      <a:srgbClr val="1A1A1A"/>
                    </a:gs>
                  </a:gsLst>
                  <a:lin ang="5400000" scaled="0"/>
                </a:gradFill>
                <a:latin typeface="Segoe UI Semilight"/>
              </a:endParaRPr>
            </a:p>
          </p:txBody>
        </p:sp>
      </p:grpSp>
      <p:grpSp>
        <p:nvGrpSpPr>
          <p:cNvPr id="174" name="Group 173">
            <a:extLst>
              <a:ext uri="{FF2B5EF4-FFF2-40B4-BE49-F238E27FC236}">
                <a16:creationId xmlns:a16="http://schemas.microsoft.com/office/drawing/2014/main" id="{CD7F3E48-0F42-1C44-A47F-F21F0375360A}"/>
              </a:ext>
            </a:extLst>
          </p:cNvPr>
          <p:cNvGrpSpPr/>
          <p:nvPr/>
        </p:nvGrpSpPr>
        <p:grpSpPr>
          <a:xfrm>
            <a:off x="5692491" y="2866236"/>
            <a:ext cx="1207521" cy="1095990"/>
            <a:chOff x="6658060" y="2865894"/>
            <a:chExt cx="1183952" cy="1074598"/>
          </a:xfrm>
        </p:grpSpPr>
        <p:grpSp>
          <p:nvGrpSpPr>
            <p:cNvPr id="175" name="Group 174">
              <a:extLst>
                <a:ext uri="{FF2B5EF4-FFF2-40B4-BE49-F238E27FC236}">
                  <a16:creationId xmlns:a16="http://schemas.microsoft.com/office/drawing/2014/main" id="{3BC2E1F9-8AAB-1E4F-852E-13DED41612EE}"/>
                </a:ext>
              </a:extLst>
            </p:cNvPr>
            <p:cNvGrpSpPr/>
            <p:nvPr/>
          </p:nvGrpSpPr>
          <p:grpSpPr>
            <a:xfrm>
              <a:off x="6658060" y="2865894"/>
              <a:ext cx="1145558" cy="1074598"/>
              <a:chOff x="6265202" y="2921103"/>
              <a:chExt cx="1145883" cy="1074902"/>
            </a:xfrm>
          </p:grpSpPr>
          <p:sp>
            <p:nvSpPr>
              <p:cNvPr id="179" name="server">
                <a:extLst>
                  <a:ext uri="{FF2B5EF4-FFF2-40B4-BE49-F238E27FC236}">
                    <a16:creationId xmlns:a16="http://schemas.microsoft.com/office/drawing/2014/main" id="{0479A6B6-06CF-954F-AF9C-E871AA9E0608}"/>
                  </a:ext>
                </a:extLst>
              </p:cNvPr>
              <p:cNvSpPr>
                <a:spLocks noChangeAspect="1" noEditPoints="1"/>
              </p:cNvSpPr>
              <p:nvPr/>
            </p:nvSpPr>
            <p:spPr bwMode="auto">
              <a:xfrm>
                <a:off x="626520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lnSpc>
                    <a:spcPct val="90000"/>
                  </a:lnSpc>
                  <a:spcBef>
                    <a:spcPts val="612"/>
                  </a:spcBef>
                  <a:defRPr/>
                </a:pPr>
                <a:endParaRPr lang="en-US" sz="918" kern="0" dirty="0">
                  <a:gradFill>
                    <a:gsLst>
                      <a:gs pos="0">
                        <a:srgbClr val="1A1A1A"/>
                      </a:gs>
                      <a:gs pos="100000">
                        <a:srgbClr val="1A1A1A"/>
                      </a:gs>
                    </a:gsLst>
                    <a:lin ang="5400000" scaled="0"/>
                  </a:gradFill>
                  <a:latin typeface="Segoe UI Semilight"/>
                </a:endParaRPr>
              </a:p>
            </p:txBody>
          </p:sp>
          <p:sp>
            <p:nvSpPr>
              <p:cNvPr id="180" name="server">
                <a:extLst>
                  <a:ext uri="{FF2B5EF4-FFF2-40B4-BE49-F238E27FC236}">
                    <a16:creationId xmlns:a16="http://schemas.microsoft.com/office/drawing/2014/main" id="{8A160085-3C34-BC42-BFE4-5B993EE11108}"/>
                  </a:ext>
                </a:extLst>
              </p:cNvPr>
              <p:cNvSpPr>
                <a:spLocks noChangeAspect="1" noEditPoints="1"/>
              </p:cNvSpPr>
              <p:nvPr/>
            </p:nvSpPr>
            <p:spPr bwMode="auto">
              <a:xfrm>
                <a:off x="714655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lnSpc>
                    <a:spcPct val="90000"/>
                  </a:lnSpc>
                  <a:spcBef>
                    <a:spcPts val="612"/>
                  </a:spcBef>
                  <a:defRPr/>
                </a:pPr>
                <a:endParaRPr lang="en-US" sz="918" kern="0" dirty="0">
                  <a:gradFill>
                    <a:gsLst>
                      <a:gs pos="0">
                        <a:srgbClr val="1A1A1A"/>
                      </a:gs>
                      <a:gs pos="100000">
                        <a:srgbClr val="1A1A1A"/>
                      </a:gs>
                    </a:gsLst>
                    <a:lin ang="5400000" scaled="0"/>
                  </a:gradFill>
                  <a:latin typeface="Segoe UI Semilight"/>
                </a:endParaRPr>
              </a:p>
            </p:txBody>
          </p:sp>
          <p:sp>
            <p:nvSpPr>
              <p:cNvPr id="181" name="server">
                <a:extLst>
                  <a:ext uri="{FF2B5EF4-FFF2-40B4-BE49-F238E27FC236}">
                    <a16:creationId xmlns:a16="http://schemas.microsoft.com/office/drawing/2014/main" id="{9B19D5B4-7424-C845-8CEB-A03E2BE2A01F}"/>
                  </a:ext>
                </a:extLst>
              </p:cNvPr>
              <p:cNvSpPr>
                <a:spLocks noChangeAspect="1" noEditPoints="1"/>
              </p:cNvSpPr>
              <p:nvPr/>
            </p:nvSpPr>
            <p:spPr bwMode="auto">
              <a:xfrm>
                <a:off x="6705877" y="3493558"/>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lnSpc>
                    <a:spcPct val="90000"/>
                  </a:lnSpc>
                  <a:spcBef>
                    <a:spcPts val="612"/>
                  </a:spcBef>
                  <a:defRPr/>
                </a:pPr>
                <a:endParaRPr lang="en-US" sz="918" kern="0" dirty="0">
                  <a:gradFill>
                    <a:gsLst>
                      <a:gs pos="0">
                        <a:srgbClr val="1A1A1A"/>
                      </a:gs>
                      <a:gs pos="100000">
                        <a:srgbClr val="1A1A1A"/>
                      </a:gs>
                    </a:gsLst>
                    <a:lin ang="5400000" scaled="0"/>
                  </a:gradFill>
                  <a:latin typeface="Segoe UI Semilight"/>
                </a:endParaRPr>
              </a:p>
            </p:txBody>
          </p:sp>
        </p:grpSp>
        <p:sp>
          <p:nvSpPr>
            <p:cNvPr id="176" name="Freeform: Shape 88">
              <a:extLst>
                <a:ext uri="{FF2B5EF4-FFF2-40B4-BE49-F238E27FC236}">
                  <a16:creationId xmlns:a16="http://schemas.microsoft.com/office/drawing/2014/main" id="{2B67B9E9-7950-5443-B7B1-5B5DBBFA7602}"/>
                </a:ext>
              </a:extLst>
            </p:cNvPr>
            <p:cNvSpPr/>
            <p:nvPr/>
          </p:nvSpPr>
          <p:spPr bwMode="auto">
            <a:xfrm>
              <a:off x="7014755" y="3108046"/>
              <a:ext cx="461506"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cap="flat" cmpd="sng" algn="ctr">
              <a:solidFill>
                <a:schemeClr val="tx1"/>
              </a:solidFill>
              <a:prstDash val="solid"/>
              <a:headEnd type="arrow" w="med" len="med"/>
              <a:tailEnd type="arrow" w="med" len="med"/>
            </a:ln>
            <a:effectLst/>
          </p:spPr>
          <p:txBody>
            <a:bodyPr rtlCol="0" anchor="ctr"/>
            <a:lstStyle/>
            <a:p>
              <a:pPr algn="ctr" defTabSz="950938">
                <a:lnSpc>
                  <a:spcPct val="90000"/>
                </a:lnSpc>
                <a:spcBef>
                  <a:spcPts val="612"/>
                </a:spcBef>
                <a:defRPr/>
              </a:pPr>
              <a:endParaRPr lang="en-US" kern="0" dirty="0">
                <a:gradFill>
                  <a:gsLst>
                    <a:gs pos="0">
                      <a:srgbClr val="1A1A1A"/>
                    </a:gs>
                    <a:gs pos="100000">
                      <a:srgbClr val="1A1A1A"/>
                    </a:gs>
                  </a:gsLst>
                  <a:lin ang="5400000" scaled="0"/>
                </a:gradFill>
                <a:latin typeface="Segoe UI Semilight"/>
              </a:endParaRPr>
            </a:p>
          </p:txBody>
        </p:sp>
        <p:sp>
          <p:nvSpPr>
            <p:cNvPr id="177" name="Freeform: Shape 89">
              <a:extLst>
                <a:ext uri="{FF2B5EF4-FFF2-40B4-BE49-F238E27FC236}">
                  <a16:creationId xmlns:a16="http://schemas.microsoft.com/office/drawing/2014/main" id="{8CF19AAA-CBAC-3F4D-9609-EFE127D3085F}"/>
                </a:ext>
              </a:extLst>
            </p:cNvPr>
            <p:cNvSpPr/>
            <p:nvPr/>
          </p:nvSpPr>
          <p:spPr bwMode="auto">
            <a:xfrm rot="2700000">
              <a:off x="6610036" y="3626035"/>
              <a:ext cx="461506"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cap="flat" cmpd="sng" algn="ctr">
              <a:solidFill>
                <a:schemeClr val="tx1"/>
              </a:solidFill>
              <a:prstDash val="solid"/>
              <a:headEnd type="arrow" w="med" len="med"/>
              <a:tailEnd type="arrow" w="med" len="med"/>
            </a:ln>
            <a:effectLst/>
          </p:spPr>
          <p:txBody>
            <a:bodyPr rtlCol="0" anchor="ctr"/>
            <a:lstStyle/>
            <a:p>
              <a:pPr algn="ctr" defTabSz="950938">
                <a:lnSpc>
                  <a:spcPct val="90000"/>
                </a:lnSpc>
                <a:spcBef>
                  <a:spcPts val="612"/>
                </a:spcBef>
                <a:defRPr/>
              </a:pPr>
              <a:endParaRPr lang="en-US" kern="0" dirty="0">
                <a:gradFill>
                  <a:gsLst>
                    <a:gs pos="0">
                      <a:srgbClr val="1A1A1A"/>
                    </a:gs>
                    <a:gs pos="100000">
                      <a:srgbClr val="1A1A1A"/>
                    </a:gs>
                  </a:gsLst>
                  <a:lin ang="5400000" scaled="0"/>
                </a:gradFill>
                <a:latin typeface="Segoe UI Semilight"/>
              </a:endParaRPr>
            </a:p>
          </p:txBody>
        </p:sp>
        <p:sp>
          <p:nvSpPr>
            <p:cNvPr id="178" name="Freeform: Shape 90">
              <a:extLst>
                <a:ext uri="{FF2B5EF4-FFF2-40B4-BE49-F238E27FC236}">
                  <a16:creationId xmlns:a16="http://schemas.microsoft.com/office/drawing/2014/main" id="{9AD067D4-2B07-414B-B809-ABFED29A29AD}"/>
                </a:ext>
              </a:extLst>
            </p:cNvPr>
            <p:cNvSpPr/>
            <p:nvPr/>
          </p:nvSpPr>
          <p:spPr bwMode="auto">
            <a:xfrm rot="18900000" flipH="1">
              <a:off x="7380506" y="3620034"/>
              <a:ext cx="461506"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cap="flat" cmpd="sng" algn="ctr">
              <a:solidFill>
                <a:schemeClr val="tx1"/>
              </a:solidFill>
              <a:prstDash val="solid"/>
              <a:headEnd type="arrow" w="med" len="med"/>
              <a:tailEnd type="arrow" w="med" len="med"/>
            </a:ln>
            <a:effectLst/>
          </p:spPr>
          <p:txBody>
            <a:bodyPr rtlCol="0" anchor="ctr"/>
            <a:lstStyle/>
            <a:p>
              <a:pPr algn="ctr" defTabSz="950938">
                <a:lnSpc>
                  <a:spcPct val="90000"/>
                </a:lnSpc>
                <a:spcBef>
                  <a:spcPts val="612"/>
                </a:spcBef>
                <a:defRPr/>
              </a:pPr>
              <a:endParaRPr lang="en-US" kern="0" dirty="0">
                <a:gradFill>
                  <a:gsLst>
                    <a:gs pos="0">
                      <a:srgbClr val="1A1A1A"/>
                    </a:gs>
                    <a:gs pos="100000">
                      <a:srgbClr val="1A1A1A"/>
                    </a:gs>
                  </a:gsLst>
                  <a:lin ang="5400000" scaled="0"/>
                </a:gradFill>
                <a:latin typeface="Segoe UI Semilight"/>
              </a:endParaRPr>
            </a:p>
          </p:txBody>
        </p:sp>
      </p:grpSp>
      <p:grpSp>
        <p:nvGrpSpPr>
          <p:cNvPr id="182" name="Group 181">
            <a:extLst>
              <a:ext uri="{FF2B5EF4-FFF2-40B4-BE49-F238E27FC236}">
                <a16:creationId xmlns:a16="http://schemas.microsoft.com/office/drawing/2014/main" id="{AF876F56-6B7C-524E-8302-93A3000F0F4B}"/>
              </a:ext>
            </a:extLst>
          </p:cNvPr>
          <p:cNvGrpSpPr/>
          <p:nvPr/>
        </p:nvGrpSpPr>
        <p:grpSpPr>
          <a:xfrm>
            <a:off x="9120060" y="2768328"/>
            <a:ext cx="2787196" cy="1501655"/>
            <a:chOff x="9106531" y="3070266"/>
            <a:chExt cx="2733568" cy="1472761"/>
          </a:xfrm>
        </p:grpSpPr>
        <p:sp>
          <p:nvSpPr>
            <p:cNvPr id="183" name="Freeform 11">
              <a:extLst>
                <a:ext uri="{FF2B5EF4-FFF2-40B4-BE49-F238E27FC236}">
                  <a16:creationId xmlns:a16="http://schemas.microsoft.com/office/drawing/2014/main" id="{D7EEDBBD-A022-BF40-A480-30F02B9F724F}"/>
                </a:ext>
              </a:extLst>
            </p:cNvPr>
            <p:cNvSpPr>
              <a:spLocks/>
            </p:cNvSpPr>
            <p:nvPr/>
          </p:nvSpPr>
          <p:spPr bwMode="auto">
            <a:xfrm>
              <a:off x="10795935"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lnSpc>
                  <a:spcPct val="90000"/>
                </a:lnSpc>
                <a:spcBef>
                  <a:spcPts val="612"/>
                </a:spcBef>
                <a:defRPr/>
              </a:pPr>
              <a:endParaRPr lang="en-US" kern="0" dirty="0">
                <a:gradFill>
                  <a:gsLst>
                    <a:gs pos="0">
                      <a:srgbClr val="1A1A1A"/>
                    </a:gs>
                    <a:gs pos="100000">
                      <a:srgbClr val="1A1A1A"/>
                    </a:gs>
                  </a:gsLst>
                  <a:lin ang="5400000" scaled="0"/>
                </a:gradFill>
                <a:latin typeface="Segoe UI Semilight"/>
              </a:endParaRPr>
            </a:p>
          </p:txBody>
        </p:sp>
        <p:sp>
          <p:nvSpPr>
            <p:cNvPr id="184" name="Freeform 11">
              <a:extLst>
                <a:ext uri="{FF2B5EF4-FFF2-40B4-BE49-F238E27FC236}">
                  <a16:creationId xmlns:a16="http://schemas.microsoft.com/office/drawing/2014/main" id="{8D7973D4-517D-044B-BB1E-719132679ECF}"/>
                </a:ext>
              </a:extLst>
            </p:cNvPr>
            <p:cNvSpPr>
              <a:spLocks/>
            </p:cNvSpPr>
            <p:nvPr/>
          </p:nvSpPr>
          <p:spPr bwMode="auto">
            <a:xfrm>
              <a:off x="9584826"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lnSpc>
                  <a:spcPct val="90000"/>
                </a:lnSpc>
                <a:spcBef>
                  <a:spcPts val="612"/>
                </a:spcBef>
                <a:defRPr/>
              </a:pPr>
              <a:endParaRPr lang="en-US" kern="0" dirty="0">
                <a:gradFill>
                  <a:gsLst>
                    <a:gs pos="0">
                      <a:srgbClr val="1A1A1A"/>
                    </a:gs>
                    <a:gs pos="100000">
                      <a:srgbClr val="1A1A1A"/>
                    </a:gs>
                  </a:gsLst>
                  <a:lin ang="5400000" scaled="0"/>
                </a:gradFill>
                <a:latin typeface="Segoe UI Semilight"/>
              </a:endParaRPr>
            </a:p>
          </p:txBody>
        </p:sp>
        <p:sp>
          <p:nvSpPr>
            <p:cNvPr id="185" name="Freeform: Shape 94">
              <a:extLst>
                <a:ext uri="{FF2B5EF4-FFF2-40B4-BE49-F238E27FC236}">
                  <a16:creationId xmlns:a16="http://schemas.microsoft.com/office/drawing/2014/main" id="{ABC5D356-4B03-294D-BCAF-6AA5BA6ECDDE}"/>
                </a:ext>
              </a:extLst>
            </p:cNvPr>
            <p:cNvSpPr/>
            <p:nvPr/>
          </p:nvSpPr>
          <p:spPr bwMode="auto">
            <a:xfrm>
              <a:off x="10242497" y="3757429"/>
              <a:ext cx="46163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cap="flat" cmpd="sng" algn="ctr">
              <a:solidFill>
                <a:schemeClr val="tx1"/>
              </a:solidFill>
              <a:prstDash val="solid"/>
              <a:headEnd type="arrow" w="med" len="med"/>
              <a:tailEnd type="arrow" w="med" len="med"/>
            </a:ln>
            <a:effectLst/>
          </p:spPr>
          <p:txBody>
            <a:bodyPr rtlCol="0" anchor="ctr"/>
            <a:lstStyle/>
            <a:p>
              <a:pPr algn="ctr" defTabSz="950938">
                <a:lnSpc>
                  <a:spcPct val="90000"/>
                </a:lnSpc>
                <a:spcBef>
                  <a:spcPts val="612"/>
                </a:spcBef>
                <a:defRPr/>
              </a:pPr>
              <a:endParaRPr lang="en-US" kern="0" dirty="0">
                <a:gradFill>
                  <a:gsLst>
                    <a:gs pos="0">
                      <a:srgbClr val="1A1A1A"/>
                    </a:gs>
                    <a:gs pos="100000">
                      <a:srgbClr val="1A1A1A"/>
                    </a:gs>
                  </a:gsLst>
                  <a:lin ang="5400000" scaled="0"/>
                </a:gradFill>
                <a:latin typeface="Segoe UI Semilight"/>
              </a:endParaRPr>
            </a:p>
          </p:txBody>
        </p:sp>
        <p:sp>
          <p:nvSpPr>
            <p:cNvPr id="186" name="Rectangle 185">
              <a:extLst>
                <a:ext uri="{FF2B5EF4-FFF2-40B4-BE49-F238E27FC236}">
                  <a16:creationId xmlns:a16="http://schemas.microsoft.com/office/drawing/2014/main" id="{8BC4E944-087E-AA4F-9C24-0C4A5F696948}"/>
                </a:ext>
              </a:extLst>
            </p:cNvPr>
            <p:cNvSpPr/>
            <p:nvPr/>
          </p:nvSpPr>
          <p:spPr bwMode="auto">
            <a:xfrm>
              <a:off x="9106531" y="3070266"/>
              <a:ext cx="2733568" cy="1285513"/>
            </a:xfrm>
            <a:prstGeom prst="rect">
              <a:avLst/>
            </a:prstGeom>
            <a:noFill/>
            <a:ln w="15875" cap="flat" cmpd="sng" algn="ctr">
              <a:solidFill>
                <a:schemeClr val="tx1"/>
              </a:solidFill>
              <a:prstDash val="sysDash"/>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dirty="0">
                <a:gradFill>
                  <a:gsLst>
                    <a:gs pos="0">
                      <a:srgbClr val="1A1A1A"/>
                    </a:gs>
                    <a:gs pos="100000">
                      <a:srgbClr val="1A1A1A"/>
                    </a:gs>
                  </a:gsLst>
                  <a:lin ang="5400000" scaled="0"/>
                </a:gradFill>
                <a:latin typeface="Segoe UI Semilight"/>
                <a:cs typeface="Segoe UI" pitchFamily="34" charset="0"/>
              </a:endParaRPr>
            </a:p>
          </p:txBody>
        </p:sp>
        <p:sp>
          <p:nvSpPr>
            <p:cNvPr id="187" name="Rectangle 186">
              <a:extLst>
                <a:ext uri="{FF2B5EF4-FFF2-40B4-BE49-F238E27FC236}">
                  <a16:creationId xmlns:a16="http://schemas.microsoft.com/office/drawing/2014/main" id="{6FD0B531-0633-154E-A8CB-C644308B1DFD}"/>
                </a:ext>
              </a:extLst>
            </p:cNvPr>
            <p:cNvSpPr/>
            <p:nvPr/>
          </p:nvSpPr>
          <p:spPr bwMode="auto">
            <a:xfrm>
              <a:off x="9933337" y="4184944"/>
              <a:ext cx="1122847" cy="35808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492" fontAlgn="base">
                <a:lnSpc>
                  <a:spcPct val="90000"/>
                </a:lnSpc>
                <a:spcBef>
                  <a:spcPts val="612"/>
                </a:spcBef>
                <a:spcAft>
                  <a:spcPct val="0"/>
                </a:spcAft>
                <a:defRPr/>
              </a:pPr>
              <a:r>
                <a:rPr lang="en-US" sz="1222" kern="0" dirty="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Data residency</a:t>
              </a:r>
            </a:p>
          </p:txBody>
        </p:sp>
      </p:grpSp>
    </p:spTree>
    <p:extLst>
      <p:ext uri="{BB962C8B-B14F-4D97-AF65-F5344CB8AC3E}">
        <p14:creationId xmlns:p14="http://schemas.microsoft.com/office/powerpoint/2010/main" val="468623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wipe(left)">
                                      <p:cBhvr>
                                        <p:cTn id="7" dur="500"/>
                                        <p:tgtEl>
                                          <p:spTgt spid="15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wipe(left)">
                                      <p:cBhvr>
                                        <p:cTn id="10" dur="500"/>
                                        <p:tgtEl>
                                          <p:spTgt spid="13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65"/>
                                        </p:tgtEl>
                                        <p:attrNameLst>
                                          <p:attrName>style.visibility</p:attrName>
                                        </p:attrNameLst>
                                      </p:cBhvr>
                                      <p:to>
                                        <p:strVal val="visible"/>
                                      </p:to>
                                    </p:set>
                                    <p:animEffect transition="in" filter="fade">
                                      <p:cBhvr>
                                        <p:cTn id="13" dur="500"/>
                                        <p:tgtEl>
                                          <p:spTgt spid="165"/>
                                        </p:tgtEl>
                                      </p:cBhvr>
                                    </p:animEffect>
                                  </p:childTnLst>
                                </p:cTn>
                              </p:par>
                              <p:par>
                                <p:cTn id="14" presetID="10" presetClass="entr" presetSubtype="0" fill="hold"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500"/>
                                        <p:tgtEl>
                                          <p:spTgt spid="143"/>
                                        </p:tgtEl>
                                      </p:cBhvr>
                                    </p:animEffect>
                                  </p:childTnLst>
                                </p:cTn>
                              </p:par>
                              <p:par>
                                <p:cTn id="17" presetID="42" presetClass="path" presetSubtype="0" decel="100000" fill="hold" nodeType="withEffect">
                                  <p:stCondLst>
                                    <p:cond delay="0"/>
                                  </p:stCondLst>
                                  <p:childTnLst>
                                    <p:animMotion origin="layout" path="M -0.02448 3.33333E-6 L 1.04167E-6 3.33333E-6 " pathEditMode="relative" rAng="0" ptsTypes="AA">
                                      <p:cBhvr>
                                        <p:cTn id="18" dur="600" fill="hold"/>
                                        <p:tgtEl>
                                          <p:spTgt spid="143"/>
                                        </p:tgtEl>
                                        <p:attrNameLst>
                                          <p:attrName>ppt_x</p:attrName>
                                          <p:attrName>ppt_y</p:attrName>
                                        </p:attrNameLst>
                                      </p:cBhvr>
                                      <p:rCtr x="1224" y="0"/>
                                    </p:animMotion>
                                  </p:childTnLst>
                                </p:cTn>
                              </p:par>
                              <p:par>
                                <p:cTn id="19" presetID="10" presetClass="entr" presetSubtype="0" fill="hold" nodeType="withEffect">
                                  <p:stCondLst>
                                    <p:cond delay="0"/>
                                  </p:stCondLst>
                                  <p:childTnLst>
                                    <p:set>
                                      <p:cBhvr>
                                        <p:cTn id="20" dur="1" fill="hold">
                                          <p:stCondLst>
                                            <p:cond delay="0"/>
                                          </p:stCondLst>
                                        </p:cTn>
                                        <p:tgtEl>
                                          <p:spTgt spid="140"/>
                                        </p:tgtEl>
                                        <p:attrNameLst>
                                          <p:attrName>style.visibility</p:attrName>
                                        </p:attrNameLst>
                                      </p:cBhvr>
                                      <p:to>
                                        <p:strVal val="visible"/>
                                      </p:to>
                                    </p:set>
                                    <p:animEffect transition="in" filter="fade">
                                      <p:cBhvr>
                                        <p:cTn id="21" dur="500"/>
                                        <p:tgtEl>
                                          <p:spTgt spid="140"/>
                                        </p:tgtEl>
                                      </p:cBhvr>
                                    </p:animEffect>
                                  </p:childTnLst>
                                </p:cTn>
                              </p:par>
                              <p:par>
                                <p:cTn id="22" presetID="42" presetClass="path" presetSubtype="0" decel="100000" fill="hold" nodeType="withEffect">
                                  <p:stCondLst>
                                    <p:cond delay="0"/>
                                  </p:stCondLst>
                                  <p:childTnLst>
                                    <p:animMotion origin="layout" path="M -0.02448 0 L 1.04167E-6 0 " pathEditMode="relative" rAng="0" ptsTypes="AA">
                                      <p:cBhvr>
                                        <p:cTn id="23" dur="600" fill="hold"/>
                                        <p:tgtEl>
                                          <p:spTgt spid="140"/>
                                        </p:tgtEl>
                                        <p:attrNameLst>
                                          <p:attrName>ppt_x</p:attrName>
                                          <p:attrName>ppt_y</p:attrName>
                                        </p:attrNameLst>
                                      </p:cBhvr>
                                      <p:rCtr x="1224" y="0"/>
                                    </p:animMotion>
                                  </p:childTnLst>
                                </p:cTn>
                              </p:par>
                            </p:childTnLst>
                          </p:cTn>
                        </p:par>
                        <p:par>
                          <p:cTn id="24" fill="hold">
                            <p:stCondLst>
                              <p:cond delay="750"/>
                            </p:stCondLst>
                            <p:childTnLst>
                              <p:par>
                                <p:cTn id="25" presetID="22" presetClass="entr" presetSubtype="8" fill="hold" grpId="0" nodeType="afterEffect">
                                  <p:stCondLst>
                                    <p:cond delay="0"/>
                                  </p:stCondLst>
                                  <p:childTnLst>
                                    <p:set>
                                      <p:cBhvr>
                                        <p:cTn id="26" dur="1" fill="hold">
                                          <p:stCondLst>
                                            <p:cond delay="0"/>
                                          </p:stCondLst>
                                        </p:cTn>
                                        <p:tgtEl>
                                          <p:spTgt spid="156"/>
                                        </p:tgtEl>
                                        <p:attrNameLst>
                                          <p:attrName>style.visibility</p:attrName>
                                        </p:attrNameLst>
                                      </p:cBhvr>
                                      <p:to>
                                        <p:strVal val="visible"/>
                                      </p:to>
                                    </p:set>
                                    <p:animEffect transition="in" filter="wipe(left)">
                                      <p:cBhvr>
                                        <p:cTn id="27" dur="500"/>
                                        <p:tgtEl>
                                          <p:spTgt spid="15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37"/>
                                        </p:tgtEl>
                                        <p:attrNameLst>
                                          <p:attrName>style.visibility</p:attrName>
                                        </p:attrNameLst>
                                      </p:cBhvr>
                                      <p:to>
                                        <p:strVal val="visible"/>
                                      </p:to>
                                    </p:set>
                                    <p:animEffect transition="in" filter="wipe(left)">
                                      <p:cBhvr>
                                        <p:cTn id="30" dur="500"/>
                                        <p:tgtEl>
                                          <p:spTgt spid="137"/>
                                        </p:tgtEl>
                                      </p:cBhvr>
                                    </p:animEffect>
                                  </p:childTnLst>
                                </p:cTn>
                              </p:par>
                              <p:par>
                                <p:cTn id="31" presetID="10" presetClass="entr" presetSubtype="0" fill="hold" nodeType="withEffect">
                                  <p:stCondLst>
                                    <p:cond delay="250"/>
                                  </p:stCondLst>
                                  <p:childTnLst>
                                    <p:set>
                                      <p:cBhvr>
                                        <p:cTn id="32" dur="1" fill="hold">
                                          <p:stCondLst>
                                            <p:cond delay="0"/>
                                          </p:stCondLst>
                                        </p:cTn>
                                        <p:tgtEl>
                                          <p:spTgt spid="166"/>
                                        </p:tgtEl>
                                        <p:attrNameLst>
                                          <p:attrName>style.visibility</p:attrName>
                                        </p:attrNameLst>
                                      </p:cBhvr>
                                      <p:to>
                                        <p:strVal val="visible"/>
                                      </p:to>
                                    </p:set>
                                    <p:animEffect transition="in" filter="fade">
                                      <p:cBhvr>
                                        <p:cTn id="33" dur="500"/>
                                        <p:tgtEl>
                                          <p:spTgt spid="166"/>
                                        </p:tgtEl>
                                      </p:cBhvr>
                                    </p:animEffect>
                                  </p:childTnLst>
                                </p:cTn>
                              </p:par>
                              <p:par>
                                <p:cTn id="34" presetID="10" presetClass="entr" presetSubtype="0" fill="hold" nodeType="withEffect">
                                  <p:stCondLst>
                                    <p:cond delay="0"/>
                                  </p:stCondLst>
                                  <p:childTnLst>
                                    <p:set>
                                      <p:cBhvr>
                                        <p:cTn id="35" dur="1" fill="hold">
                                          <p:stCondLst>
                                            <p:cond delay="0"/>
                                          </p:stCondLst>
                                        </p:cTn>
                                        <p:tgtEl>
                                          <p:spTgt spid="159"/>
                                        </p:tgtEl>
                                        <p:attrNameLst>
                                          <p:attrName>style.visibility</p:attrName>
                                        </p:attrNameLst>
                                      </p:cBhvr>
                                      <p:to>
                                        <p:strVal val="visible"/>
                                      </p:to>
                                    </p:set>
                                    <p:animEffect transition="in" filter="fade">
                                      <p:cBhvr>
                                        <p:cTn id="36" dur="500"/>
                                        <p:tgtEl>
                                          <p:spTgt spid="159"/>
                                        </p:tgtEl>
                                      </p:cBhvr>
                                    </p:animEffect>
                                  </p:childTnLst>
                                </p:cTn>
                              </p:par>
                              <p:par>
                                <p:cTn id="37" presetID="42" presetClass="path" presetSubtype="0" decel="100000" fill="hold" nodeType="withEffect">
                                  <p:stCondLst>
                                    <p:cond delay="0"/>
                                  </p:stCondLst>
                                  <p:childTnLst>
                                    <p:animMotion origin="layout" path="M -0.02448 -1.48148E-6 L 5E-6 -1.48148E-6 " pathEditMode="relative" rAng="0" ptsTypes="AA">
                                      <p:cBhvr>
                                        <p:cTn id="38" dur="600" fill="hold"/>
                                        <p:tgtEl>
                                          <p:spTgt spid="159"/>
                                        </p:tgtEl>
                                        <p:attrNameLst>
                                          <p:attrName>ppt_x</p:attrName>
                                          <p:attrName>ppt_y</p:attrName>
                                        </p:attrNameLst>
                                      </p:cBhvr>
                                      <p:rCtr x="1224" y="0"/>
                                    </p:animMotion>
                                  </p:childTnLst>
                                </p:cTn>
                              </p:par>
                              <p:par>
                                <p:cTn id="39" presetID="10" presetClass="entr" presetSubtype="0" fill="hold" nodeType="withEffect">
                                  <p:stCondLst>
                                    <p:cond delay="0"/>
                                  </p:stCondLst>
                                  <p:childTnLst>
                                    <p:set>
                                      <p:cBhvr>
                                        <p:cTn id="40" dur="1" fill="hold">
                                          <p:stCondLst>
                                            <p:cond delay="0"/>
                                          </p:stCondLst>
                                        </p:cTn>
                                        <p:tgtEl>
                                          <p:spTgt spid="146"/>
                                        </p:tgtEl>
                                        <p:attrNameLst>
                                          <p:attrName>style.visibility</p:attrName>
                                        </p:attrNameLst>
                                      </p:cBhvr>
                                      <p:to>
                                        <p:strVal val="visible"/>
                                      </p:to>
                                    </p:set>
                                    <p:animEffect transition="in" filter="fade">
                                      <p:cBhvr>
                                        <p:cTn id="41" dur="500"/>
                                        <p:tgtEl>
                                          <p:spTgt spid="146"/>
                                        </p:tgtEl>
                                      </p:cBhvr>
                                    </p:animEffect>
                                  </p:childTnLst>
                                </p:cTn>
                              </p:par>
                              <p:par>
                                <p:cTn id="42" presetID="42" presetClass="path" presetSubtype="0" decel="100000" fill="hold" nodeType="withEffect">
                                  <p:stCondLst>
                                    <p:cond delay="0"/>
                                  </p:stCondLst>
                                  <p:childTnLst>
                                    <p:animMotion origin="layout" path="M -0.02448 -1.48148E-6 L 4.16667E-7 -1.48148E-6 " pathEditMode="relative" rAng="0" ptsTypes="AA">
                                      <p:cBhvr>
                                        <p:cTn id="43" dur="600" fill="hold"/>
                                        <p:tgtEl>
                                          <p:spTgt spid="146"/>
                                        </p:tgtEl>
                                        <p:attrNameLst>
                                          <p:attrName>ppt_x</p:attrName>
                                          <p:attrName>ppt_y</p:attrName>
                                        </p:attrNameLst>
                                      </p:cBhvr>
                                      <p:rCtr x="1224" y="0"/>
                                    </p:animMotion>
                                  </p:childTnLst>
                                </p:cTn>
                              </p:par>
                            </p:childTnLst>
                          </p:cTn>
                        </p:par>
                        <p:par>
                          <p:cTn id="44" fill="hold">
                            <p:stCondLst>
                              <p:cond delay="1500"/>
                            </p:stCondLst>
                            <p:childTnLst>
                              <p:par>
                                <p:cTn id="45" presetID="22" presetClass="entr" presetSubtype="8" fill="hold" grpId="0" nodeType="afterEffect">
                                  <p:stCondLst>
                                    <p:cond delay="0"/>
                                  </p:stCondLst>
                                  <p:childTnLst>
                                    <p:set>
                                      <p:cBhvr>
                                        <p:cTn id="46" dur="1" fill="hold">
                                          <p:stCondLst>
                                            <p:cond delay="0"/>
                                          </p:stCondLst>
                                        </p:cTn>
                                        <p:tgtEl>
                                          <p:spTgt spid="157"/>
                                        </p:tgtEl>
                                        <p:attrNameLst>
                                          <p:attrName>style.visibility</p:attrName>
                                        </p:attrNameLst>
                                      </p:cBhvr>
                                      <p:to>
                                        <p:strVal val="visible"/>
                                      </p:to>
                                    </p:set>
                                    <p:animEffect transition="in" filter="wipe(left)">
                                      <p:cBhvr>
                                        <p:cTn id="47" dur="500"/>
                                        <p:tgtEl>
                                          <p:spTgt spid="157"/>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38"/>
                                        </p:tgtEl>
                                        <p:attrNameLst>
                                          <p:attrName>style.visibility</p:attrName>
                                        </p:attrNameLst>
                                      </p:cBhvr>
                                      <p:to>
                                        <p:strVal val="visible"/>
                                      </p:to>
                                    </p:set>
                                    <p:animEffect transition="in" filter="wipe(left)">
                                      <p:cBhvr>
                                        <p:cTn id="50" dur="500"/>
                                        <p:tgtEl>
                                          <p:spTgt spid="138"/>
                                        </p:tgtEl>
                                      </p:cBhvr>
                                    </p:animEffect>
                                  </p:childTnLst>
                                </p:cTn>
                              </p:par>
                              <p:par>
                                <p:cTn id="51" presetID="10" presetClass="entr" presetSubtype="0" fill="hold" nodeType="withEffect">
                                  <p:stCondLst>
                                    <p:cond delay="250"/>
                                  </p:stCondLst>
                                  <p:childTnLst>
                                    <p:set>
                                      <p:cBhvr>
                                        <p:cTn id="52" dur="1" fill="hold">
                                          <p:stCondLst>
                                            <p:cond delay="0"/>
                                          </p:stCondLst>
                                        </p:cTn>
                                        <p:tgtEl>
                                          <p:spTgt spid="174"/>
                                        </p:tgtEl>
                                        <p:attrNameLst>
                                          <p:attrName>style.visibility</p:attrName>
                                        </p:attrNameLst>
                                      </p:cBhvr>
                                      <p:to>
                                        <p:strVal val="visible"/>
                                      </p:to>
                                    </p:set>
                                    <p:animEffect transition="in" filter="fade">
                                      <p:cBhvr>
                                        <p:cTn id="53" dur="500"/>
                                        <p:tgtEl>
                                          <p:spTgt spid="174"/>
                                        </p:tgtEl>
                                      </p:cBhvr>
                                    </p:animEffect>
                                  </p:childTnLst>
                                </p:cTn>
                              </p:par>
                              <p:par>
                                <p:cTn id="54" presetID="10" presetClass="entr" presetSubtype="0" fill="hold" nodeType="withEffect">
                                  <p:stCondLst>
                                    <p:cond delay="0"/>
                                  </p:stCondLst>
                                  <p:childTnLst>
                                    <p:set>
                                      <p:cBhvr>
                                        <p:cTn id="55" dur="1" fill="hold">
                                          <p:stCondLst>
                                            <p:cond delay="0"/>
                                          </p:stCondLst>
                                        </p:cTn>
                                        <p:tgtEl>
                                          <p:spTgt spid="162"/>
                                        </p:tgtEl>
                                        <p:attrNameLst>
                                          <p:attrName>style.visibility</p:attrName>
                                        </p:attrNameLst>
                                      </p:cBhvr>
                                      <p:to>
                                        <p:strVal val="visible"/>
                                      </p:to>
                                    </p:set>
                                    <p:animEffect transition="in" filter="fade">
                                      <p:cBhvr>
                                        <p:cTn id="56" dur="500"/>
                                        <p:tgtEl>
                                          <p:spTgt spid="162"/>
                                        </p:tgtEl>
                                      </p:cBhvr>
                                    </p:animEffect>
                                  </p:childTnLst>
                                </p:cTn>
                              </p:par>
                              <p:par>
                                <p:cTn id="57" presetID="42" presetClass="path" presetSubtype="0" decel="100000" fill="hold" nodeType="withEffect">
                                  <p:stCondLst>
                                    <p:cond delay="0"/>
                                  </p:stCondLst>
                                  <p:childTnLst>
                                    <p:animMotion origin="layout" path="M -0.02448 0 L -3.54167E-6 0 " pathEditMode="relative" rAng="0" ptsTypes="AA">
                                      <p:cBhvr>
                                        <p:cTn id="58" dur="600" fill="hold"/>
                                        <p:tgtEl>
                                          <p:spTgt spid="162"/>
                                        </p:tgtEl>
                                        <p:attrNameLst>
                                          <p:attrName>ppt_x</p:attrName>
                                          <p:attrName>ppt_y</p:attrName>
                                        </p:attrNameLst>
                                      </p:cBhvr>
                                      <p:rCtr x="1224" y="0"/>
                                    </p:animMotion>
                                  </p:childTnLst>
                                </p:cTn>
                              </p:par>
                              <p:par>
                                <p:cTn id="59" presetID="10" presetClass="entr" presetSubtype="0" fill="hold" nodeType="withEffect">
                                  <p:stCondLst>
                                    <p:cond delay="0"/>
                                  </p:stCondLst>
                                  <p:childTnLst>
                                    <p:set>
                                      <p:cBhvr>
                                        <p:cTn id="60" dur="1" fill="hold">
                                          <p:stCondLst>
                                            <p:cond delay="0"/>
                                          </p:stCondLst>
                                        </p:cTn>
                                        <p:tgtEl>
                                          <p:spTgt spid="149"/>
                                        </p:tgtEl>
                                        <p:attrNameLst>
                                          <p:attrName>style.visibility</p:attrName>
                                        </p:attrNameLst>
                                      </p:cBhvr>
                                      <p:to>
                                        <p:strVal val="visible"/>
                                      </p:to>
                                    </p:set>
                                    <p:animEffect transition="in" filter="fade">
                                      <p:cBhvr>
                                        <p:cTn id="61" dur="500"/>
                                        <p:tgtEl>
                                          <p:spTgt spid="149"/>
                                        </p:tgtEl>
                                      </p:cBhvr>
                                    </p:animEffect>
                                  </p:childTnLst>
                                </p:cTn>
                              </p:par>
                              <p:par>
                                <p:cTn id="62" presetID="42" presetClass="path" presetSubtype="0" decel="100000" fill="hold" nodeType="withEffect">
                                  <p:stCondLst>
                                    <p:cond delay="0"/>
                                  </p:stCondLst>
                                  <p:childTnLst>
                                    <p:animMotion origin="layout" path="M -0.02447 0 L 5E-6 0 " pathEditMode="relative" rAng="0" ptsTypes="AA">
                                      <p:cBhvr>
                                        <p:cTn id="63" dur="600" fill="hold"/>
                                        <p:tgtEl>
                                          <p:spTgt spid="149"/>
                                        </p:tgtEl>
                                        <p:attrNameLst>
                                          <p:attrName>ppt_x</p:attrName>
                                          <p:attrName>ppt_y</p:attrName>
                                        </p:attrNameLst>
                                      </p:cBhvr>
                                      <p:rCtr x="1224" y="0"/>
                                    </p:animMotion>
                                  </p:childTnLst>
                                </p:cTn>
                              </p:par>
                            </p:childTnLst>
                          </p:cTn>
                        </p:par>
                        <p:par>
                          <p:cTn id="64" fill="hold">
                            <p:stCondLst>
                              <p:cond delay="2250"/>
                            </p:stCondLst>
                            <p:childTnLst>
                              <p:par>
                                <p:cTn id="65" presetID="22" presetClass="entr" presetSubtype="8" fill="hold" grpId="0" nodeType="afterEffect">
                                  <p:stCondLst>
                                    <p:cond delay="0"/>
                                  </p:stCondLst>
                                  <p:childTnLst>
                                    <p:set>
                                      <p:cBhvr>
                                        <p:cTn id="66" dur="1" fill="hold">
                                          <p:stCondLst>
                                            <p:cond delay="0"/>
                                          </p:stCondLst>
                                        </p:cTn>
                                        <p:tgtEl>
                                          <p:spTgt spid="158"/>
                                        </p:tgtEl>
                                        <p:attrNameLst>
                                          <p:attrName>style.visibility</p:attrName>
                                        </p:attrNameLst>
                                      </p:cBhvr>
                                      <p:to>
                                        <p:strVal val="visible"/>
                                      </p:to>
                                    </p:set>
                                    <p:animEffect transition="in" filter="wipe(left)">
                                      <p:cBhvr>
                                        <p:cTn id="67" dur="500"/>
                                        <p:tgtEl>
                                          <p:spTgt spid="158"/>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39"/>
                                        </p:tgtEl>
                                        <p:attrNameLst>
                                          <p:attrName>style.visibility</p:attrName>
                                        </p:attrNameLst>
                                      </p:cBhvr>
                                      <p:to>
                                        <p:strVal val="visible"/>
                                      </p:to>
                                    </p:set>
                                    <p:animEffect transition="in" filter="wipe(left)">
                                      <p:cBhvr>
                                        <p:cTn id="70" dur="500"/>
                                        <p:tgtEl>
                                          <p:spTgt spid="139"/>
                                        </p:tgtEl>
                                      </p:cBhvr>
                                    </p:animEffect>
                                  </p:childTnLst>
                                </p:cTn>
                              </p:par>
                              <p:par>
                                <p:cTn id="71" presetID="10" presetClass="entr" presetSubtype="0" fill="hold" nodeType="withEffect">
                                  <p:stCondLst>
                                    <p:cond delay="250"/>
                                  </p:stCondLst>
                                  <p:childTnLst>
                                    <p:set>
                                      <p:cBhvr>
                                        <p:cTn id="72" dur="1" fill="hold">
                                          <p:stCondLst>
                                            <p:cond delay="0"/>
                                          </p:stCondLst>
                                        </p:cTn>
                                        <p:tgtEl>
                                          <p:spTgt spid="182"/>
                                        </p:tgtEl>
                                        <p:attrNameLst>
                                          <p:attrName>style.visibility</p:attrName>
                                        </p:attrNameLst>
                                      </p:cBhvr>
                                      <p:to>
                                        <p:strVal val="visible"/>
                                      </p:to>
                                    </p:set>
                                    <p:animEffect transition="in" filter="fade">
                                      <p:cBhvr>
                                        <p:cTn id="73" dur="500"/>
                                        <p:tgtEl>
                                          <p:spTgt spid="182"/>
                                        </p:tgtEl>
                                      </p:cBhvr>
                                    </p:animEffect>
                                  </p:childTnLst>
                                </p:cTn>
                              </p:par>
                              <p:par>
                                <p:cTn id="74" presetID="10" presetClass="entr" presetSubtype="0" fill="hold" nodeType="withEffect">
                                  <p:stCondLst>
                                    <p:cond delay="0"/>
                                  </p:stCondLst>
                                  <p:childTnLst>
                                    <p:set>
                                      <p:cBhvr>
                                        <p:cTn id="75" dur="1" fill="hold">
                                          <p:stCondLst>
                                            <p:cond delay="0"/>
                                          </p:stCondLst>
                                        </p:cTn>
                                        <p:tgtEl>
                                          <p:spTgt spid="152"/>
                                        </p:tgtEl>
                                        <p:attrNameLst>
                                          <p:attrName>style.visibility</p:attrName>
                                        </p:attrNameLst>
                                      </p:cBhvr>
                                      <p:to>
                                        <p:strVal val="visible"/>
                                      </p:to>
                                    </p:set>
                                    <p:animEffect transition="in" filter="fade">
                                      <p:cBhvr>
                                        <p:cTn id="76" dur="500"/>
                                        <p:tgtEl>
                                          <p:spTgt spid="152"/>
                                        </p:tgtEl>
                                      </p:cBhvr>
                                    </p:animEffect>
                                  </p:childTnLst>
                                </p:cTn>
                              </p:par>
                              <p:par>
                                <p:cTn id="77" presetID="42" presetClass="path" presetSubtype="0" decel="100000" fill="hold" nodeType="withEffect">
                                  <p:stCondLst>
                                    <p:cond delay="0"/>
                                  </p:stCondLst>
                                  <p:childTnLst>
                                    <p:animMotion origin="layout" path="M -0.02448 -3.7037E-7 L -1.875E-6 -3.7037E-7 " pathEditMode="relative" rAng="0" ptsTypes="AA">
                                      <p:cBhvr>
                                        <p:cTn id="78" dur="600" fill="hold"/>
                                        <p:tgtEl>
                                          <p:spTgt spid="152"/>
                                        </p:tgtEl>
                                        <p:attrNameLst>
                                          <p:attrName>ppt_x</p:attrName>
                                          <p:attrName>ppt_y</p:attrName>
                                        </p:attrNameLst>
                                      </p:cBhvr>
                                      <p:rCtr x="1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animBg="1"/>
      <p:bldP spid="139" grpId="0" animBg="1"/>
      <p:bldP spid="155" grpId="0" animBg="1"/>
      <p:bldP spid="156" grpId="0" animBg="1"/>
      <p:bldP spid="157" grpId="0" animBg="1"/>
      <p:bldP spid="158" grpId="0" animBg="1"/>
      <p:bldP spid="16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OWER_USER_ID_TEMPLATES" val="Boxes_9"/>
</p:tagLst>
</file>

<file path=ppt/theme/theme1.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C787569622CA44C8D3E8106A2F0EB6C" ma:contentTypeVersion="4" ma:contentTypeDescription="Create a new document." ma:contentTypeScope="" ma:versionID="0c43ac2b7f438bf8064f5aec5f2575be">
  <xsd:schema xmlns:xsd="http://www.w3.org/2001/XMLSchema" xmlns:xs="http://www.w3.org/2001/XMLSchema" xmlns:p="http://schemas.microsoft.com/office/2006/metadata/properties" xmlns:ns2="f8a4ed55-47ac-4117-9651-c3af684b346e" xmlns:ns3="95b1eebf-8506-4808-9366-bb9957069e3e" targetNamespace="http://schemas.microsoft.com/office/2006/metadata/properties" ma:root="true" ma:fieldsID="f1dddb8e0ac3b8850ce26947983d44d2" ns2:_="" ns3:_="">
    <xsd:import namespace="f8a4ed55-47ac-4117-9651-c3af684b346e"/>
    <xsd:import namespace="95b1eebf-8506-4808-9366-bb9957069e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a4ed55-47ac-4117-9651-c3af684b34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5b1eebf-8506-4808-9366-bb9957069e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2F3233-E30A-410B-94C6-6E021999130D}">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f8a4ed55-47ac-4117-9651-c3af684b346e"/>
    <ds:schemaRef ds:uri="http://purl.org/dc/terms/"/>
    <ds:schemaRef ds:uri="http://schemas.openxmlformats.org/package/2006/metadata/core-properties"/>
    <ds:schemaRef ds:uri="95b1eebf-8506-4808-9366-bb9957069e3e"/>
    <ds:schemaRef ds:uri="http://www.w3.org/XML/1998/namespace"/>
  </ds:schemaRefs>
</ds:datastoreItem>
</file>

<file path=customXml/itemProps2.xml><?xml version="1.0" encoding="utf-8"?>
<ds:datastoreItem xmlns:ds="http://schemas.openxmlformats.org/officeDocument/2006/customXml" ds:itemID="{9F07A399-D5E6-42C1-A0F7-12401AA67224}">
  <ds:schemaRefs>
    <ds:schemaRef ds:uri="http://schemas.microsoft.com/sharepoint/v3/contenttype/forms"/>
  </ds:schemaRefs>
</ds:datastoreItem>
</file>

<file path=customXml/itemProps3.xml><?xml version="1.0" encoding="utf-8"?>
<ds:datastoreItem xmlns:ds="http://schemas.openxmlformats.org/officeDocument/2006/customXml" ds:itemID="{B491696F-EC2E-4D66-AEE0-FB1B50EC88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a4ed55-47ac-4117-9651-c3af684b346e"/>
    <ds:schemaRef ds:uri="95b1eebf-8506-4808-9366-bb9957069e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 PPT Template - 2018</Template>
  <TotalTime>9457</TotalTime>
  <Words>6034</Words>
  <Application>Microsoft Office PowerPoint</Application>
  <PresentationFormat>Custom</PresentationFormat>
  <Paragraphs>898</Paragraphs>
  <Slides>40</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Calibri</vt:lpstr>
      <vt:lpstr>Calibri Light</vt:lpstr>
      <vt:lpstr>Segoe Semibold</vt:lpstr>
      <vt:lpstr>Segoe UI</vt:lpstr>
      <vt:lpstr>Segoe UI Light</vt:lpstr>
      <vt:lpstr>Segoe UI Semibold</vt:lpstr>
      <vt:lpstr>Segoe UI Semilight</vt:lpstr>
      <vt:lpstr>Wingdings</vt:lpstr>
      <vt:lpstr>Azure PPT Template - 2018</vt:lpstr>
      <vt:lpstr>SAP on Azure  Technical Pitch Deck</vt:lpstr>
      <vt:lpstr>Digital transformation</vt:lpstr>
      <vt:lpstr>On-premises and hosted SAP environments can’t keep up</vt:lpstr>
      <vt:lpstr>A new digital core powered by SAP HANA® – in the cloud can power better business processes, innovation and insights</vt:lpstr>
      <vt:lpstr>Journey to SAP HANA and Cloud</vt:lpstr>
      <vt:lpstr>SAP and Microsoft partnership—the next chapter The trusted, optimized, seamless enterprise-ready cloud partnership</vt:lpstr>
      <vt:lpstr>Lift and shift SAP on AnyDB to Azure</vt:lpstr>
      <vt:lpstr>SAP ERP with AnyDB on Azure architecture</vt:lpstr>
      <vt:lpstr>Azure VM availability overview</vt:lpstr>
      <vt:lpstr>Lift and shift | Migrating SAP AnyDB to AnyDB on Azure</vt:lpstr>
      <vt:lpstr>SAP on Azure Certifications (Any DB)</vt:lpstr>
      <vt:lpstr>SAP on Azure Certifications (HANA)</vt:lpstr>
      <vt:lpstr>Robust cost effective infrastructure for NetWeaver</vt:lpstr>
      <vt:lpstr>Accelerating time to value with SAP on Azure</vt:lpstr>
      <vt:lpstr>Microsoft runs SAP on Azure</vt:lpstr>
      <vt:lpstr>Migrating from SAP on AnyDB to SAP HANA</vt:lpstr>
      <vt:lpstr>SAP HANA Infrastructure on Azure</vt:lpstr>
      <vt:lpstr>On-demand infrastructure for SAP HANA</vt:lpstr>
      <vt:lpstr>Purpose-built infrastructure for SAP HANA</vt:lpstr>
      <vt:lpstr>SAP HANA on Azure VM Architecture</vt:lpstr>
      <vt:lpstr>SAP HANA on Azure HANA Large Instance Architecture</vt:lpstr>
      <vt:lpstr>Migrate from AnyDB on-premises to HANA on Azure</vt:lpstr>
      <vt:lpstr>Migrate from HANA on-premises to HANA on Azure</vt:lpstr>
      <vt:lpstr>Only enterprise-grade SAP HANA environment in public cloud</vt:lpstr>
      <vt:lpstr>Azure offers automation to simplify HANA installations in minutes in a consistent error-free way</vt:lpstr>
      <vt:lpstr>Trusted performance  with SAP HANA on Azure </vt:lpstr>
      <vt:lpstr>Migrate to S/4HANA</vt:lpstr>
      <vt:lpstr>S/4HANA migration is not just a technical migration</vt:lpstr>
      <vt:lpstr>SAP Cloud Platform on Azure</vt:lpstr>
      <vt:lpstr>Digital transformation with S/4HANA on Azure</vt:lpstr>
      <vt:lpstr>Insights from SAP and non SAP data with Azure</vt:lpstr>
      <vt:lpstr>Intelligence to transform data to insights</vt:lpstr>
      <vt:lpstr>Business insights with SAP data on Azure</vt:lpstr>
      <vt:lpstr>Innovation | The next chapter with Azure &amp; SAP</vt:lpstr>
      <vt:lpstr>Beyond ERP | Industry &amp; horizontal focus</vt:lpstr>
      <vt:lpstr>SAP on Azure customers</vt:lpstr>
      <vt:lpstr>SAP on Azure partners </vt:lpstr>
      <vt:lpstr>SAP HANA Enterprise Cloud (HEC) with Azure A premium solution that gives customers the best of both worlds   </vt:lpstr>
      <vt:lpstr>Why Azure for SAP workloads </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presentation title and event name</dc:title>
  <dc:subject/>
  <dc:creator>Douglas Montague</dc:creator>
  <cp:keywords/>
  <dc:description>Template by: Zoey Vong; ZUM Communications
Formatted by:</dc:description>
  <cp:lastModifiedBy>Chris Dearing</cp:lastModifiedBy>
  <cp:revision>339</cp:revision>
  <cp:lastPrinted>2014-06-04T14:54:40Z</cp:lastPrinted>
  <dcterms:created xsi:type="dcterms:W3CDTF">2018-02-12T20:14:24Z</dcterms:created>
  <dcterms:modified xsi:type="dcterms:W3CDTF">2019-03-05T18:11:37Z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0x0101005C787569622CA44C8D3E8106A2F0EB6C</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